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8" r:id="rId1"/>
  </p:sldMasterIdLst>
  <p:notesMasterIdLst>
    <p:notesMasterId r:id="rId26"/>
  </p:notesMasterIdLst>
  <p:handoutMasterIdLst>
    <p:handoutMasterId r:id="rId27"/>
  </p:handoutMasterIdLst>
  <p:sldIdLst>
    <p:sldId id="820" r:id="rId2"/>
    <p:sldId id="915" r:id="rId3"/>
    <p:sldId id="920" r:id="rId4"/>
    <p:sldId id="919" r:id="rId5"/>
    <p:sldId id="986" r:id="rId6"/>
    <p:sldId id="923" r:id="rId7"/>
    <p:sldId id="924" r:id="rId8"/>
    <p:sldId id="922" r:id="rId9"/>
    <p:sldId id="926" r:id="rId10"/>
    <p:sldId id="925" r:id="rId11"/>
    <p:sldId id="928" r:id="rId12"/>
    <p:sldId id="927" r:id="rId13"/>
    <p:sldId id="930" r:id="rId14"/>
    <p:sldId id="929" r:id="rId15"/>
    <p:sldId id="936" r:id="rId16"/>
    <p:sldId id="984" r:id="rId17"/>
    <p:sldId id="938" r:id="rId18"/>
    <p:sldId id="985" r:id="rId19"/>
    <p:sldId id="939" r:id="rId20"/>
    <p:sldId id="940" r:id="rId21"/>
    <p:sldId id="942" r:id="rId22"/>
    <p:sldId id="943" r:id="rId23"/>
    <p:sldId id="944" r:id="rId24"/>
    <p:sldId id="947" r:id="rId25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orient="horz" pos="2890" userDrawn="1">
          <p15:clr>
            <a:srgbClr val="A4A3A4"/>
          </p15:clr>
        </p15:guide>
        <p15:guide id="5" orient="horz" pos="78" userDrawn="1">
          <p15:clr>
            <a:srgbClr val="A4A3A4"/>
          </p15:clr>
        </p15:guide>
        <p15:guide id="6" pos="703" userDrawn="1">
          <p15:clr>
            <a:srgbClr val="A4A3A4"/>
          </p15:clr>
        </p15:guide>
        <p15:guide id="7" pos="113" userDrawn="1">
          <p15:clr>
            <a:srgbClr val="A4A3A4"/>
          </p15:clr>
        </p15:guide>
        <p15:guide id="8" pos="5647" userDrawn="1">
          <p15:clr>
            <a:srgbClr val="A4A3A4"/>
          </p15:clr>
        </p15:guide>
        <p15:guide id="9" pos="4377" userDrawn="1">
          <p15:clr>
            <a:srgbClr val="A4A3A4"/>
          </p15:clr>
        </p15:guide>
        <p15:guide id="10" pos="5465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758" userDrawn="1">
          <p15:clr>
            <a:srgbClr val="A4A3A4"/>
          </p15:clr>
        </p15:guide>
        <p15:guide id="13" orient="horz" pos="531" userDrawn="1">
          <p15:clr>
            <a:srgbClr val="A4A3A4"/>
          </p15:clr>
        </p15:guide>
        <p15:guide id="14" orient="horz" pos="305" userDrawn="1">
          <p15:clr>
            <a:srgbClr val="A4A3A4"/>
          </p15:clr>
        </p15:guide>
        <p15:guide id="15" orient="horz" pos="2618" userDrawn="1">
          <p15:clr>
            <a:srgbClr val="A4A3A4"/>
          </p15:clr>
        </p15:guide>
        <p15:guide id="16" orient="horz" pos="12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xternista.ipsos" initials="e" lastIdx="18" clrIdx="0">
    <p:extLst/>
  </p:cmAuthor>
  <p:cmAuthor id="2" name="Tereza Horáková - Ipsos" initials="TH-I" lastIdx="7" clrIdx="1">
    <p:extLst/>
  </p:cmAuthor>
  <p:cmAuthor id="3" name="Magdalena Benova" initials="MB" lastIdx="17" clrIdx="2">
    <p:extLst/>
  </p:cmAuthor>
  <p:cmAuthor id="4" name="Zora Vasulinova" initials="ZV" lastIdx="8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404040"/>
    <a:srgbClr val="FF9966"/>
    <a:srgbClr val="ED6737"/>
    <a:srgbClr val="A1C46B"/>
    <a:srgbClr val="0070C0"/>
    <a:srgbClr val="FBB040"/>
    <a:srgbClr val="262626"/>
    <a:srgbClr val="008BCA"/>
    <a:srgbClr val="008E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56" autoAdjust="0"/>
    <p:restoredTop sz="96370" autoAdjust="0"/>
  </p:normalViewPr>
  <p:slideViewPr>
    <p:cSldViewPr showGuides="1">
      <p:cViewPr>
        <p:scale>
          <a:sx n="102" d="100"/>
          <a:sy n="102" d="100"/>
        </p:scale>
        <p:origin x="-90" y="-216"/>
      </p:cViewPr>
      <p:guideLst>
        <p:guide orient="horz" pos="2890"/>
        <p:guide orient="horz" pos="78"/>
        <p:guide orient="horz" pos="758"/>
        <p:guide orient="horz" pos="531"/>
        <p:guide orient="horz" pos="305"/>
        <p:guide orient="horz" pos="2618"/>
        <p:guide orient="horz" pos="1212"/>
        <p:guide pos="703"/>
        <p:guide pos="113"/>
        <p:guide pos="5647"/>
        <p:guide pos="4377"/>
        <p:guide pos="5465"/>
        <p:guide pos="2880"/>
      </p:guideLst>
    </p:cSldViewPr>
  </p:slideViewPr>
  <p:outlineViewPr>
    <p:cViewPr>
      <p:scale>
        <a:sx n="33" d="100"/>
        <a:sy n="33" d="100"/>
      </p:scale>
      <p:origin x="0" y="-6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11768"/>
    </p:cViewPr>
  </p:sorterViewPr>
  <p:notesViewPr>
    <p:cSldViewPr showGuides="1">
      <p:cViewPr varScale="1">
        <p:scale>
          <a:sx n="78" d="100"/>
          <a:sy n="78" d="100"/>
        </p:scale>
        <p:origin x="3978" y="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CF-470D-934F-94412746308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CF-470D-934F-94412746308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4CF-470D-934F-944127463086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rgbClr val="404040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6C6C6C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4CF-470D-934F-944127463086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2626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560-4A95-A738-3870F845E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226240"/>
        <c:axId val="43227776"/>
      </c:barChart>
      <c:catAx>
        <c:axId val="43226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227776"/>
        <c:crosses val="autoZero"/>
        <c:auto val="1"/>
        <c:lblAlgn val="ctr"/>
        <c:lblOffset val="100"/>
        <c:noMultiLvlLbl val="0"/>
      </c:catAx>
      <c:valAx>
        <c:axId val="43227776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0404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322624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3B8-4D49-BAEC-1EA48011A957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3B8-4D49-BAEC-1EA48011A957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3B8-4D49-BAEC-1EA48011A957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rgbClr val="404040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6C6C6C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3B8-4D49-BAEC-1EA48011A957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2626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B10-4532-B662-34E0908DB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256704"/>
        <c:axId val="45258240"/>
      </c:barChart>
      <c:catAx>
        <c:axId val="45256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5258240"/>
        <c:crosses val="autoZero"/>
        <c:auto val="1"/>
        <c:lblAlgn val="ctr"/>
        <c:lblOffset val="100"/>
        <c:noMultiLvlLbl val="0"/>
      </c:catAx>
      <c:valAx>
        <c:axId val="45258240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0404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525670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rgbClr val="26262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18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88-40C3-A70A-2F4240D25F9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16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88-40C3-A70A-2F4240D25F9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15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288-40C3-A70A-2F4240D25F92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14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rgbClr val="404040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6C6C6C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288-40C3-A70A-2F4240D25F92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13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2626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63-42BB-8CB8-E15F1B822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761088"/>
        <c:axId val="46762624"/>
      </c:barChart>
      <c:catAx>
        <c:axId val="46761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762624"/>
        <c:crosses val="autoZero"/>
        <c:auto val="1"/>
        <c:lblAlgn val="ctr"/>
        <c:lblOffset val="100"/>
        <c:noMultiLvlLbl val="0"/>
      </c:catAx>
      <c:valAx>
        <c:axId val="46762624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0404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676108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70415567735667E-2"/>
          <c:y val="7.4617777511900393E-2"/>
          <c:w val="0.93445166468001006"/>
          <c:h val="0.65348241221060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0%</c:v>
                </c:pt>
              </c:strCache>
            </c:strRef>
          </c:tx>
          <c:spPr>
            <a:solidFill>
              <a:srgbClr val="ED6737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0.0%</c:formatCode>
                <c:ptCount val="1"/>
                <c:pt idx="0">
                  <c:v>4.3999999999999997E-2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D5-4425-BCD9-1066B4E97A6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1-9%</c:v>
                </c:pt>
              </c:strCache>
            </c:strRef>
          </c:tx>
          <c:spPr>
            <a:solidFill>
              <a:srgbClr val="FF99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0.0%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D5-4425-BCD9-1066B4E97A6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10-19%</c:v>
                </c:pt>
              </c:strCache>
            </c:strRef>
          </c:tx>
          <c:spPr>
            <a:solidFill>
              <a:srgbClr val="FF9966"/>
            </a:solidFill>
            <a:ln>
              <a:solidFill>
                <a:srgbClr val="FF9966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0.0%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FD5-4425-BCD9-1066B4E97A6C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20-29%</c:v>
                </c:pt>
              </c:strCache>
            </c:strRef>
          </c:tx>
          <c:spPr>
            <a:solidFill>
              <a:srgbClr val="FF99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0.0%</c:formatCode>
                <c:ptCount val="1"/>
                <c:pt idx="0">
                  <c:v>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FD5-4425-BCD9-1066B4E97A6C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30-39%</c:v>
                </c:pt>
              </c:strCache>
            </c:strRef>
          </c:tx>
          <c:spPr>
            <a:solidFill>
              <a:srgbClr val="FF99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0.0%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FD5-4425-BCD9-1066B4E97A6C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40-49%</c:v>
                </c:pt>
              </c:strCache>
            </c:strRef>
          </c:tx>
          <c:spPr>
            <a:solidFill>
              <a:srgbClr val="FF99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List1!$G$2</c:f>
              <c:numCache>
                <c:formatCode>0.0%</c:formatCode>
                <c:ptCount val="1"/>
                <c:pt idx="0">
                  <c:v>4.0000000000000001E-3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FD5-4425-BCD9-1066B4E97A6C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50-59%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List1!$H$2</c:f>
              <c:numCache>
                <c:formatCode>0.0%</c:formatCode>
                <c:ptCount val="1"/>
                <c:pt idx="0">
                  <c:v>1.6E-2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FD5-4425-BCD9-1066B4E97A6C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60-69%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List1!$I$2</c:f>
              <c:numCache>
                <c:formatCode>0.0%</c:formatCode>
                <c:ptCount val="1"/>
                <c:pt idx="0">
                  <c:v>2.5999999999999999E-2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CFD5-4425-BCD9-1066B4E97A6C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70-79%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List1!$J$2</c:f>
              <c:numCache>
                <c:formatCode>0.0%</c:formatCode>
                <c:ptCount val="1"/>
                <c:pt idx="0">
                  <c:v>6.8000000000000005E-2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CFD5-4425-BCD9-1066B4E97A6C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80-89%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List1!$K$2</c:f>
              <c:numCache>
                <c:formatCode>0.0%</c:formatCode>
                <c:ptCount val="1"/>
                <c:pt idx="0">
                  <c:v>0.17199999999999999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CFD5-4425-BCD9-1066B4E97A6C}"/>
            </c:ext>
          </c:extLst>
        </c:ser>
        <c:ser>
          <c:idx val="10"/>
          <c:order val="10"/>
          <c:tx>
            <c:strRef>
              <c:f>List1!$L$1</c:f>
              <c:strCache>
                <c:ptCount val="1"/>
                <c:pt idx="0">
                  <c:v>90-99</c:v>
                </c:pt>
              </c:strCache>
            </c:strRef>
          </c:tx>
          <c:spPr>
            <a:solidFill>
              <a:srgbClr val="A1C4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List1!$L$2</c:f>
              <c:numCache>
                <c:formatCode>0.0%</c:formatCode>
                <c:ptCount val="1"/>
                <c:pt idx="0">
                  <c:v>0.39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CFD5-4425-BCD9-1066B4E97A6C}"/>
            </c:ext>
          </c:extLst>
        </c:ser>
        <c:ser>
          <c:idx val="11"/>
          <c:order val="11"/>
          <c:tx>
            <c:strRef>
              <c:f>List1!$M$1</c:f>
              <c:strCache>
                <c:ptCount val="1"/>
                <c:pt idx="0">
                  <c:v>100%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1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List1!$M$2</c:f>
              <c:numCache>
                <c:formatCode>0.0%</c:formatCode>
                <c:ptCount val="1"/>
                <c:pt idx="0">
                  <c:v>0.27800000000000002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CFD5-4425-BCD9-1066B4E97A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672896"/>
        <c:axId val="46686976"/>
      </c:barChart>
      <c:catAx>
        <c:axId val="466728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686976"/>
        <c:crosses val="autoZero"/>
        <c:auto val="1"/>
        <c:lblAlgn val="ctr"/>
        <c:lblOffset val="100"/>
        <c:noMultiLvlLbl val="0"/>
      </c:catAx>
      <c:valAx>
        <c:axId val="466869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0404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667289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6654965367546739E-2"/>
          <c:y val="0.76784256877440971"/>
          <c:w val="0.83425327231648838"/>
          <c:h val="0.138663940721562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40404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9.8580473242371416E-2"/>
          <c:w val="0.97851514214548363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 (N=500)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3CD-4A5B-89E8-856834C430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40404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Sheet1!$A$3:$A$9</c:f>
              <c:strCache>
                <c:ptCount val="7"/>
                <c:pt idx="0">
                  <c:v>Byly výlohy/vstup. prostory a bezprostřední okolí TIC čisté a upravené?</c:v>
                </c:pt>
                <c:pt idx="1">
                  <c:v>Cítil/a jste se na TIC 
vítán/a?</c:v>
                </c:pt>
                <c:pt idx="2">
                  <c:v>Orientoval/a jste se v TIC dobře?</c:v>
                </c:pt>
                <c:pt idx="3">
                  <c:v>Jak dlouho jste čekal/a na obsloužení?</c:v>
                </c:pt>
                <c:pt idx="4">
                  <c:v>Dodržel pracovník pořadí všech zákazníků?</c:v>
                </c:pt>
                <c:pt idx="5">
                  <c:v>Věnoval se pracovník během Vaší návštěvy pouze zákazníkům?</c:v>
                </c:pt>
                <c:pt idx="6">
                  <c:v>Pracovník NEvedl soukromý hovor/telefonát v přítomnosti zákazníka?</c:v>
                </c:pt>
              </c:strCache>
            </c:strRef>
          </c:cat>
          <c:val>
            <c:numRef>
              <c:f>Sheet1!$B$3:$B$9</c:f>
              <c:numCache>
                <c:formatCode>0%</c:formatCode>
                <c:ptCount val="7"/>
                <c:pt idx="0">
                  <c:v>0.97594142259414229</c:v>
                </c:pt>
                <c:pt idx="1">
                  <c:v>0.85983263598326365</c:v>
                </c:pt>
                <c:pt idx="2">
                  <c:v>0.97280334728033468</c:v>
                </c:pt>
                <c:pt idx="3">
                  <c:v>0.95188284518828459</c:v>
                </c:pt>
                <c:pt idx="4">
                  <c:v>0.99159663865546221</c:v>
                </c:pt>
                <c:pt idx="5">
                  <c:v>0.93670886075949367</c:v>
                </c:pt>
                <c:pt idx="6">
                  <c:v>0.96234309623430958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3CD-4A5B-89E8-856834C430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 (N=438)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40404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Sheet1!$A$3:$A$9</c:f>
              <c:strCache>
                <c:ptCount val="7"/>
                <c:pt idx="0">
                  <c:v>Byly výlohy/vstup. prostory a bezprostřední okolí TIC čisté a upravené?</c:v>
                </c:pt>
                <c:pt idx="1">
                  <c:v>Cítil/a jste se na TIC 
vítán/a?</c:v>
                </c:pt>
                <c:pt idx="2">
                  <c:v>Orientoval/a jste se v TIC dobře?</c:v>
                </c:pt>
                <c:pt idx="3">
                  <c:v>Jak dlouho jste čekal/a na obsloužení?</c:v>
                </c:pt>
                <c:pt idx="4">
                  <c:v>Dodržel pracovník pořadí všech zákazníků?</c:v>
                </c:pt>
                <c:pt idx="5">
                  <c:v>Věnoval se pracovník během Vaší návštěvy pouze zákazníkům?</c:v>
                </c:pt>
                <c:pt idx="6">
                  <c:v>Pracovník NEvedl soukromý hovor/telefonát v přítomnosti zákazníka?</c:v>
                </c:pt>
              </c:strCache>
            </c:strRef>
          </c:cat>
          <c:val>
            <c:numRef>
              <c:f>Sheet1!$C$3:$C$9</c:f>
              <c:numCache>
                <c:formatCode>0%</c:formatCode>
                <c:ptCount val="7"/>
                <c:pt idx="0">
                  <c:v>0.93161434977578483</c:v>
                </c:pt>
                <c:pt idx="1">
                  <c:v>0.82399103139013452</c:v>
                </c:pt>
                <c:pt idx="2">
                  <c:v>0.93161434977578483</c:v>
                </c:pt>
                <c:pt idx="3">
                  <c:v>0.95515695067264572</c:v>
                </c:pt>
                <c:pt idx="4">
                  <c:v>0.97309417040358737</c:v>
                </c:pt>
                <c:pt idx="5">
                  <c:v>0.91031390134529144</c:v>
                </c:pt>
                <c:pt idx="6">
                  <c:v>0.94618834080717495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3CD-4A5B-89E8-856834C430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81312384"/>
        <c:axId val="81330560"/>
      </c:barChart>
      <c:catAx>
        <c:axId val="81312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>
                <a:solidFill>
                  <a:srgbClr val="404040"/>
                </a:solidFill>
              </a:defRPr>
            </a:pPr>
            <a:endParaRPr lang="en-US"/>
          </a:p>
        </c:txPr>
        <c:crossAx val="81330560"/>
        <c:crosses val="autoZero"/>
        <c:auto val="1"/>
        <c:lblAlgn val="ctr"/>
        <c:lblOffset val="100"/>
        <c:noMultiLvlLbl val="0"/>
      </c:catAx>
      <c:valAx>
        <c:axId val="81330560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81312384"/>
        <c:crosses val="autoZero"/>
        <c:crossBetween val="between"/>
        <c:majorUnit val="0.2"/>
      </c:valAx>
    </c:plotArea>
    <c:legend>
      <c:legendPos val="t"/>
      <c:legendEntry>
        <c:idx val="1"/>
        <c:txPr>
          <a:bodyPr/>
          <a:lstStyle/>
          <a:p>
            <a:pPr>
              <a:defRPr sz="1100">
                <a:solidFill>
                  <a:srgbClr val="404040"/>
                </a:solidFill>
                <a:latin typeface="Calibri" panose="020F050202020403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57311398334916053"/>
          <c:y val="3.6325109732102318E-2"/>
          <c:w val="0.42688601665083942"/>
          <c:h val="9.3019980762471172E-2"/>
        </c:manualLayout>
      </c:layout>
      <c:overlay val="0"/>
      <c:txPr>
        <a:bodyPr/>
        <a:lstStyle/>
        <a:p>
          <a:pPr>
            <a:defRPr sz="1100">
              <a:solidFill>
                <a:srgbClr val="404040"/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908482131072397E-2"/>
          <c:y val="9.8580473242371416E-2"/>
          <c:w val="0.79357589046227672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 (N=500)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7311-4065-A7D9-D74C4C7F5968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311-4065-A7D9-D74C4C7F5968}"/>
              </c:ext>
            </c:extLst>
          </c:dPt>
          <c:dPt>
            <c:idx val="8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311-4065-A7D9-D74C4C7F59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262626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Byl pracovník vhodně oblečen a upraven?</c:v>
                </c:pt>
                <c:pt idx="1">
                  <c:v>Konzumoval pracovník TIC v přítomnosti zákazníků jídlo?</c:v>
                </c:pt>
                <c:pt idx="2">
                  <c:v> Byl k Vám pracovník zdvořilý (pozdravil a rozloučil se)?</c:v>
                </c:pt>
                <c:pt idx="3">
                  <c:v>Odpovídalo pracovníkovo navržené řešení Vašim požadavkům?</c:v>
                </c:pt>
                <c:pt idx="4">
                  <c:v>Zodpověděl pracovník Váš dotaz jasně a srozumitelně?</c:v>
                </c:pt>
                <c:pt idx="5">
                  <c:v>Působil na Vás pracovník jako odborník, měl přehled o regionu, o možnostech pro turisty?</c:v>
                </c:pt>
                <c:pt idx="6">
                  <c:v>Dokázal pracovník atraktivně představit navržený cíl, dokázal by turistu nalákat?</c:v>
                </c:pt>
                <c:pt idx="7">
                  <c:v>Udržoval s Vámi pracovník během jednání oční kontakt?</c:v>
                </c:pt>
                <c:pt idx="8">
                  <c:v>Byl pracovník aktivní v komunikaci (sám se ptal, jestli ještě něco nepotřebujete)?</c:v>
                </c:pt>
                <c:pt idx="9">
                  <c:v>Pracovník NEPOUŽÍVAL při jednání se zákazníky negativní formulace?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0.9874476987447699</c:v>
                </c:pt>
                <c:pt idx="1">
                  <c:v>0.98117154811715479</c:v>
                </c:pt>
                <c:pt idx="2">
                  <c:v>0.93514644351464438</c:v>
                </c:pt>
                <c:pt idx="3">
                  <c:v>0.86401673640167365</c:v>
                </c:pt>
                <c:pt idx="4">
                  <c:v>0.93828451882845187</c:v>
                </c:pt>
                <c:pt idx="5">
                  <c:v>0.84205020920502094</c:v>
                </c:pt>
                <c:pt idx="6">
                  <c:v>0.71025104602510469</c:v>
                </c:pt>
                <c:pt idx="7">
                  <c:v>0.96861924686192469</c:v>
                </c:pt>
                <c:pt idx="8">
                  <c:v>0.54497907949790791</c:v>
                </c:pt>
                <c:pt idx="9">
                  <c:v>0.94129979035639411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311-4065-A7D9-D74C4C7F59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 (N=438)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576198743141372E-3"/>
                  <c:y val="-3.18066157760814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11-4065-A7D9-D74C4C7F5968}"/>
                </c:ext>
              </c:extLst>
            </c:dLbl>
            <c:dLbl>
              <c:idx val="1"/>
              <c:layout>
                <c:manualLayout>
                  <c:x val="1.4281429196695027E-3"/>
                  <c:y val="-1.904844308094765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11-4065-A7D9-D74C4C7F5968}"/>
                </c:ext>
              </c:extLst>
            </c:dLbl>
            <c:dLbl>
              <c:idx val="2"/>
              <c:layout>
                <c:manualLayout>
                  <c:x val="2.9053926953955755E-3"/>
                  <c:y val="4.15607195567727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11-4065-A7D9-D74C4C7F59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262626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Byl pracovník vhodně oblečen a upraven?</c:v>
                </c:pt>
                <c:pt idx="1">
                  <c:v>Konzumoval pracovník TIC v přítomnosti zákazníků jídlo?</c:v>
                </c:pt>
                <c:pt idx="2">
                  <c:v> Byl k Vám pracovník zdvořilý (pozdravil a rozloučil se)?</c:v>
                </c:pt>
                <c:pt idx="3">
                  <c:v>Odpovídalo pracovníkovo navržené řešení Vašim požadavkům?</c:v>
                </c:pt>
                <c:pt idx="4">
                  <c:v>Zodpověděl pracovník Váš dotaz jasně a srozumitelně?</c:v>
                </c:pt>
                <c:pt idx="5">
                  <c:v>Působil na Vás pracovník jako odborník, měl přehled o regionu, o možnostech pro turisty?</c:v>
                </c:pt>
                <c:pt idx="6">
                  <c:v>Dokázal pracovník atraktivně představit navržený cíl, dokázal by turistu nalákat?</c:v>
                </c:pt>
                <c:pt idx="7">
                  <c:v>Udržoval s Vámi pracovník během jednání oční kontakt?</c:v>
                </c:pt>
                <c:pt idx="8">
                  <c:v>Byl pracovník aktivní v komunikaci (sám se ptal, jestli ještě něco nepotřebujete)?</c:v>
                </c:pt>
                <c:pt idx="9">
                  <c:v>Pracovník NEPOUŽÍVAL při jednání se zákazníky negativní formulace?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0.96636771300448432</c:v>
                </c:pt>
                <c:pt idx="1">
                  <c:v>0.97757847533632292</c:v>
                </c:pt>
                <c:pt idx="2">
                  <c:v>0.90134529147982068</c:v>
                </c:pt>
                <c:pt idx="3">
                  <c:v>0.87107623318385652</c:v>
                </c:pt>
                <c:pt idx="4">
                  <c:v>0.9417040358744394</c:v>
                </c:pt>
                <c:pt idx="5">
                  <c:v>0.85313901345291487</c:v>
                </c:pt>
                <c:pt idx="6">
                  <c:v>0.73094170403587444</c:v>
                </c:pt>
                <c:pt idx="7">
                  <c:v>0.95964125560538127</c:v>
                </c:pt>
                <c:pt idx="8">
                  <c:v>0.5840807174887892</c:v>
                </c:pt>
                <c:pt idx="9">
                  <c:v>0.96636771300448432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7311-4065-A7D9-D74C4C7F59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44371968"/>
        <c:axId val="44373504"/>
      </c:barChart>
      <c:catAx>
        <c:axId val="44371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 baseline="0">
                <a:solidFill>
                  <a:srgbClr val="404040"/>
                </a:solidFill>
              </a:defRPr>
            </a:pPr>
            <a:endParaRPr lang="en-US"/>
          </a:p>
        </c:txPr>
        <c:crossAx val="44373504"/>
        <c:crosses val="autoZero"/>
        <c:auto val="1"/>
        <c:lblAlgn val="ctr"/>
        <c:lblOffset val="100"/>
        <c:noMultiLvlLbl val="0"/>
      </c:catAx>
      <c:valAx>
        <c:axId val="44373504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44371968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0147533171970136"/>
          <c:y val="1.9786175006626806E-2"/>
          <c:w val="0.3955898114712692"/>
          <c:h val="9.2992941712204E-2"/>
        </c:manualLayout>
      </c:layout>
      <c:overlay val="0"/>
      <c:txPr>
        <a:bodyPr/>
        <a:lstStyle/>
        <a:p>
          <a:pPr>
            <a:defRPr sz="1100">
              <a:solidFill>
                <a:srgbClr val="404040"/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9.8580473242371416E-2"/>
          <c:w val="0.51918101504057124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 (N=500)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7541-4A96-82EA-81632D6182A1}"/>
              </c:ext>
            </c:extLst>
          </c:dPt>
          <c:dPt>
            <c:idx val="6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541-4A96-82EA-81632D6182A1}"/>
              </c:ext>
            </c:extLst>
          </c:dPt>
          <c:dPt>
            <c:idx val="8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541-4A96-82EA-81632D6182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40404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Bylo prostředí na TIC čisté a upravené?</c:v>
                </c:pt>
                <c:pt idx="1">
                  <c:v>Bylo TIC vybaveno dostatečným množstvím letáků, propagačních materiálů pro zákazníky (zdarma nebo k zakoupení)? </c:v>
                </c:pt>
                <c:pt idx="2">
                  <c:v>Byla v TIC k dispozici k nahlédnutí (případně k prodeji) mapa ČR a příslušného
 regionu, či oblasti působení TIC? </c:v>
                </c:pt>
                <c:pt idx="3">
                  <c:v>Vyskytovaly se na TIC materiály (plakáty, letáky) na akce, které již proběhly?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0.9895397489539749</c:v>
                </c:pt>
                <c:pt idx="1">
                  <c:v>0.97280334728033468</c:v>
                </c:pt>
                <c:pt idx="2">
                  <c:v>0.89539748953974896</c:v>
                </c:pt>
                <c:pt idx="3">
                  <c:v>0.97071129707112969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541-4A96-82EA-81632D6182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 (N=438)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40404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Bylo prostředí na TIC čisté a upravené?</c:v>
                </c:pt>
                <c:pt idx="1">
                  <c:v>Bylo TIC vybaveno dostatečným množstvím letáků, propagačních materiálů pro zákazníky (zdarma nebo k zakoupení)? </c:v>
                </c:pt>
                <c:pt idx="2">
                  <c:v>Byla v TIC k dispozici k nahlédnutí (případně k prodeji) mapa ČR a příslušného
 regionu, či oblasti působení TIC? </c:v>
                </c:pt>
                <c:pt idx="3">
                  <c:v>Vyskytovaly se na TIC materiály (plakáty, letáky) na akce, které již proběhly?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0.96636771300448432</c:v>
                </c:pt>
                <c:pt idx="1">
                  <c:v>0.94394618834080712</c:v>
                </c:pt>
                <c:pt idx="2">
                  <c:v>0.95067264573991028</c:v>
                </c:pt>
                <c:pt idx="3">
                  <c:v>0.94394618834080712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541-4A96-82EA-81632D618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94121344"/>
        <c:axId val="94123136"/>
      </c:barChart>
      <c:catAx>
        <c:axId val="94121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>
                <a:solidFill>
                  <a:srgbClr val="404040"/>
                </a:solidFill>
              </a:defRPr>
            </a:pPr>
            <a:endParaRPr lang="en-US"/>
          </a:p>
        </c:txPr>
        <c:crossAx val="94123136"/>
        <c:crosses val="autoZero"/>
        <c:auto val="1"/>
        <c:lblAlgn val="ctr"/>
        <c:lblOffset val="100"/>
        <c:noMultiLvlLbl val="0"/>
      </c:catAx>
      <c:valAx>
        <c:axId val="94123136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9412134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62592530328191731"/>
          <c:y val="3.570886460230723E-3"/>
          <c:w val="0.37407469671808274"/>
          <c:h val="0.17356557377049175"/>
        </c:manualLayout>
      </c:layout>
      <c:overlay val="0"/>
      <c:txPr>
        <a:bodyPr/>
        <a:lstStyle/>
        <a:p>
          <a:pPr>
            <a:defRPr sz="1100">
              <a:solidFill>
                <a:srgbClr val="262626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9.8580473242371416E-2"/>
          <c:w val="0.97851514214548363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 (N=500)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568-4F7E-91D8-F75004031E7B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568-4F7E-91D8-F75004031E7B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568-4F7E-91D8-F75004031E7B}"/>
              </c:ext>
            </c:extLst>
          </c:dPt>
          <c:dPt>
            <c:idx val="8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568-4F7E-91D8-F75004031E7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40404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Bylo TIC zvenku označeno symbolem "i"? </c:v>
                </c:pt>
                <c:pt idx="1">
                  <c:v>Bylo TIC označeno samolepkou podle Jednotné klasifikace turistických informačních center ČR?</c:v>
                </c:pt>
                <c:pt idx="2">
                  <c:v>Byl na viditelném místě umístěn jeho plný název?</c:v>
                </c:pt>
                <c:pt idx="3">
                  <c:v>Obsahoval název slovo „turistické“?</c:v>
                </c:pt>
                <c:pt idx="4">
                  <c:v>Pokud ne - Byl při vstupu do TIC (na dveřích nebo na výloze) uveden nápis "Turistické informační centrum"? </c:v>
                </c:pt>
                <c:pt idx="5">
                  <c:v>Byla viditelně vyvěšena otevírací doba TIC v českém jazyce? </c:v>
                </c:pt>
                <c:pt idx="6">
                  <c:v>Byla otevírací doba vyvěšena i v cizím jazyce?</c:v>
                </c:pt>
                <c:pt idx="7">
                  <c:v>Byl na viditelném místě umístěn platný Certifikát TIC? 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0.96</c:v>
                </c:pt>
                <c:pt idx="1">
                  <c:v>0.93</c:v>
                </c:pt>
                <c:pt idx="2">
                  <c:v>0.93</c:v>
                </c:pt>
                <c:pt idx="3">
                  <c:v>0.81</c:v>
                </c:pt>
                <c:pt idx="4">
                  <c:v>0.89</c:v>
                </c:pt>
                <c:pt idx="5">
                  <c:v>0.96</c:v>
                </c:pt>
                <c:pt idx="6">
                  <c:v>0.76</c:v>
                </c:pt>
                <c:pt idx="7">
                  <c:v>0.88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568-4F7E-91D8-F75004031E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 (N=438)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576198743141372E-3"/>
                  <c:y val="-3.18066157760814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568-4F7E-91D8-F75004031E7B}"/>
                </c:ext>
              </c:extLst>
            </c:dLbl>
            <c:dLbl>
              <c:idx val="1"/>
              <c:layout>
                <c:manualLayout>
                  <c:x val="5.8304794972565757E-3"/>
                  <c:y val="1.457786382597709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568-4F7E-91D8-F75004031E7B}"/>
                </c:ext>
              </c:extLst>
            </c:dLbl>
            <c:dLbl>
              <c:idx val="2"/>
              <c:layout>
                <c:manualLayout>
                  <c:x val="4.37285962294237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568-4F7E-91D8-F75004031E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40404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Bylo TIC zvenku označeno symbolem "i"? </c:v>
                </c:pt>
                <c:pt idx="1">
                  <c:v>Bylo TIC označeno samolepkou podle Jednotné klasifikace turistických informačních center ČR?</c:v>
                </c:pt>
                <c:pt idx="2">
                  <c:v>Byl na viditelném místě umístěn jeho plný název?</c:v>
                </c:pt>
                <c:pt idx="3">
                  <c:v>Obsahoval název slovo „turistické“?</c:v>
                </c:pt>
                <c:pt idx="4">
                  <c:v>Pokud ne - Byl při vstupu do TIC (na dveřích nebo na výloze) uveden nápis "Turistické informační centrum"? </c:v>
                </c:pt>
                <c:pt idx="5">
                  <c:v>Byla viditelně vyvěšena otevírací doba TIC v českém jazyce? </c:v>
                </c:pt>
                <c:pt idx="6">
                  <c:v>Byla otevírací doba vyvěšena i v cizím jazyce?</c:v>
                </c:pt>
                <c:pt idx="7">
                  <c:v>Byl na viditelném místě umístěn platný Certifikát TIC? 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0.99</c:v>
                </c:pt>
                <c:pt idx="1">
                  <c:v>0.91</c:v>
                </c:pt>
                <c:pt idx="2">
                  <c:v>0.95</c:v>
                </c:pt>
                <c:pt idx="3">
                  <c:v>0.8</c:v>
                </c:pt>
                <c:pt idx="4">
                  <c:v>0.89</c:v>
                </c:pt>
                <c:pt idx="5">
                  <c:v>0.98</c:v>
                </c:pt>
                <c:pt idx="6">
                  <c:v>0.79</c:v>
                </c:pt>
                <c:pt idx="7">
                  <c:v>0.92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568-4F7E-91D8-F75004031E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07811968"/>
        <c:axId val="107813504"/>
      </c:barChart>
      <c:catAx>
        <c:axId val="107811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>
                <a:solidFill>
                  <a:srgbClr val="404040"/>
                </a:solidFill>
              </a:defRPr>
            </a:pPr>
            <a:endParaRPr lang="en-US"/>
          </a:p>
        </c:txPr>
        <c:crossAx val="107813504"/>
        <c:crosses val="autoZero"/>
        <c:auto val="1"/>
        <c:lblAlgn val="ctr"/>
        <c:lblOffset val="100"/>
        <c:noMultiLvlLbl val="0"/>
      </c:catAx>
      <c:valAx>
        <c:axId val="107813504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07811968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56782259365896337"/>
          <c:y val="2.5445292620865138E-2"/>
          <c:w val="0.43217740634103669"/>
          <c:h val="9.2992941712204E-2"/>
        </c:manualLayout>
      </c:layout>
      <c:overlay val="0"/>
      <c:txPr>
        <a:bodyPr/>
        <a:lstStyle/>
        <a:p>
          <a:pPr>
            <a:defRPr sz="1100">
              <a:solidFill>
                <a:srgbClr val="404040"/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spPr>
              <a:solidFill>
                <a:srgbClr val="A1C46B"/>
              </a:solidFill>
              <a:ln w="2952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F89-4B39-B9BE-19AE321C4792}"/>
              </c:ext>
            </c:extLst>
          </c:dPt>
          <c:dPt>
            <c:idx val="1"/>
            <c:bubble3D val="0"/>
            <c:spPr>
              <a:solidFill>
                <a:srgbClr val="008BCA"/>
              </a:solidFill>
              <a:ln w="2952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F89-4B39-B9BE-19AE321C4792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952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F89-4B39-B9BE-19AE321C4792}"/>
              </c:ext>
            </c:extLst>
          </c:dPt>
          <c:dPt>
            <c:idx val="3"/>
            <c:bubble3D val="0"/>
            <c:spPr>
              <a:solidFill>
                <a:srgbClr val="FBB040"/>
              </a:solidFill>
              <a:ln w="2952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F89-4B39-B9BE-19AE321C4792}"/>
              </c:ext>
            </c:extLst>
          </c:dPt>
          <c:dLbls>
            <c:dLbl>
              <c:idx val="0"/>
              <c:layout>
                <c:manualLayout>
                  <c:x val="-0.15628786993678145"/>
                  <c:y val="-0.108349789518758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89-4B39-B9BE-19AE321C4792}"/>
                </c:ext>
              </c:extLst>
            </c:dLbl>
            <c:dLbl>
              <c:idx val="1"/>
              <c:layout>
                <c:manualLayout>
                  <c:x val="0.17484579127220815"/>
                  <c:y val="2.2661709399111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89-4B39-B9BE-19AE321C4792}"/>
                </c:ext>
              </c:extLst>
            </c:dLbl>
            <c:dLbl>
              <c:idx val="2"/>
              <c:layout>
                <c:manualLayout>
                  <c:x val="0.11029857606905685"/>
                  <c:y val="0.121507884218778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89-4B39-B9BE-19AE321C4792}"/>
                </c:ext>
              </c:extLst>
            </c:dLbl>
            <c:dLbl>
              <c:idx val="3"/>
              <c:layout>
                <c:manualLayout>
                  <c:x val="0.12554974036307381"/>
                  <c:y val="0.167918349905732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89-4B39-B9BE-19AE321C4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PozitivníP</c:v>
                </c:pt>
                <c:pt idx="1">
                  <c:v>PozitivníA</c:v>
                </c:pt>
                <c:pt idx="2">
                  <c:v>NegativníA</c:v>
                </c:pt>
                <c:pt idx="3">
                  <c:v>NegativníP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15</c:v>
                </c:pt>
                <c:pt idx="2">
                  <c:v>3</c:v>
                </c:pt>
                <c:pt idx="3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F89-4B39-B9BE-19AE321C47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952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395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2D534-B974-4760-86F4-F05073FAA40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254B1-55D3-406F-BCAA-9CD0B79F27E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5708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51E23-EB4A-440C-969E-EE9D6D626A15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91549-E5CD-497E-ABAA-6CECD864B53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86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91549-E5CD-497E-ABAA-6CECD864B536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026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zT - ppt pozadi - 01 titul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/>
          <p:cNvSpPr txBox="1">
            <a:spLocks noChangeArrowheads="1"/>
          </p:cNvSpPr>
          <p:nvPr userDrawn="1"/>
        </p:nvSpPr>
        <p:spPr bwMode="auto">
          <a:xfrm>
            <a:off x="539751" y="4299348"/>
            <a:ext cx="1368425" cy="16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E6001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000" y="2335500"/>
            <a:ext cx="7380000" cy="1102519"/>
          </a:xfrm>
        </p:spPr>
        <p:txBody>
          <a:bodyPr>
            <a:noAutofit/>
          </a:bodyPr>
          <a:lstStyle>
            <a:lvl1pPr algn="r">
              <a:lnSpc>
                <a:spcPts val="4050"/>
              </a:lnSpc>
              <a:defRPr sz="3750" b="1" u="sng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9999" y="4212000"/>
            <a:ext cx="3168000" cy="108000"/>
          </a:xfrm>
        </p:spPr>
        <p:txBody>
          <a:bodyPr anchor="b"/>
          <a:lstStyle>
            <a:lvl1pPr>
              <a:lnSpc>
                <a:spcPct val="100000"/>
              </a:lnSpc>
              <a:defRPr sz="825" b="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825" b="0" u="none">
                <a:solidFill>
                  <a:schemeClr val="bg1"/>
                </a:solidFill>
              </a:defRPr>
            </a:lvl2pPr>
            <a:lvl3pPr marL="135000" indent="-135000">
              <a:lnSpc>
                <a:spcPct val="100000"/>
              </a:lnSpc>
              <a:spcBef>
                <a:spcPts val="75"/>
              </a:spcBef>
              <a:buFont typeface="Arial" pitchFamily="34" charset="0"/>
              <a:buChar char="–"/>
              <a:defRPr sz="825" b="0">
                <a:solidFill>
                  <a:schemeClr val="bg1"/>
                </a:solidFill>
              </a:defRPr>
            </a:lvl3pPr>
            <a:lvl4pPr marL="270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4pPr>
            <a:lvl5pPr marL="405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5pPr>
            <a:lvl6pPr marL="54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6pPr>
            <a:lvl7pPr marL="67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7pPr>
            <a:lvl8pPr marL="81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8pPr>
            <a:lvl9pPr marL="94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8" name="Picture 7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536575"/>
            <a:ext cx="21605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58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(We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zT - ppt pozadi - 09 zaver_web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348000" y="405000"/>
            <a:ext cx="5256000" cy="4333500"/>
          </a:xfrm>
        </p:spPr>
        <p:txBody>
          <a:bodyPr anchor="b"/>
          <a:lstStyle>
            <a:lvl1pPr algn="r">
              <a:defRPr sz="1875" b="1" baseline="0">
                <a:solidFill>
                  <a:schemeClr val="bg1"/>
                </a:solidFill>
              </a:defRPr>
            </a:lvl1pPr>
            <a:lvl2pPr marL="0" indent="0" algn="r">
              <a:lnSpc>
                <a:spcPts val="1350"/>
              </a:lnSpc>
              <a:buFontTx/>
              <a:buNone/>
              <a:defRPr sz="1200" b="0" u="none">
                <a:solidFill>
                  <a:schemeClr val="bg1"/>
                </a:solidFill>
              </a:defRPr>
            </a:lvl2pPr>
            <a:lvl3pPr marL="0" indent="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3pPr>
            <a:lvl4pPr marL="270000" indent="-135000" algn="r">
              <a:lnSpc>
                <a:spcPct val="100000"/>
              </a:lnSpc>
              <a:spcBef>
                <a:spcPts val="75"/>
              </a:spcBef>
              <a:buFontTx/>
              <a:buNone/>
              <a:defRPr sz="825" b="0">
                <a:solidFill>
                  <a:schemeClr val="bg1"/>
                </a:solidFill>
              </a:defRPr>
            </a:lvl4pPr>
            <a:lvl5pPr marL="405000" indent="-135000" algn="r">
              <a:lnSpc>
                <a:spcPct val="100000"/>
              </a:lnSpc>
              <a:spcBef>
                <a:spcPts val="75"/>
              </a:spcBef>
              <a:buFontTx/>
              <a:buNone/>
              <a:defRPr sz="825" b="0">
                <a:solidFill>
                  <a:schemeClr val="bg1"/>
                </a:solidFill>
              </a:defRPr>
            </a:lvl5pPr>
            <a:lvl6pPr marL="540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6pPr>
            <a:lvl7pPr marL="675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7pPr>
            <a:lvl8pPr marL="810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8pPr>
            <a:lvl9pPr marL="945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77082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05" y="276457"/>
            <a:ext cx="7920990" cy="1080135"/>
          </a:xfrm>
          <a:prstGeom prst="rect">
            <a:avLst/>
          </a:prstGeom>
        </p:spPr>
        <p:txBody>
          <a:bodyPr wrap="square" lIns="90000" tIns="46800" rIns="90000" bIns="46800">
            <a:noAutofit/>
          </a:bodyPr>
          <a:lstStyle>
            <a:lvl1pPr algn="l">
              <a:defRPr sz="3000">
                <a:solidFill>
                  <a:srgbClr val="009FE3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4"/>
          </p:nvPr>
        </p:nvSpPr>
        <p:spPr>
          <a:xfrm>
            <a:off x="8388668" y="4655981"/>
            <a:ext cx="61149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D6262B2E-B0CB-4DBB-8C61-F612C05A0A37}" type="slidenum">
              <a:rPr lang="cs-CZ" smtClean="0">
                <a:solidFill>
                  <a:prstClr val="white">
                    <a:lumMod val="65000"/>
                  </a:prstClr>
                </a:solidFill>
                <a:cs typeface="Arial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prstClr val="white">
                  <a:lumMod val="6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282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zT - ppt pozadi - 01 titul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/>
          <p:cNvSpPr txBox="1">
            <a:spLocks noChangeArrowheads="1"/>
          </p:cNvSpPr>
          <p:nvPr userDrawn="1"/>
        </p:nvSpPr>
        <p:spPr bwMode="auto">
          <a:xfrm>
            <a:off x="539751" y="4299348"/>
            <a:ext cx="1368425" cy="16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1200" dirty="0">
                <a:solidFill>
                  <a:schemeClr val="tx2"/>
                </a:solidFill>
              </a:rPr>
              <a:t>_</a:t>
            </a:r>
          </a:p>
        </p:txBody>
      </p:sp>
      <p:pic>
        <p:nvPicPr>
          <p:cNvPr id="7" name="Picture 7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02432"/>
            <a:ext cx="2160588" cy="25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000" y="2335500"/>
            <a:ext cx="7380000" cy="1102519"/>
          </a:xfrm>
        </p:spPr>
        <p:txBody>
          <a:bodyPr>
            <a:noAutofit/>
          </a:bodyPr>
          <a:lstStyle>
            <a:lvl1pPr algn="r">
              <a:lnSpc>
                <a:spcPts val="4050"/>
              </a:lnSpc>
              <a:defRPr sz="3750" b="1" u="sng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9999" y="4212000"/>
            <a:ext cx="3168000" cy="108000"/>
          </a:xfrm>
        </p:spPr>
        <p:txBody>
          <a:bodyPr anchor="b"/>
          <a:lstStyle>
            <a:lvl1pPr>
              <a:lnSpc>
                <a:spcPct val="100000"/>
              </a:lnSpc>
              <a:defRPr sz="825" b="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825" b="0" u="none">
                <a:solidFill>
                  <a:schemeClr val="bg1"/>
                </a:solidFill>
              </a:defRPr>
            </a:lvl2pPr>
            <a:lvl3pPr marL="135000" indent="-135000">
              <a:lnSpc>
                <a:spcPct val="100000"/>
              </a:lnSpc>
              <a:spcBef>
                <a:spcPts val="75"/>
              </a:spcBef>
              <a:buFont typeface="Arial" pitchFamily="34" charset="0"/>
              <a:buChar char="–"/>
              <a:defRPr sz="825" b="0">
                <a:solidFill>
                  <a:schemeClr val="bg1"/>
                </a:solidFill>
              </a:defRPr>
            </a:lvl3pPr>
            <a:lvl4pPr marL="270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4pPr>
            <a:lvl5pPr marL="405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5pPr>
            <a:lvl6pPr marL="54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6pPr>
            <a:lvl7pPr marL="67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7pPr>
            <a:lvl8pPr marL="81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8pPr>
            <a:lvl9pPr marL="94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51421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zT - ppt pozadi - 02 obsah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617244"/>
            <a:ext cx="138588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9999" y="1079999"/>
            <a:ext cx="7380000" cy="3078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 u="sng"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3041A04-1F55-4B51-A036-2DB62733068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615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zT - ppt pozadi - 03 predel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617244"/>
            <a:ext cx="138588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1296001"/>
            <a:ext cx="8028000" cy="1021556"/>
          </a:xfrm>
        </p:spPr>
        <p:txBody>
          <a:bodyPr/>
          <a:lstStyle>
            <a:lvl1pPr algn="l">
              <a:lnSpc>
                <a:spcPts val="4050"/>
              </a:lnSpc>
              <a:defRPr sz="3750" b="1" u="sng" cap="none" baseline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02E8F63-2B24-4E17-9462-1C7FA620A62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830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05000"/>
            <a:ext cx="7380000" cy="540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540000" y="1079999"/>
            <a:ext cx="3600000" cy="3078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320000" y="1079999"/>
            <a:ext cx="3600000" cy="307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D0D62-461D-4EE9-8F75-6B30B31E634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1841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jec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05000"/>
            <a:ext cx="7380000" cy="540000"/>
          </a:xfrm>
        </p:spPr>
        <p:txBody>
          <a:bodyPr/>
          <a:lstStyle>
            <a:lvl1pPr algn="l">
              <a:defRPr sz="1875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0000" y="4212000"/>
            <a:ext cx="7380000" cy="108000"/>
          </a:xfr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82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539999" y="1079999"/>
            <a:ext cx="7380000" cy="307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996B0-F029-4BFF-99C1-B9B4D177568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9462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 (Contac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zT - ppt pozadi - 08 zaver_kontakty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3523060"/>
            <a:ext cx="138588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539751" y="3658791"/>
            <a:ext cx="13684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1200" dirty="0">
                <a:solidFill>
                  <a:schemeClr val="tx2"/>
                </a:solidFill>
              </a:rPr>
              <a:t>_</a:t>
            </a: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539751" y="3239691"/>
            <a:ext cx="13684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1200" dirty="0">
                <a:solidFill>
                  <a:schemeClr val="tx2"/>
                </a:solidFill>
              </a:rPr>
              <a:t>_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9999" y="4031100"/>
            <a:ext cx="3168000" cy="707400"/>
          </a:xfrm>
        </p:spPr>
        <p:txBody>
          <a:bodyPr anchor="b"/>
          <a:lstStyle>
            <a:lvl1pPr>
              <a:lnSpc>
                <a:spcPct val="100000"/>
              </a:lnSpc>
              <a:defRPr sz="825" b="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825" b="0" u="none">
                <a:solidFill>
                  <a:schemeClr val="bg1"/>
                </a:solidFill>
              </a:defRPr>
            </a:lvl2pPr>
            <a:lvl3pPr marL="135000" indent="-135000">
              <a:lnSpc>
                <a:spcPct val="100000"/>
              </a:lnSpc>
              <a:spcBef>
                <a:spcPts val="75"/>
              </a:spcBef>
              <a:buFont typeface="Arial" pitchFamily="34" charset="0"/>
              <a:buChar char="–"/>
              <a:defRPr sz="825" b="0">
                <a:solidFill>
                  <a:schemeClr val="bg1"/>
                </a:solidFill>
              </a:defRPr>
            </a:lvl3pPr>
            <a:lvl4pPr marL="270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4pPr>
            <a:lvl5pPr marL="405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5pPr>
            <a:lvl6pPr marL="54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6pPr>
            <a:lvl7pPr marL="67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7pPr>
            <a:lvl8pPr marL="81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8pPr>
            <a:lvl9pPr marL="94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9999" y="3024000"/>
            <a:ext cx="3168000" cy="283500"/>
          </a:xfrm>
        </p:spPr>
        <p:txBody>
          <a:bodyPr anchor="b"/>
          <a:lstStyle>
            <a:lvl1pPr>
              <a:lnSpc>
                <a:spcPts val="1350"/>
              </a:lnSpc>
              <a:defRPr sz="1200" b="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825" b="0" u="none">
                <a:solidFill>
                  <a:schemeClr val="bg1"/>
                </a:solidFill>
              </a:defRPr>
            </a:lvl2pPr>
            <a:lvl3pPr marL="135000" indent="-135000">
              <a:lnSpc>
                <a:spcPct val="100000"/>
              </a:lnSpc>
              <a:spcBef>
                <a:spcPts val="75"/>
              </a:spcBef>
              <a:buFont typeface="Arial" pitchFamily="34" charset="0"/>
              <a:buChar char="–"/>
              <a:defRPr sz="825" b="0">
                <a:solidFill>
                  <a:schemeClr val="bg1"/>
                </a:solidFill>
              </a:defRPr>
            </a:lvl3pPr>
            <a:lvl4pPr marL="270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4pPr>
            <a:lvl5pPr marL="405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5pPr>
            <a:lvl6pPr marL="54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6pPr>
            <a:lvl7pPr marL="67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7pPr>
            <a:lvl8pPr marL="81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8pPr>
            <a:lvl9pPr marL="94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06000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 (We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zT - ppt pozadi - 09 zaver_web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348000" y="405000"/>
            <a:ext cx="5256000" cy="4333500"/>
          </a:xfrm>
        </p:spPr>
        <p:txBody>
          <a:bodyPr anchor="b"/>
          <a:lstStyle>
            <a:lvl1pPr algn="r">
              <a:defRPr sz="1875" b="1" baseline="0">
                <a:solidFill>
                  <a:schemeClr val="bg1"/>
                </a:solidFill>
              </a:defRPr>
            </a:lvl1pPr>
            <a:lvl2pPr marL="0" indent="0" algn="r">
              <a:lnSpc>
                <a:spcPts val="1350"/>
              </a:lnSpc>
              <a:buFontTx/>
              <a:buNone/>
              <a:defRPr sz="1200" b="0" u="none">
                <a:solidFill>
                  <a:schemeClr val="bg1"/>
                </a:solidFill>
              </a:defRPr>
            </a:lvl2pPr>
            <a:lvl3pPr marL="0" indent="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3pPr>
            <a:lvl4pPr marL="270000" indent="-135000" algn="r">
              <a:lnSpc>
                <a:spcPct val="100000"/>
              </a:lnSpc>
              <a:spcBef>
                <a:spcPts val="75"/>
              </a:spcBef>
              <a:buFontTx/>
              <a:buNone/>
              <a:defRPr sz="825" b="0">
                <a:solidFill>
                  <a:schemeClr val="bg1"/>
                </a:solidFill>
              </a:defRPr>
            </a:lvl4pPr>
            <a:lvl5pPr marL="405000" indent="-135000" algn="r">
              <a:lnSpc>
                <a:spcPct val="100000"/>
              </a:lnSpc>
              <a:spcBef>
                <a:spcPts val="75"/>
              </a:spcBef>
              <a:buFontTx/>
              <a:buNone/>
              <a:defRPr sz="825" b="0">
                <a:solidFill>
                  <a:schemeClr val="bg1"/>
                </a:solidFill>
              </a:defRPr>
            </a:lvl5pPr>
            <a:lvl6pPr marL="540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6pPr>
            <a:lvl7pPr marL="675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7pPr>
            <a:lvl8pPr marL="810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8pPr>
            <a:lvl9pPr marL="945000" indent="-135000" algn="r">
              <a:lnSpc>
                <a:spcPct val="100000"/>
              </a:lnSpc>
              <a:buFontTx/>
              <a:buNone/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80661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05" y="276457"/>
            <a:ext cx="7920990" cy="1080135"/>
          </a:xfrm>
          <a:prstGeom prst="rect">
            <a:avLst/>
          </a:prstGeom>
        </p:spPr>
        <p:txBody>
          <a:bodyPr wrap="square" lIns="90000" tIns="46800" rIns="90000" bIns="46800">
            <a:noAutofit/>
          </a:bodyPr>
          <a:lstStyle>
            <a:lvl1pPr algn="l">
              <a:defRPr sz="3000">
                <a:solidFill>
                  <a:srgbClr val="009FE3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4"/>
          </p:nvPr>
        </p:nvSpPr>
        <p:spPr>
          <a:xfrm>
            <a:off x="8388668" y="4655981"/>
            <a:ext cx="61149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262B2E-B0CB-4DBB-8C61-F612C05A0A37}" type="slidenum">
              <a:rPr lang="cs-CZ" smtClean="0">
                <a:solidFill>
                  <a:prstClr val="white">
                    <a:lumMod val="65000"/>
                  </a:prstClr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prstClr val="white">
                  <a:lumMod val="65000"/>
                </a:prstClr>
              </a:solidFill>
              <a:cs typeface="Arial" charset="0"/>
            </a:endParaRP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8280400" y="4643438"/>
            <a:ext cx="323850" cy="10834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cs-CZ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82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5CD0D62-461D-4EE9-8F75-6B30B31E634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40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zT - ppt pozadi - 02 obsah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9999" y="1079999"/>
            <a:ext cx="7380000" cy="3078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 u="sng"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fld id="{B3041A04-1F55-4B51-A036-2DB62733068B}" type="slidenum">
              <a:rPr lang="cs-CZ" smtClean="0">
                <a:solidFill>
                  <a:prstClr val="white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8" name="Picture 10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589661"/>
            <a:ext cx="13858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6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54780" y="4643437"/>
            <a:ext cx="323850" cy="108347"/>
          </a:xfrm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1A78E38B-E807-4EB8-9918-3157845C47C7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srgbClr val="003C78"/>
              </a:solidFill>
            </a:endParaRPr>
          </a:p>
        </p:txBody>
      </p:sp>
      <p:pic>
        <p:nvPicPr>
          <p:cNvPr id="7" name="Picture 6" descr="CzT - ppt pozadi - 03 predel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 bwMode="auto">
          <a:xfrm>
            <a:off x="540000" y="1296001"/>
            <a:ext cx="8028000" cy="102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4050"/>
              </a:lnSpc>
              <a:spcBef>
                <a:spcPct val="0"/>
              </a:spcBef>
              <a:spcAft>
                <a:spcPct val="0"/>
              </a:spcAft>
              <a:defRPr sz="3750" b="1" u="sng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280400" y="4643438"/>
            <a:ext cx="323850" cy="10834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cs-CZ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825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A02E8F63-2B24-4E17-9462-1C7FA620A629}" type="slidenum">
              <a:rPr lang="cs-CZ" smtClean="0">
                <a:solidFill>
                  <a:prstClr val="white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10" name="Picture 10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589661"/>
            <a:ext cx="13858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18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05000"/>
            <a:ext cx="7380000" cy="540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540000" y="1079999"/>
            <a:ext cx="3600000" cy="3078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320000" y="1079999"/>
            <a:ext cx="3600000" cy="307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E5CD0D62-461D-4EE9-8F75-6B30B31E634E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srgbClr val="003C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1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zT - ppt pozadi - 03 predel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1296001"/>
            <a:ext cx="8028000" cy="1021556"/>
          </a:xfrm>
        </p:spPr>
        <p:txBody>
          <a:bodyPr/>
          <a:lstStyle>
            <a:lvl1pPr algn="l">
              <a:lnSpc>
                <a:spcPts val="4050"/>
              </a:lnSpc>
              <a:defRPr sz="3750" b="1" u="sng" cap="none" baseline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fld id="{A02E8F63-2B24-4E17-9462-1C7FA620A629}" type="slidenum">
              <a:rPr lang="cs-CZ" smtClean="0">
                <a:solidFill>
                  <a:prstClr val="white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7" name="Picture 10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589661"/>
            <a:ext cx="13858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75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56B83B37-4F5A-4FFD-8D2B-83351BEC9DF6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srgbClr val="003C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0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srgbClr val="003C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2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05000"/>
            <a:ext cx="7380000" cy="540000"/>
          </a:xfrm>
        </p:spPr>
        <p:txBody>
          <a:bodyPr/>
          <a:lstStyle>
            <a:lvl1pPr algn="l">
              <a:defRPr sz="1875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539999" y="1079999"/>
            <a:ext cx="7380000" cy="307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08D996B0-F029-4BFF-99C1-B9B4D1775686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srgbClr val="003C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75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(Contac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zT - ppt pozadi - 08 zaver_kontakty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539751" y="3658791"/>
            <a:ext cx="13684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E6001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_</a:t>
            </a: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539751" y="3239691"/>
            <a:ext cx="13684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E6001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_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9999" y="4031100"/>
            <a:ext cx="3168000" cy="707400"/>
          </a:xfrm>
        </p:spPr>
        <p:txBody>
          <a:bodyPr anchor="b"/>
          <a:lstStyle>
            <a:lvl1pPr>
              <a:lnSpc>
                <a:spcPct val="100000"/>
              </a:lnSpc>
              <a:defRPr sz="825" b="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825" b="0" u="none">
                <a:solidFill>
                  <a:schemeClr val="bg1"/>
                </a:solidFill>
              </a:defRPr>
            </a:lvl2pPr>
            <a:lvl3pPr marL="135000" indent="-135000">
              <a:lnSpc>
                <a:spcPct val="100000"/>
              </a:lnSpc>
              <a:spcBef>
                <a:spcPts val="75"/>
              </a:spcBef>
              <a:buFont typeface="Arial" pitchFamily="34" charset="0"/>
              <a:buChar char="–"/>
              <a:defRPr sz="825" b="0">
                <a:solidFill>
                  <a:schemeClr val="bg1"/>
                </a:solidFill>
              </a:defRPr>
            </a:lvl3pPr>
            <a:lvl4pPr marL="270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4pPr>
            <a:lvl5pPr marL="405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5pPr>
            <a:lvl6pPr marL="54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6pPr>
            <a:lvl7pPr marL="67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7pPr>
            <a:lvl8pPr marL="81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8pPr>
            <a:lvl9pPr marL="94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9999" y="3024000"/>
            <a:ext cx="3168000" cy="283500"/>
          </a:xfrm>
        </p:spPr>
        <p:txBody>
          <a:bodyPr anchor="b"/>
          <a:lstStyle>
            <a:lvl1pPr>
              <a:lnSpc>
                <a:spcPts val="1350"/>
              </a:lnSpc>
              <a:defRPr sz="1200" b="0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FontTx/>
              <a:buNone/>
              <a:defRPr sz="825" b="0" u="none">
                <a:solidFill>
                  <a:schemeClr val="bg1"/>
                </a:solidFill>
              </a:defRPr>
            </a:lvl2pPr>
            <a:lvl3pPr marL="135000" indent="-135000">
              <a:lnSpc>
                <a:spcPct val="100000"/>
              </a:lnSpc>
              <a:spcBef>
                <a:spcPts val="75"/>
              </a:spcBef>
              <a:buFont typeface="Arial" pitchFamily="34" charset="0"/>
              <a:buChar char="–"/>
              <a:defRPr sz="825" b="0">
                <a:solidFill>
                  <a:schemeClr val="bg1"/>
                </a:solidFill>
              </a:defRPr>
            </a:lvl3pPr>
            <a:lvl4pPr marL="270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4pPr>
            <a:lvl5pPr marL="405000" indent="-135000">
              <a:lnSpc>
                <a:spcPct val="100000"/>
              </a:lnSpc>
              <a:spcBef>
                <a:spcPts val="75"/>
              </a:spcBef>
              <a:defRPr sz="825" b="0">
                <a:solidFill>
                  <a:schemeClr val="bg1"/>
                </a:solidFill>
              </a:defRPr>
            </a:lvl5pPr>
            <a:lvl6pPr marL="54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6pPr>
            <a:lvl7pPr marL="67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7pPr>
            <a:lvl8pPr marL="810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8pPr>
            <a:lvl9pPr marL="945000" indent="-135000">
              <a:lnSpc>
                <a:spcPct val="100000"/>
              </a:lnSpc>
              <a:defRPr sz="825" b="0">
                <a:solidFill>
                  <a:schemeClr val="bg1"/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9" name="Picture 10" descr="Czech Tourism - logo pro ppt - bila - PNG2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496166"/>
            <a:ext cx="13858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01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9750" y="404813"/>
            <a:ext cx="7380288" cy="54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079898"/>
            <a:ext cx="7380288" cy="307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48038" y="4643438"/>
            <a:ext cx="3708400" cy="10834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825">
                <a:solidFill>
                  <a:schemeClr val="tx1"/>
                </a:solidFill>
                <a:latin typeface="+mn-lt"/>
              </a:defRPr>
            </a:lvl1pPr>
          </a:lstStyle>
          <a:p>
            <a:pPr defTabSz="685800">
              <a:defRPr/>
            </a:pPr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0400" y="4643438"/>
            <a:ext cx="323850" cy="10834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825" b="1">
                <a:solidFill>
                  <a:schemeClr val="tx1"/>
                </a:solidFill>
                <a:latin typeface="+mn-lt"/>
              </a:defRPr>
            </a:lvl1pPr>
          </a:lstStyle>
          <a:p>
            <a:pPr defTabSz="685800">
              <a:defRPr/>
            </a:pPr>
            <a:fld id="{0FBDEDE8-24C8-4F8B-8EBD-D77EB77ADEBA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‹#›</a:t>
            </a:fld>
            <a:endParaRPr lang="cs-CZ" dirty="0">
              <a:solidFill>
                <a:srgbClr val="003C78"/>
              </a:solidFill>
            </a:endParaRPr>
          </a:p>
        </p:txBody>
      </p:sp>
      <p:pic>
        <p:nvPicPr>
          <p:cNvPr id="1031" name="Picture 6" descr="CzT - ppt pozadi - 00 pata.jpg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57762"/>
            <a:ext cx="9144000" cy="18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zech Tourism - logo pro ppt - barva - PNG24.png"/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641169"/>
            <a:ext cx="13858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51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3" r:id="rId4"/>
    <p:sldLayoutId id="2147484212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  <p:sldLayoutId id="2147484226" r:id="rId12"/>
    <p:sldLayoutId id="2147484227" r:id="rId13"/>
    <p:sldLayoutId id="2147484229" r:id="rId14"/>
    <p:sldLayoutId id="2147484230" r:id="rId15"/>
    <p:sldLayoutId id="2147484233" r:id="rId16"/>
    <p:sldLayoutId id="2147484234" r:id="rId17"/>
    <p:sldLayoutId id="2147484235" r:id="rId18"/>
    <p:sldLayoutId id="2147484236" r:id="rId19"/>
  </p:sldLayoutIdLst>
  <p:hf hdr="0" ftr="0" dt="0"/>
  <p:txStyles>
    <p:titleStyle>
      <a:lvl1pPr algn="l" rtl="0" eaLnBrk="0" fontAlgn="base" hangingPunct="0">
        <a:lnSpc>
          <a:spcPts val="2025"/>
        </a:lnSpc>
        <a:spcBef>
          <a:spcPct val="0"/>
        </a:spcBef>
        <a:spcAft>
          <a:spcPct val="0"/>
        </a:spcAft>
        <a:defRPr sz="1875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5pPr>
      <a:lvl6pPr marL="342900" algn="l" rtl="0" fontAlgn="base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6pPr>
      <a:lvl7pPr marL="685800" algn="l" rtl="0" fontAlgn="base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7pPr>
      <a:lvl8pPr marL="1028700" algn="l" rtl="0" fontAlgn="base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8pPr>
      <a:lvl9pPr marL="1371600" algn="l" rtl="0" fontAlgn="base">
        <a:lnSpc>
          <a:spcPts val="2025"/>
        </a:lnSpc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lnSpc>
          <a:spcPts val="2025"/>
        </a:lnSpc>
        <a:spcBef>
          <a:spcPct val="0"/>
        </a:spcBef>
        <a:spcAft>
          <a:spcPct val="0"/>
        </a:spcAft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rtl="0" eaLnBrk="0" fontAlgn="base" hangingPunct="0">
        <a:lnSpc>
          <a:spcPts val="2025"/>
        </a:lnSpc>
        <a:spcBef>
          <a:spcPct val="0"/>
        </a:spcBef>
        <a:spcAft>
          <a:spcPct val="0"/>
        </a:spcAft>
        <a:buFont typeface="Arial" charset="0"/>
        <a:buChar char="–"/>
        <a:defRPr sz="1875" kern="1200">
          <a:solidFill>
            <a:schemeClr val="tx1"/>
          </a:solidFill>
          <a:latin typeface="+mn-lt"/>
          <a:ea typeface="+mn-ea"/>
          <a:cs typeface="+mn-cs"/>
        </a:defRPr>
      </a:lvl2pPr>
      <a:lvl3pPr marL="404813" indent="-161925" algn="l" rtl="0" eaLnBrk="0" fontAlgn="base" hangingPunct="0">
        <a:lnSpc>
          <a:spcPts val="1350"/>
        </a:lnSpc>
        <a:spcBef>
          <a:spcPct val="0"/>
        </a:spcBef>
        <a:spcAft>
          <a:spcPct val="0"/>
        </a:spcAft>
        <a:buFont typeface="Arial" charset="0"/>
        <a:buChar char="–"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566738" indent="-161925" algn="l" rtl="0" eaLnBrk="0" fontAlgn="base" hangingPunct="0">
        <a:lnSpc>
          <a:spcPts val="1350"/>
        </a:lnSpc>
        <a:spcBef>
          <a:spcPct val="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663" indent="-134541" algn="l" rtl="0" eaLnBrk="0" fontAlgn="base" hangingPunct="0">
        <a:spcBef>
          <a:spcPts val="75"/>
        </a:spcBef>
        <a:spcAft>
          <a:spcPct val="0"/>
        </a:spcAft>
        <a:buFont typeface="Arial" charset="0"/>
        <a:buChar char="–"/>
        <a:defRPr sz="82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864000" indent="-134541" algn="l" defTabSz="685800" rtl="0" eaLnBrk="1" latinLnBrk="0" hangingPunct="1">
        <a:spcBef>
          <a:spcPts val="75"/>
        </a:spcBef>
        <a:buFont typeface="Arial" pitchFamily="34" charset="0"/>
        <a:buChar char="–"/>
        <a:defRPr sz="825" kern="120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685800" rtl="0" eaLnBrk="1" latinLnBrk="0" hangingPunct="1">
        <a:spcBef>
          <a:spcPts val="75"/>
        </a:spcBef>
        <a:buFont typeface="Arial" pitchFamily="34" charset="0"/>
        <a:buChar char="–"/>
        <a:defRPr sz="825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0" marR="0" indent="-135000" algn="l" defTabSz="685800" rtl="0" eaLnBrk="1" fontAlgn="auto" latinLnBrk="0" hangingPunct="1">
        <a:lnSpc>
          <a:spcPct val="100000"/>
        </a:lnSpc>
        <a:spcBef>
          <a:spcPts val="75"/>
        </a:spcBef>
        <a:spcAft>
          <a:spcPts val="0"/>
        </a:spcAft>
        <a:buClrTx/>
        <a:buSzTx/>
        <a:buFont typeface="Arial" pitchFamily="34" charset="0"/>
        <a:buChar char="–"/>
        <a:tabLst/>
        <a:defRPr sz="825" kern="1200">
          <a:solidFill>
            <a:schemeClr val="tx1"/>
          </a:solidFill>
          <a:latin typeface="+mn-lt"/>
          <a:ea typeface="+mn-ea"/>
          <a:cs typeface="+mn-cs"/>
        </a:defRPr>
      </a:lvl8pPr>
      <a:lvl9pPr marL="1269000" indent="-135000" algn="l" defTabSz="685800" rtl="0" eaLnBrk="1" latinLnBrk="0" hangingPunct="1">
        <a:spcBef>
          <a:spcPts val="75"/>
        </a:spcBef>
        <a:buFont typeface="Arial" pitchFamily="34" charset="0"/>
        <a:buChar char="–"/>
        <a:defRPr sz="8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" Type="http://schemas.openxmlformats.org/officeDocument/2006/relationships/image" Target="../media/image17.jpeg"/><Relationship Id="rId21" Type="http://schemas.openxmlformats.org/officeDocument/2006/relationships/image" Target="../media/image34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image" Target="../media/image16.jpeg"/><Relationship Id="rId16" Type="http://schemas.openxmlformats.org/officeDocument/2006/relationships/image" Target="../media/image29.jpe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chart" Target="../charts/chart9.xml"/><Relationship Id="rId15" Type="http://schemas.openxmlformats.org/officeDocument/2006/relationships/image" Target="../media/image28.png"/><Relationship Id="rId23" Type="http://schemas.openxmlformats.org/officeDocument/2006/relationships/image" Target="../media/image36.jpeg"/><Relationship Id="rId10" Type="http://schemas.openxmlformats.org/officeDocument/2006/relationships/image" Target="../media/image23.jpeg"/><Relationship Id="rId19" Type="http://schemas.openxmlformats.org/officeDocument/2006/relationships/image" Target="../media/image32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Relationship Id="rId22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2.jpeg"/><Relationship Id="rId7" Type="http://schemas.openxmlformats.org/officeDocument/2006/relationships/image" Target="../media/image2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4.jpeg"/><Relationship Id="rId4" Type="http://schemas.openxmlformats.org/officeDocument/2006/relationships/image" Target="../media/image37.jpeg"/><Relationship Id="rId9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83768" y="1923678"/>
            <a:ext cx="5603859" cy="1102519"/>
          </a:xfrm>
        </p:spPr>
        <p:txBody>
          <a:bodyPr/>
          <a:lstStyle/>
          <a:p>
            <a:r>
              <a:rPr lang="cs-CZ" sz="3600" u="none" dirty="0" err="1">
                <a:latin typeface="Calibri" panose="020F0502020204030204" pitchFamily="34" charset="0"/>
              </a:rPr>
              <a:t>Mystery</a:t>
            </a:r>
            <a:r>
              <a:rPr lang="cs-CZ" sz="3600" u="none" dirty="0">
                <a:latin typeface="Calibri" panose="020F0502020204030204" pitchFamily="34" charset="0"/>
              </a:rPr>
              <a:t> Shopping</a:t>
            </a:r>
            <a:br>
              <a:rPr lang="cs-CZ" sz="3600" u="none" dirty="0">
                <a:latin typeface="Calibri" panose="020F0502020204030204" pitchFamily="34" charset="0"/>
              </a:rPr>
            </a:br>
            <a:r>
              <a:rPr lang="cs-CZ" sz="3600" u="none" dirty="0">
                <a:latin typeface="Calibri" panose="020F0502020204030204" pitchFamily="34" charset="0"/>
              </a:rPr>
              <a:t>TIC 2018</a:t>
            </a:r>
            <a:endParaRPr lang="en-GB" sz="3300" u="none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539999" y="3939902"/>
            <a:ext cx="3168000" cy="380098"/>
          </a:xfrm>
        </p:spPr>
        <p:txBody>
          <a:bodyPr/>
          <a:lstStyle/>
          <a:p>
            <a:r>
              <a:rPr lang="cs-CZ" dirty="0"/>
              <a:t>Pro agenturu CzechTourism zpracovala agentura </a:t>
            </a:r>
            <a:r>
              <a:rPr lang="cs-CZ" b="1" dirty="0"/>
              <a:t>Ipsos</a:t>
            </a:r>
          </a:p>
          <a:p>
            <a:r>
              <a:rPr lang="cs-CZ" dirty="0"/>
              <a:t>Říjen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273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Obrázek 10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7" y="1884288"/>
            <a:ext cx="4320000" cy="2700000"/>
          </a:xfrm>
          <a:prstGeom prst="rect">
            <a:avLst/>
          </a:prstGeo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10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4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Pracovníci působí jako profesionálové, často jim však chybí aktivita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sz="1800" dirty="0"/>
              <a:t>PRACOVNÍK TIC</a:t>
            </a:r>
          </a:p>
        </p:txBody>
      </p:sp>
      <p:grpSp>
        <p:nvGrpSpPr>
          <p:cNvPr id="24" name="Skupina 23"/>
          <p:cNvGrpSpPr/>
          <p:nvPr/>
        </p:nvGrpSpPr>
        <p:grpSpPr>
          <a:xfrm>
            <a:off x="432346" y="1973070"/>
            <a:ext cx="2632938" cy="1109669"/>
            <a:chOff x="6812185" y="3854048"/>
            <a:chExt cx="2155943" cy="1750172"/>
          </a:xfrm>
        </p:grpSpPr>
        <p:sp>
          <p:nvSpPr>
            <p:cNvPr id="25" name="Obdélník 24"/>
            <p:cNvSpPr/>
            <p:nvPr/>
          </p:nvSpPr>
          <p:spPr>
            <a:xfrm>
              <a:off x="6812185" y="3854048"/>
              <a:ext cx="2155943" cy="1662602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6" name="TextovéPole 25"/>
            <p:cNvSpPr txBox="1"/>
            <p:nvPr/>
          </p:nvSpPr>
          <p:spPr>
            <a:xfrm>
              <a:off x="6812185" y="3905230"/>
              <a:ext cx="2103938" cy="169899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defTabSz="914330"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Prostor ke zlepšení je v atraktivním představení navržených cílů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Pouze 6 z 10 </a:t>
              </a:r>
              <a:r>
                <a:rPr kumimoji="0" lang="cs-CZ" sz="8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shopperů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„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r</a:t>
              </a:r>
              <a:r>
                <a:rPr kumimoji="0" lang="cs-CZ" sz="8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ozhodně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souhlasilo“ s výrokem, že pracovník představil navržený cíl atraktivně a dokázal by turistu k návštěvě 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nalákat. Jako odborník s přehledem o regionu byl pracovník hodnocen pouze  v 92 % případů.</a:t>
              </a: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27" name="Skupina 26"/>
          <p:cNvGrpSpPr/>
          <p:nvPr/>
        </p:nvGrpSpPr>
        <p:grpSpPr>
          <a:xfrm>
            <a:off x="3140495" y="1969990"/>
            <a:ext cx="1447144" cy="1165292"/>
            <a:chOff x="6406033" y="3984316"/>
            <a:chExt cx="2051746" cy="1796897"/>
          </a:xfrm>
        </p:grpSpPr>
        <p:sp>
          <p:nvSpPr>
            <p:cNvPr id="28" name="Obdélník 27"/>
            <p:cNvSpPr/>
            <p:nvPr/>
          </p:nvSpPr>
          <p:spPr>
            <a:xfrm>
              <a:off x="6406033" y="3984316"/>
              <a:ext cx="2051746" cy="1715875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9" name="TextovéPole 28"/>
            <p:cNvSpPr txBox="1"/>
            <p:nvPr/>
          </p:nvSpPr>
          <p:spPr>
            <a:xfrm>
              <a:off x="6428389" y="4048343"/>
              <a:ext cx="2000405" cy="173287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Pracovníci jsou profesionální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V drtivé většině případů jsou vhodně oblečeni (98 %), udržují oční kontakt (97 %) a nekonzumují při jednání s návštěvníky jídlo (99 %). </a:t>
              </a:r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750369" y="3075533"/>
            <a:ext cx="1871604" cy="592811"/>
            <a:chOff x="6431596" y="3869425"/>
            <a:chExt cx="2371195" cy="1214635"/>
          </a:xfrm>
        </p:grpSpPr>
        <p:sp>
          <p:nvSpPr>
            <p:cNvPr id="31" name="Obdélník 30"/>
            <p:cNvSpPr/>
            <p:nvPr/>
          </p:nvSpPr>
          <p:spPr>
            <a:xfrm>
              <a:off x="6431596" y="3869425"/>
              <a:ext cx="2371195" cy="1214635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2" name="TextovéPole 31"/>
            <p:cNvSpPr txBox="1"/>
            <p:nvPr/>
          </p:nvSpPr>
          <p:spPr>
            <a:xfrm>
              <a:off x="6493450" y="3946723"/>
              <a:ext cx="2247485" cy="72526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Zdvořilost je standardem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Jen 2 % </a:t>
              </a:r>
              <a:r>
                <a:rPr kumimoji="0" lang="cs-CZ" sz="8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shopperů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projevilo výraznější nespokojenost v tomto ohledu.</a:t>
              </a:r>
            </a:p>
          </p:txBody>
        </p:sp>
      </p:grpSp>
      <p:grpSp>
        <p:nvGrpSpPr>
          <p:cNvPr id="33" name="Skupina 32"/>
          <p:cNvGrpSpPr/>
          <p:nvPr/>
        </p:nvGrpSpPr>
        <p:grpSpPr>
          <a:xfrm>
            <a:off x="420550" y="3733717"/>
            <a:ext cx="2593226" cy="754044"/>
            <a:chOff x="6417378" y="3966523"/>
            <a:chExt cx="2253602" cy="1385258"/>
          </a:xfrm>
        </p:grpSpPr>
        <p:sp>
          <p:nvSpPr>
            <p:cNvPr id="34" name="Obdélník 33"/>
            <p:cNvSpPr/>
            <p:nvPr/>
          </p:nvSpPr>
          <p:spPr>
            <a:xfrm>
              <a:off x="6431596" y="3966523"/>
              <a:ext cx="2239384" cy="1385258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5" name="TextovéPole 34"/>
            <p:cNvSpPr txBox="1"/>
            <p:nvPr/>
          </p:nvSpPr>
          <p:spPr>
            <a:xfrm>
              <a:off x="6417378" y="4004967"/>
              <a:ext cx="2247486" cy="117415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Nabízená řešení jsou adekvátní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Shoppeři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se ve většině případů shodli, že pracovník navrhl převážně odpovídající řešení jejich požadavku (94 %)</a:t>
              </a:r>
              <a:r>
                <a:rPr kumimoji="0" lang="cs-CZ" sz="800" b="0" i="1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a že jejich dotaz zodpověděl 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dostatečně srozumitelně (98 %). </a:t>
              </a:r>
            </a:p>
          </p:txBody>
        </p:sp>
      </p:grpSp>
      <p:grpSp>
        <p:nvGrpSpPr>
          <p:cNvPr id="36" name="Skupina 35"/>
          <p:cNvGrpSpPr/>
          <p:nvPr/>
        </p:nvGrpSpPr>
        <p:grpSpPr>
          <a:xfrm>
            <a:off x="3046952" y="3135280"/>
            <a:ext cx="1575815" cy="1363377"/>
            <a:chOff x="6780650" y="3840338"/>
            <a:chExt cx="1574910" cy="1491125"/>
          </a:xfrm>
        </p:grpSpPr>
        <p:sp>
          <p:nvSpPr>
            <p:cNvPr id="37" name="Obdélník 36"/>
            <p:cNvSpPr/>
            <p:nvPr/>
          </p:nvSpPr>
          <p:spPr>
            <a:xfrm>
              <a:off x="6812187" y="3840338"/>
              <a:ext cx="1508259" cy="1479208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8" name="TextovéPole 37"/>
            <p:cNvSpPr txBox="1"/>
            <p:nvPr/>
          </p:nvSpPr>
          <p:spPr>
            <a:xfrm>
              <a:off x="6780650" y="3850357"/>
              <a:ext cx="1574910" cy="148110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V aktivitě </a:t>
              </a:r>
              <a:r>
                <a:rPr lang="cs-CZ" sz="1000" b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pracovníků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došlo ke zlepšení, stále je ale hodnocena slabě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Jen 2 ze 3 pracovníků jsou v komunikaci hodnoceni jako aktivní. V ostatních případech neosloví zákazníka jako první nebo podávají pouze strohé odpovědi a obecné návrhy.</a:t>
              </a:r>
              <a:endPara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</p:txBody>
        </p:sp>
      </p:grpSp>
      <p:sp>
        <p:nvSpPr>
          <p:cNvPr id="104" name="Freeform 29"/>
          <p:cNvSpPr>
            <a:spLocks noChangeAspect="1"/>
          </p:cNvSpPr>
          <p:nvPr/>
        </p:nvSpPr>
        <p:spPr bwMode="auto">
          <a:xfrm>
            <a:off x="5179299" y="2515534"/>
            <a:ext cx="482928" cy="1576615"/>
          </a:xfrm>
          <a:custGeom>
            <a:avLst/>
            <a:gdLst/>
            <a:ahLst/>
            <a:cxnLst>
              <a:cxn ang="0">
                <a:pos x="118" y="328"/>
              </a:cxn>
              <a:cxn ang="0">
                <a:pos x="114" y="301"/>
              </a:cxn>
              <a:cxn ang="0">
                <a:pos x="110" y="271"/>
              </a:cxn>
              <a:cxn ang="0">
                <a:pos x="106" y="225"/>
              </a:cxn>
              <a:cxn ang="0">
                <a:pos x="104" y="200"/>
              </a:cxn>
              <a:cxn ang="0">
                <a:pos x="102" y="179"/>
              </a:cxn>
              <a:cxn ang="0">
                <a:pos x="98" y="167"/>
              </a:cxn>
              <a:cxn ang="0">
                <a:pos x="96" y="156"/>
              </a:cxn>
              <a:cxn ang="0">
                <a:pos x="100" y="157"/>
              </a:cxn>
              <a:cxn ang="0">
                <a:pos x="101" y="148"/>
              </a:cxn>
              <a:cxn ang="0">
                <a:pos x="102" y="115"/>
              </a:cxn>
              <a:cxn ang="0">
                <a:pos x="108" y="97"/>
              </a:cxn>
              <a:cxn ang="0">
                <a:pos x="106" y="79"/>
              </a:cxn>
              <a:cxn ang="0">
                <a:pos x="101" y="61"/>
              </a:cxn>
              <a:cxn ang="0">
                <a:pos x="86" y="55"/>
              </a:cxn>
              <a:cxn ang="0">
                <a:pos x="77" y="50"/>
              </a:cxn>
              <a:cxn ang="0">
                <a:pos x="76" y="34"/>
              </a:cxn>
              <a:cxn ang="0">
                <a:pos x="80" y="21"/>
              </a:cxn>
              <a:cxn ang="0">
                <a:pos x="49" y="4"/>
              </a:cxn>
              <a:cxn ang="0">
                <a:pos x="44" y="36"/>
              </a:cxn>
              <a:cxn ang="0">
                <a:pos x="49" y="55"/>
              </a:cxn>
              <a:cxn ang="0">
                <a:pos x="35" y="61"/>
              </a:cxn>
              <a:cxn ang="0">
                <a:pos x="24" y="64"/>
              </a:cxn>
              <a:cxn ang="0">
                <a:pos x="15" y="75"/>
              </a:cxn>
              <a:cxn ang="0">
                <a:pos x="6" y="96"/>
              </a:cxn>
              <a:cxn ang="0">
                <a:pos x="2" y="129"/>
              </a:cxn>
              <a:cxn ang="0">
                <a:pos x="20" y="133"/>
              </a:cxn>
              <a:cxn ang="0">
                <a:pos x="24" y="153"/>
              </a:cxn>
              <a:cxn ang="0">
                <a:pos x="29" y="164"/>
              </a:cxn>
              <a:cxn ang="0">
                <a:pos x="27" y="175"/>
              </a:cxn>
              <a:cxn ang="0">
                <a:pos x="24" y="189"/>
              </a:cxn>
              <a:cxn ang="0">
                <a:pos x="23" y="204"/>
              </a:cxn>
              <a:cxn ang="0">
                <a:pos x="25" y="216"/>
              </a:cxn>
              <a:cxn ang="0">
                <a:pos x="31" y="257"/>
              </a:cxn>
              <a:cxn ang="0">
                <a:pos x="39" y="316"/>
              </a:cxn>
              <a:cxn ang="0">
                <a:pos x="43" y="338"/>
              </a:cxn>
              <a:cxn ang="0">
                <a:pos x="39" y="356"/>
              </a:cxn>
              <a:cxn ang="0">
                <a:pos x="36" y="367"/>
              </a:cxn>
              <a:cxn ang="0">
                <a:pos x="22" y="374"/>
              </a:cxn>
              <a:cxn ang="0">
                <a:pos x="16" y="382"/>
              </a:cxn>
              <a:cxn ang="0">
                <a:pos x="29" y="385"/>
              </a:cxn>
              <a:cxn ang="0">
                <a:pos x="36" y="385"/>
              </a:cxn>
              <a:cxn ang="0">
                <a:pos x="43" y="385"/>
              </a:cxn>
              <a:cxn ang="0">
                <a:pos x="56" y="380"/>
              </a:cxn>
              <a:cxn ang="0">
                <a:pos x="66" y="382"/>
              </a:cxn>
              <a:cxn ang="0">
                <a:pos x="73" y="380"/>
              </a:cxn>
              <a:cxn ang="0">
                <a:pos x="73" y="370"/>
              </a:cxn>
              <a:cxn ang="0">
                <a:pos x="75" y="360"/>
              </a:cxn>
              <a:cxn ang="0">
                <a:pos x="71" y="339"/>
              </a:cxn>
              <a:cxn ang="0">
                <a:pos x="71" y="314"/>
              </a:cxn>
              <a:cxn ang="0">
                <a:pos x="70" y="287"/>
              </a:cxn>
              <a:cxn ang="0">
                <a:pos x="70" y="259"/>
              </a:cxn>
              <a:cxn ang="0">
                <a:pos x="72" y="261"/>
              </a:cxn>
              <a:cxn ang="0">
                <a:pos x="77" y="284"/>
              </a:cxn>
              <a:cxn ang="0">
                <a:pos x="79" y="304"/>
              </a:cxn>
              <a:cxn ang="0">
                <a:pos x="83" y="339"/>
              </a:cxn>
              <a:cxn ang="0">
                <a:pos x="91" y="357"/>
              </a:cxn>
              <a:cxn ang="0">
                <a:pos x="86" y="372"/>
              </a:cxn>
              <a:cxn ang="0">
                <a:pos x="94" y="382"/>
              </a:cxn>
              <a:cxn ang="0">
                <a:pos x="92" y="395"/>
              </a:cxn>
              <a:cxn ang="0">
                <a:pos x="117" y="393"/>
              </a:cxn>
              <a:cxn ang="0">
                <a:pos x="116" y="380"/>
              </a:cxn>
              <a:cxn ang="0">
                <a:pos x="122" y="367"/>
              </a:cxn>
            </a:cxnLst>
            <a:rect l="0" t="0" r="r" b="b"/>
            <a:pathLst>
              <a:path w="122" h="396">
                <a:moveTo>
                  <a:pt x="121" y="364"/>
                </a:moveTo>
                <a:cubicBezTo>
                  <a:pt x="121" y="364"/>
                  <a:pt x="121" y="363"/>
                  <a:pt x="121" y="363"/>
                </a:cubicBezTo>
                <a:cubicBezTo>
                  <a:pt x="121" y="363"/>
                  <a:pt x="121" y="361"/>
                  <a:pt x="121" y="360"/>
                </a:cubicBezTo>
                <a:cubicBezTo>
                  <a:pt x="120" y="359"/>
                  <a:pt x="120" y="352"/>
                  <a:pt x="120" y="351"/>
                </a:cubicBezTo>
                <a:cubicBezTo>
                  <a:pt x="120" y="350"/>
                  <a:pt x="120" y="348"/>
                  <a:pt x="119" y="346"/>
                </a:cubicBezTo>
                <a:cubicBezTo>
                  <a:pt x="119" y="344"/>
                  <a:pt x="119" y="339"/>
                  <a:pt x="119" y="337"/>
                </a:cubicBezTo>
                <a:cubicBezTo>
                  <a:pt x="118" y="335"/>
                  <a:pt x="118" y="329"/>
                  <a:pt x="118" y="328"/>
                </a:cubicBezTo>
                <a:cubicBezTo>
                  <a:pt x="118" y="327"/>
                  <a:pt x="117" y="326"/>
                  <a:pt x="117" y="325"/>
                </a:cubicBezTo>
                <a:cubicBezTo>
                  <a:pt x="117" y="324"/>
                  <a:pt x="117" y="321"/>
                  <a:pt x="116" y="320"/>
                </a:cubicBezTo>
                <a:cubicBezTo>
                  <a:pt x="116" y="320"/>
                  <a:pt x="116" y="319"/>
                  <a:pt x="116" y="318"/>
                </a:cubicBezTo>
                <a:cubicBezTo>
                  <a:pt x="116" y="317"/>
                  <a:pt x="116" y="316"/>
                  <a:pt x="116" y="315"/>
                </a:cubicBezTo>
                <a:cubicBezTo>
                  <a:pt x="116" y="315"/>
                  <a:pt x="116" y="314"/>
                  <a:pt x="116" y="313"/>
                </a:cubicBezTo>
                <a:cubicBezTo>
                  <a:pt x="115" y="312"/>
                  <a:pt x="115" y="308"/>
                  <a:pt x="115" y="307"/>
                </a:cubicBezTo>
                <a:cubicBezTo>
                  <a:pt x="115" y="305"/>
                  <a:pt x="115" y="303"/>
                  <a:pt x="114" y="301"/>
                </a:cubicBezTo>
                <a:cubicBezTo>
                  <a:pt x="114" y="299"/>
                  <a:pt x="114" y="296"/>
                  <a:pt x="114" y="295"/>
                </a:cubicBezTo>
                <a:cubicBezTo>
                  <a:pt x="114" y="295"/>
                  <a:pt x="113" y="292"/>
                  <a:pt x="114" y="291"/>
                </a:cubicBezTo>
                <a:cubicBezTo>
                  <a:pt x="114" y="290"/>
                  <a:pt x="114" y="287"/>
                  <a:pt x="114" y="286"/>
                </a:cubicBezTo>
                <a:cubicBezTo>
                  <a:pt x="113" y="284"/>
                  <a:pt x="113" y="282"/>
                  <a:pt x="112" y="281"/>
                </a:cubicBezTo>
                <a:cubicBezTo>
                  <a:pt x="112" y="280"/>
                  <a:pt x="111" y="277"/>
                  <a:pt x="111" y="277"/>
                </a:cubicBezTo>
                <a:cubicBezTo>
                  <a:pt x="110" y="276"/>
                  <a:pt x="110" y="276"/>
                  <a:pt x="110" y="276"/>
                </a:cubicBezTo>
                <a:cubicBezTo>
                  <a:pt x="110" y="275"/>
                  <a:pt x="110" y="273"/>
                  <a:pt x="110" y="271"/>
                </a:cubicBezTo>
                <a:cubicBezTo>
                  <a:pt x="110" y="269"/>
                  <a:pt x="110" y="265"/>
                  <a:pt x="110" y="263"/>
                </a:cubicBezTo>
                <a:cubicBezTo>
                  <a:pt x="110" y="261"/>
                  <a:pt x="110" y="257"/>
                  <a:pt x="111" y="256"/>
                </a:cubicBezTo>
                <a:cubicBezTo>
                  <a:pt x="111" y="255"/>
                  <a:pt x="110" y="253"/>
                  <a:pt x="110" y="252"/>
                </a:cubicBezTo>
                <a:cubicBezTo>
                  <a:pt x="110" y="250"/>
                  <a:pt x="109" y="246"/>
                  <a:pt x="109" y="244"/>
                </a:cubicBezTo>
                <a:cubicBezTo>
                  <a:pt x="109" y="241"/>
                  <a:pt x="108" y="236"/>
                  <a:pt x="107" y="234"/>
                </a:cubicBezTo>
                <a:cubicBezTo>
                  <a:pt x="107" y="233"/>
                  <a:pt x="107" y="229"/>
                  <a:pt x="107" y="228"/>
                </a:cubicBezTo>
                <a:cubicBezTo>
                  <a:pt x="106" y="228"/>
                  <a:pt x="106" y="226"/>
                  <a:pt x="106" y="225"/>
                </a:cubicBezTo>
                <a:cubicBezTo>
                  <a:pt x="106" y="225"/>
                  <a:pt x="106" y="225"/>
                  <a:pt x="106" y="224"/>
                </a:cubicBezTo>
                <a:cubicBezTo>
                  <a:pt x="106" y="223"/>
                  <a:pt x="106" y="221"/>
                  <a:pt x="106" y="220"/>
                </a:cubicBezTo>
                <a:cubicBezTo>
                  <a:pt x="106" y="220"/>
                  <a:pt x="106" y="216"/>
                  <a:pt x="106" y="214"/>
                </a:cubicBezTo>
                <a:cubicBezTo>
                  <a:pt x="106" y="212"/>
                  <a:pt x="106" y="212"/>
                  <a:pt x="105" y="211"/>
                </a:cubicBezTo>
                <a:cubicBezTo>
                  <a:pt x="105" y="211"/>
                  <a:pt x="105" y="209"/>
                  <a:pt x="105" y="207"/>
                </a:cubicBezTo>
                <a:cubicBezTo>
                  <a:pt x="105" y="205"/>
                  <a:pt x="105" y="203"/>
                  <a:pt x="104" y="203"/>
                </a:cubicBezTo>
                <a:cubicBezTo>
                  <a:pt x="104" y="202"/>
                  <a:pt x="104" y="201"/>
                  <a:pt x="104" y="200"/>
                </a:cubicBezTo>
                <a:cubicBezTo>
                  <a:pt x="104" y="200"/>
                  <a:pt x="104" y="199"/>
                  <a:pt x="105" y="198"/>
                </a:cubicBezTo>
                <a:cubicBezTo>
                  <a:pt x="105" y="196"/>
                  <a:pt x="105" y="194"/>
                  <a:pt x="105" y="193"/>
                </a:cubicBezTo>
                <a:cubicBezTo>
                  <a:pt x="105" y="191"/>
                  <a:pt x="105" y="190"/>
                  <a:pt x="104" y="188"/>
                </a:cubicBezTo>
                <a:cubicBezTo>
                  <a:pt x="104" y="187"/>
                  <a:pt x="103" y="184"/>
                  <a:pt x="103" y="183"/>
                </a:cubicBezTo>
                <a:cubicBezTo>
                  <a:pt x="103" y="182"/>
                  <a:pt x="102" y="181"/>
                  <a:pt x="102" y="181"/>
                </a:cubicBezTo>
                <a:cubicBezTo>
                  <a:pt x="102" y="181"/>
                  <a:pt x="102" y="180"/>
                  <a:pt x="102" y="180"/>
                </a:cubicBezTo>
                <a:cubicBezTo>
                  <a:pt x="102" y="180"/>
                  <a:pt x="102" y="180"/>
                  <a:pt x="102" y="179"/>
                </a:cubicBezTo>
                <a:cubicBezTo>
                  <a:pt x="102" y="179"/>
                  <a:pt x="102" y="178"/>
                  <a:pt x="102" y="178"/>
                </a:cubicBezTo>
                <a:cubicBezTo>
                  <a:pt x="101" y="177"/>
                  <a:pt x="101" y="177"/>
                  <a:pt x="101" y="177"/>
                </a:cubicBezTo>
                <a:cubicBezTo>
                  <a:pt x="101" y="177"/>
                  <a:pt x="101" y="176"/>
                  <a:pt x="100" y="175"/>
                </a:cubicBezTo>
                <a:cubicBezTo>
                  <a:pt x="100" y="175"/>
                  <a:pt x="99" y="172"/>
                  <a:pt x="99" y="171"/>
                </a:cubicBezTo>
                <a:cubicBezTo>
                  <a:pt x="99" y="171"/>
                  <a:pt x="99" y="170"/>
                  <a:pt x="99" y="170"/>
                </a:cubicBezTo>
                <a:cubicBezTo>
                  <a:pt x="98" y="169"/>
                  <a:pt x="98" y="169"/>
                  <a:pt x="98" y="168"/>
                </a:cubicBezTo>
                <a:cubicBezTo>
                  <a:pt x="98" y="168"/>
                  <a:pt x="98" y="167"/>
                  <a:pt x="98" y="167"/>
                </a:cubicBezTo>
                <a:cubicBezTo>
                  <a:pt x="98" y="166"/>
                  <a:pt x="98" y="166"/>
                  <a:pt x="98" y="165"/>
                </a:cubicBezTo>
                <a:cubicBezTo>
                  <a:pt x="97" y="165"/>
                  <a:pt x="97" y="164"/>
                  <a:pt x="97" y="164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7" y="162"/>
                  <a:pt x="96" y="162"/>
                  <a:pt x="96" y="162"/>
                </a:cubicBezTo>
                <a:cubicBezTo>
                  <a:pt x="96" y="162"/>
                  <a:pt x="96" y="157"/>
                  <a:pt x="96" y="157"/>
                </a:cubicBezTo>
                <a:cubicBezTo>
                  <a:pt x="95" y="156"/>
                  <a:pt x="95" y="157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7"/>
                </a:cubicBezTo>
                <a:cubicBezTo>
                  <a:pt x="96" y="157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8" y="159"/>
                  <a:pt x="99" y="159"/>
                  <a:pt x="99" y="159"/>
                </a:cubicBezTo>
                <a:cubicBezTo>
                  <a:pt x="100" y="159"/>
                  <a:pt x="100" y="159"/>
                  <a:pt x="100" y="158"/>
                </a:cubicBezTo>
                <a:cubicBezTo>
                  <a:pt x="100" y="158"/>
                  <a:pt x="100" y="158"/>
                  <a:pt x="100" y="157"/>
                </a:cubicBezTo>
                <a:cubicBezTo>
                  <a:pt x="100" y="157"/>
                  <a:pt x="101" y="156"/>
                  <a:pt x="102" y="156"/>
                </a:cubicBezTo>
                <a:cubicBezTo>
                  <a:pt x="102" y="155"/>
                  <a:pt x="103" y="155"/>
                  <a:pt x="103" y="154"/>
                </a:cubicBezTo>
                <a:cubicBezTo>
                  <a:pt x="104" y="154"/>
                  <a:pt x="104" y="152"/>
                  <a:pt x="105" y="152"/>
                </a:cubicBezTo>
                <a:cubicBezTo>
                  <a:pt x="105" y="152"/>
                  <a:pt x="105" y="152"/>
                  <a:pt x="104" y="152"/>
                </a:cubicBezTo>
                <a:cubicBezTo>
                  <a:pt x="104" y="152"/>
                  <a:pt x="104" y="152"/>
                  <a:pt x="103" y="151"/>
                </a:cubicBezTo>
                <a:cubicBezTo>
                  <a:pt x="103" y="151"/>
                  <a:pt x="102" y="150"/>
                  <a:pt x="102" y="150"/>
                </a:cubicBezTo>
                <a:cubicBezTo>
                  <a:pt x="102" y="150"/>
                  <a:pt x="101" y="148"/>
                  <a:pt x="101" y="148"/>
                </a:cubicBezTo>
                <a:cubicBezTo>
                  <a:pt x="101" y="147"/>
                  <a:pt x="99" y="143"/>
                  <a:pt x="99" y="142"/>
                </a:cubicBezTo>
                <a:cubicBezTo>
                  <a:pt x="99" y="141"/>
                  <a:pt x="99" y="141"/>
                  <a:pt x="99" y="140"/>
                </a:cubicBezTo>
                <a:cubicBezTo>
                  <a:pt x="99" y="140"/>
                  <a:pt x="98" y="137"/>
                  <a:pt x="98" y="136"/>
                </a:cubicBezTo>
                <a:cubicBezTo>
                  <a:pt x="98" y="135"/>
                  <a:pt x="98" y="129"/>
                  <a:pt x="98" y="128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6"/>
                  <a:pt x="100" y="122"/>
                  <a:pt x="100" y="121"/>
                </a:cubicBezTo>
                <a:cubicBezTo>
                  <a:pt x="100" y="119"/>
                  <a:pt x="101" y="116"/>
                  <a:pt x="102" y="115"/>
                </a:cubicBezTo>
                <a:cubicBezTo>
                  <a:pt x="102" y="115"/>
                  <a:pt x="102" y="113"/>
                  <a:pt x="103" y="113"/>
                </a:cubicBezTo>
                <a:cubicBezTo>
                  <a:pt x="103" y="112"/>
                  <a:pt x="103" y="111"/>
                  <a:pt x="104" y="110"/>
                </a:cubicBezTo>
                <a:cubicBezTo>
                  <a:pt x="104" y="109"/>
                  <a:pt x="105" y="107"/>
                  <a:pt x="105" y="106"/>
                </a:cubicBezTo>
                <a:cubicBezTo>
                  <a:pt x="106" y="105"/>
                  <a:pt x="106" y="104"/>
                  <a:pt x="106" y="104"/>
                </a:cubicBezTo>
                <a:cubicBezTo>
                  <a:pt x="106" y="103"/>
                  <a:pt x="107" y="101"/>
                  <a:pt x="107" y="101"/>
                </a:cubicBezTo>
                <a:cubicBezTo>
                  <a:pt x="107" y="100"/>
                  <a:pt x="107" y="100"/>
                  <a:pt x="107" y="99"/>
                </a:cubicBezTo>
                <a:cubicBezTo>
                  <a:pt x="107" y="99"/>
                  <a:pt x="108" y="98"/>
                  <a:pt x="108" y="97"/>
                </a:cubicBezTo>
                <a:cubicBezTo>
                  <a:pt x="108" y="97"/>
                  <a:pt x="109" y="97"/>
                  <a:pt x="108" y="96"/>
                </a:cubicBezTo>
                <a:cubicBezTo>
                  <a:pt x="108" y="96"/>
                  <a:pt x="108" y="94"/>
                  <a:pt x="108" y="94"/>
                </a:cubicBezTo>
                <a:cubicBezTo>
                  <a:pt x="109" y="93"/>
                  <a:pt x="109" y="93"/>
                  <a:pt x="109" y="92"/>
                </a:cubicBezTo>
                <a:cubicBezTo>
                  <a:pt x="109" y="92"/>
                  <a:pt x="109" y="91"/>
                  <a:pt x="109" y="91"/>
                </a:cubicBezTo>
                <a:cubicBezTo>
                  <a:pt x="109" y="90"/>
                  <a:pt x="108" y="88"/>
                  <a:pt x="108" y="86"/>
                </a:cubicBezTo>
                <a:cubicBezTo>
                  <a:pt x="107" y="85"/>
                  <a:pt x="106" y="81"/>
                  <a:pt x="106" y="80"/>
                </a:cubicBezTo>
                <a:cubicBezTo>
                  <a:pt x="106" y="80"/>
                  <a:pt x="106" y="79"/>
                  <a:pt x="106" y="79"/>
                </a:cubicBezTo>
                <a:cubicBezTo>
                  <a:pt x="106" y="78"/>
                  <a:pt x="106" y="77"/>
                  <a:pt x="106" y="76"/>
                </a:cubicBezTo>
                <a:cubicBezTo>
                  <a:pt x="106" y="74"/>
                  <a:pt x="106" y="72"/>
                  <a:pt x="106" y="70"/>
                </a:cubicBezTo>
                <a:cubicBezTo>
                  <a:pt x="106" y="69"/>
                  <a:pt x="105" y="68"/>
                  <a:pt x="105" y="68"/>
                </a:cubicBezTo>
                <a:cubicBezTo>
                  <a:pt x="105" y="68"/>
                  <a:pt x="105" y="67"/>
                  <a:pt x="104" y="66"/>
                </a:cubicBezTo>
                <a:cubicBezTo>
                  <a:pt x="104" y="66"/>
                  <a:pt x="104" y="66"/>
                  <a:pt x="103" y="65"/>
                </a:cubicBezTo>
                <a:cubicBezTo>
                  <a:pt x="103" y="65"/>
                  <a:pt x="102" y="64"/>
                  <a:pt x="102" y="63"/>
                </a:cubicBezTo>
                <a:cubicBezTo>
                  <a:pt x="102" y="63"/>
                  <a:pt x="101" y="62"/>
                  <a:pt x="101" y="61"/>
                </a:cubicBezTo>
                <a:cubicBezTo>
                  <a:pt x="100" y="60"/>
                  <a:pt x="98" y="59"/>
                  <a:pt x="97" y="58"/>
                </a:cubicBezTo>
                <a:cubicBezTo>
                  <a:pt x="97" y="58"/>
                  <a:pt x="97" y="58"/>
                  <a:pt x="96" y="58"/>
                </a:cubicBezTo>
                <a:cubicBezTo>
                  <a:pt x="95" y="58"/>
                  <a:pt x="94" y="58"/>
                  <a:pt x="94" y="58"/>
                </a:cubicBezTo>
                <a:cubicBezTo>
                  <a:pt x="93" y="58"/>
                  <a:pt x="93" y="57"/>
                  <a:pt x="92" y="57"/>
                </a:cubicBezTo>
                <a:cubicBezTo>
                  <a:pt x="92" y="57"/>
                  <a:pt x="91" y="57"/>
                  <a:pt x="91" y="56"/>
                </a:cubicBezTo>
                <a:cubicBezTo>
                  <a:pt x="90" y="56"/>
                  <a:pt x="89" y="56"/>
                  <a:pt x="88" y="56"/>
                </a:cubicBezTo>
                <a:cubicBezTo>
                  <a:pt x="88" y="56"/>
                  <a:pt x="87" y="55"/>
                  <a:pt x="86" y="55"/>
                </a:cubicBezTo>
                <a:cubicBezTo>
                  <a:pt x="85" y="55"/>
                  <a:pt x="84" y="55"/>
                  <a:pt x="84" y="55"/>
                </a:cubicBezTo>
                <a:cubicBezTo>
                  <a:pt x="83" y="55"/>
                  <a:pt x="81" y="54"/>
                  <a:pt x="81" y="54"/>
                </a:cubicBezTo>
                <a:cubicBezTo>
                  <a:pt x="81" y="54"/>
                  <a:pt x="80" y="54"/>
                  <a:pt x="80" y="53"/>
                </a:cubicBezTo>
                <a:cubicBezTo>
                  <a:pt x="79" y="53"/>
                  <a:pt x="78" y="53"/>
                  <a:pt x="7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3"/>
                  <a:pt x="77" y="52"/>
                  <a:pt x="77" y="51"/>
                </a:cubicBezTo>
                <a:cubicBezTo>
                  <a:pt x="77" y="50"/>
                  <a:pt x="77" y="50"/>
                  <a:pt x="77" y="50"/>
                </a:cubicBezTo>
                <a:cubicBezTo>
                  <a:pt x="76" y="49"/>
                  <a:pt x="76" y="49"/>
                  <a:pt x="76" y="48"/>
                </a:cubicBezTo>
                <a:cubicBezTo>
                  <a:pt x="76" y="47"/>
                  <a:pt x="76" y="46"/>
                  <a:pt x="76" y="46"/>
                </a:cubicBezTo>
                <a:cubicBezTo>
                  <a:pt x="76" y="45"/>
                  <a:pt x="75" y="45"/>
                  <a:pt x="75" y="45"/>
                </a:cubicBezTo>
                <a:cubicBezTo>
                  <a:pt x="74" y="45"/>
                  <a:pt x="74" y="45"/>
                  <a:pt x="74" y="45"/>
                </a:cubicBezTo>
                <a:cubicBezTo>
                  <a:pt x="74" y="44"/>
                  <a:pt x="75" y="41"/>
                  <a:pt x="75" y="40"/>
                </a:cubicBezTo>
                <a:cubicBezTo>
                  <a:pt x="75" y="38"/>
                  <a:pt x="76" y="36"/>
                  <a:pt x="76" y="35"/>
                </a:cubicBezTo>
                <a:cubicBezTo>
                  <a:pt x="76" y="35"/>
                  <a:pt x="76" y="34"/>
                  <a:pt x="76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9" y="33"/>
                  <a:pt x="79" y="33"/>
                  <a:pt x="79" y="33"/>
                </a:cubicBezTo>
                <a:cubicBezTo>
                  <a:pt x="79" y="32"/>
                  <a:pt x="79" y="32"/>
                  <a:pt x="79" y="32"/>
                </a:cubicBezTo>
                <a:cubicBezTo>
                  <a:pt x="80" y="32"/>
                  <a:pt x="80" y="31"/>
                  <a:pt x="80" y="30"/>
                </a:cubicBezTo>
                <a:cubicBezTo>
                  <a:pt x="81" y="29"/>
                  <a:pt x="81" y="28"/>
                  <a:pt x="81" y="27"/>
                </a:cubicBezTo>
                <a:cubicBezTo>
                  <a:pt x="81" y="27"/>
                  <a:pt x="81" y="27"/>
                  <a:pt x="81" y="25"/>
                </a:cubicBezTo>
                <a:cubicBezTo>
                  <a:pt x="81" y="24"/>
                  <a:pt x="81" y="22"/>
                  <a:pt x="80" y="21"/>
                </a:cubicBezTo>
                <a:cubicBezTo>
                  <a:pt x="80" y="21"/>
                  <a:pt x="79" y="21"/>
                  <a:pt x="79" y="20"/>
                </a:cubicBezTo>
                <a:cubicBezTo>
                  <a:pt x="79" y="20"/>
                  <a:pt x="79" y="20"/>
                  <a:pt x="79" y="19"/>
                </a:cubicBezTo>
                <a:cubicBezTo>
                  <a:pt x="79" y="19"/>
                  <a:pt x="79" y="14"/>
                  <a:pt x="79" y="13"/>
                </a:cubicBezTo>
                <a:cubicBezTo>
                  <a:pt x="77" y="7"/>
                  <a:pt x="71" y="3"/>
                  <a:pt x="67" y="1"/>
                </a:cubicBezTo>
                <a:cubicBezTo>
                  <a:pt x="63" y="0"/>
                  <a:pt x="60" y="0"/>
                  <a:pt x="57" y="1"/>
                </a:cubicBezTo>
                <a:cubicBezTo>
                  <a:pt x="54" y="1"/>
                  <a:pt x="51" y="3"/>
                  <a:pt x="50" y="3"/>
                </a:cubicBezTo>
                <a:cubicBezTo>
                  <a:pt x="50" y="3"/>
                  <a:pt x="50" y="4"/>
                  <a:pt x="49" y="4"/>
                </a:cubicBezTo>
                <a:cubicBezTo>
                  <a:pt x="48" y="5"/>
                  <a:pt x="47" y="7"/>
                  <a:pt x="46" y="8"/>
                </a:cubicBezTo>
                <a:cubicBezTo>
                  <a:pt x="45" y="10"/>
                  <a:pt x="44" y="13"/>
                  <a:pt x="44" y="14"/>
                </a:cubicBezTo>
                <a:cubicBezTo>
                  <a:pt x="43" y="15"/>
                  <a:pt x="43" y="18"/>
                  <a:pt x="43" y="19"/>
                </a:cubicBezTo>
                <a:cubicBezTo>
                  <a:pt x="43" y="20"/>
                  <a:pt x="43" y="21"/>
                  <a:pt x="43" y="22"/>
                </a:cubicBezTo>
                <a:cubicBezTo>
                  <a:pt x="43" y="23"/>
                  <a:pt x="43" y="25"/>
                  <a:pt x="43" y="26"/>
                </a:cubicBezTo>
                <a:cubicBezTo>
                  <a:pt x="43" y="27"/>
                  <a:pt x="44" y="28"/>
                  <a:pt x="44" y="30"/>
                </a:cubicBezTo>
                <a:cubicBezTo>
                  <a:pt x="43" y="31"/>
                  <a:pt x="44" y="34"/>
                  <a:pt x="44" y="36"/>
                </a:cubicBezTo>
                <a:cubicBezTo>
                  <a:pt x="44" y="39"/>
                  <a:pt x="44" y="40"/>
                  <a:pt x="45" y="42"/>
                </a:cubicBezTo>
                <a:cubicBezTo>
                  <a:pt x="46" y="44"/>
                  <a:pt x="47" y="46"/>
                  <a:pt x="48" y="47"/>
                </a:cubicBezTo>
                <a:cubicBezTo>
                  <a:pt x="49" y="47"/>
                  <a:pt x="49" y="48"/>
                  <a:pt x="50" y="48"/>
                </a:cubicBezTo>
                <a:cubicBezTo>
                  <a:pt x="50" y="48"/>
                  <a:pt x="50" y="49"/>
                  <a:pt x="50" y="49"/>
                </a:cubicBezTo>
                <a:cubicBezTo>
                  <a:pt x="50" y="50"/>
                  <a:pt x="50" y="49"/>
                  <a:pt x="50" y="50"/>
                </a:cubicBezTo>
                <a:cubicBezTo>
                  <a:pt x="49" y="51"/>
                  <a:pt x="49" y="52"/>
                  <a:pt x="49" y="53"/>
                </a:cubicBezTo>
                <a:cubicBezTo>
                  <a:pt x="49" y="54"/>
                  <a:pt x="49" y="54"/>
                  <a:pt x="49" y="55"/>
                </a:cubicBezTo>
                <a:cubicBezTo>
                  <a:pt x="49" y="55"/>
                  <a:pt x="49" y="55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8" y="56"/>
                  <a:pt x="48" y="56"/>
                  <a:pt x="47" y="57"/>
                </a:cubicBezTo>
                <a:cubicBezTo>
                  <a:pt x="46" y="57"/>
                  <a:pt x="45" y="58"/>
                  <a:pt x="44" y="59"/>
                </a:cubicBezTo>
                <a:cubicBezTo>
                  <a:pt x="43" y="59"/>
                  <a:pt x="42" y="60"/>
                  <a:pt x="42" y="61"/>
                </a:cubicBezTo>
                <a:cubicBezTo>
                  <a:pt x="41" y="61"/>
                  <a:pt x="40" y="62"/>
                  <a:pt x="39" y="62"/>
                </a:cubicBezTo>
                <a:cubicBezTo>
                  <a:pt x="38" y="62"/>
                  <a:pt x="37" y="62"/>
                  <a:pt x="35" y="61"/>
                </a:cubicBezTo>
                <a:cubicBezTo>
                  <a:pt x="34" y="61"/>
                  <a:pt x="33" y="62"/>
                  <a:pt x="32" y="62"/>
                </a:cubicBezTo>
                <a:cubicBezTo>
                  <a:pt x="32" y="62"/>
                  <a:pt x="31" y="62"/>
                  <a:pt x="30" y="63"/>
                </a:cubicBezTo>
                <a:cubicBezTo>
                  <a:pt x="30" y="63"/>
                  <a:pt x="29" y="63"/>
                  <a:pt x="29" y="63"/>
                </a:cubicBezTo>
                <a:cubicBezTo>
                  <a:pt x="28" y="63"/>
                  <a:pt x="28" y="63"/>
                  <a:pt x="27" y="63"/>
                </a:cubicBezTo>
                <a:cubicBezTo>
                  <a:pt x="27" y="63"/>
                  <a:pt x="27" y="63"/>
                  <a:pt x="26" y="63"/>
                </a:cubicBezTo>
                <a:cubicBezTo>
                  <a:pt x="25" y="63"/>
                  <a:pt x="25" y="63"/>
                  <a:pt x="24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3" y="64"/>
                  <a:pt x="22" y="65"/>
                  <a:pt x="22" y="65"/>
                </a:cubicBezTo>
                <a:cubicBezTo>
                  <a:pt x="21" y="66"/>
                  <a:pt x="21" y="66"/>
                  <a:pt x="20" y="66"/>
                </a:cubicBezTo>
                <a:cubicBezTo>
                  <a:pt x="20" y="66"/>
                  <a:pt x="19" y="66"/>
                  <a:pt x="19" y="67"/>
                </a:cubicBezTo>
                <a:cubicBezTo>
                  <a:pt x="19" y="67"/>
                  <a:pt x="19" y="67"/>
                  <a:pt x="18" y="68"/>
                </a:cubicBezTo>
                <a:cubicBezTo>
                  <a:pt x="18" y="68"/>
                  <a:pt x="17" y="70"/>
                  <a:pt x="17" y="70"/>
                </a:cubicBezTo>
                <a:cubicBezTo>
                  <a:pt x="17" y="70"/>
                  <a:pt x="17" y="71"/>
                  <a:pt x="16" y="71"/>
                </a:cubicBezTo>
                <a:cubicBezTo>
                  <a:pt x="15" y="72"/>
                  <a:pt x="15" y="74"/>
                  <a:pt x="15" y="75"/>
                </a:cubicBezTo>
                <a:cubicBezTo>
                  <a:pt x="14" y="76"/>
                  <a:pt x="14" y="78"/>
                  <a:pt x="14" y="79"/>
                </a:cubicBezTo>
                <a:cubicBezTo>
                  <a:pt x="13" y="79"/>
                  <a:pt x="13" y="79"/>
                  <a:pt x="12" y="80"/>
                </a:cubicBezTo>
                <a:cubicBezTo>
                  <a:pt x="11" y="81"/>
                  <a:pt x="11" y="81"/>
                  <a:pt x="10" y="82"/>
                </a:cubicBezTo>
                <a:cubicBezTo>
                  <a:pt x="10" y="83"/>
                  <a:pt x="9" y="86"/>
                  <a:pt x="9" y="87"/>
                </a:cubicBezTo>
                <a:cubicBezTo>
                  <a:pt x="9" y="88"/>
                  <a:pt x="9" y="89"/>
                  <a:pt x="8" y="90"/>
                </a:cubicBezTo>
                <a:cubicBezTo>
                  <a:pt x="8" y="91"/>
                  <a:pt x="8" y="91"/>
                  <a:pt x="7" y="92"/>
                </a:cubicBezTo>
                <a:cubicBezTo>
                  <a:pt x="7" y="92"/>
                  <a:pt x="6" y="96"/>
                  <a:pt x="6" y="96"/>
                </a:cubicBezTo>
                <a:cubicBezTo>
                  <a:pt x="5" y="97"/>
                  <a:pt x="5" y="99"/>
                  <a:pt x="4" y="100"/>
                </a:cubicBezTo>
                <a:cubicBezTo>
                  <a:pt x="4" y="102"/>
                  <a:pt x="3" y="102"/>
                  <a:pt x="3" y="103"/>
                </a:cubicBezTo>
                <a:cubicBezTo>
                  <a:pt x="3" y="103"/>
                  <a:pt x="2" y="104"/>
                  <a:pt x="2" y="105"/>
                </a:cubicBezTo>
                <a:cubicBezTo>
                  <a:pt x="2" y="106"/>
                  <a:pt x="1" y="109"/>
                  <a:pt x="0" y="112"/>
                </a:cubicBezTo>
                <a:cubicBezTo>
                  <a:pt x="0" y="114"/>
                  <a:pt x="0" y="118"/>
                  <a:pt x="0" y="120"/>
                </a:cubicBezTo>
                <a:cubicBezTo>
                  <a:pt x="0" y="122"/>
                  <a:pt x="0" y="125"/>
                  <a:pt x="0" y="126"/>
                </a:cubicBezTo>
                <a:cubicBezTo>
                  <a:pt x="0" y="127"/>
                  <a:pt x="2" y="128"/>
                  <a:pt x="2" y="129"/>
                </a:cubicBezTo>
                <a:cubicBezTo>
                  <a:pt x="3" y="129"/>
                  <a:pt x="3" y="129"/>
                  <a:pt x="4" y="130"/>
                </a:cubicBezTo>
                <a:cubicBezTo>
                  <a:pt x="5" y="130"/>
                  <a:pt x="7" y="130"/>
                  <a:pt x="8" y="130"/>
                </a:cubicBezTo>
                <a:cubicBezTo>
                  <a:pt x="9" y="130"/>
                  <a:pt x="9" y="131"/>
                  <a:pt x="9" y="131"/>
                </a:cubicBezTo>
                <a:cubicBezTo>
                  <a:pt x="9" y="131"/>
                  <a:pt x="10" y="131"/>
                  <a:pt x="11" y="131"/>
                </a:cubicBezTo>
                <a:cubicBezTo>
                  <a:pt x="11" y="131"/>
                  <a:pt x="13" y="131"/>
                  <a:pt x="13" y="131"/>
                </a:cubicBezTo>
                <a:cubicBezTo>
                  <a:pt x="14" y="131"/>
                  <a:pt x="15" y="132"/>
                  <a:pt x="16" y="132"/>
                </a:cubicBezTo>
                <a:cubicBezTo>
                  <a:pt x="17" y="132"/>
                  <a:pt x="19" y="133"/>
                  <a:pt x="20" y="133"/>
                </a:cubicBezTo>
                <a:cubicBezTo>
                  <a:pt x="20" y="133"/>
                  <a:pt x="21" y="133"/>
                  <a:pt x="21" y="133"/>
                </a:cubicBezTo>
                <a:cubicBezTo>
                  <a:pt x="22" y="133"/>
                  <a:pt x="23" y="133"/>
                  <a:pt x="23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4"/>
                  <a:pt x="25" y="134"/>
                  <a:pt x="25" y="136"/>
                </a:cubicBezTo>
                <a:cubicBezTo>
                  <a:pt x="25" y="137"/>
                  <a:pt x="25" y="141"/>
                  <a:pt x="24" y="143"/>
                </a:cubicBezTo>
                <a:cubicBezTo>
                  <a:pt x="24" y="146"/>
                  <a:pt x="24" y="151"/>
                  <a:pt x="24" y="153"/>
                </a:cubicBezTo>
                <a:cubicBezTo>
                  <a:pt x="24" y="155"/>
                  <a:pt x="24" y="157"/>
                  <a:pt x="24" y="158"/>
                </a:cubicBezTo>
                <a:cubicBezTo>
                  <a:pt x="24" y="159"/>
                  <a:pt x="25" y="159"/>
                  <a:pt x="25" y="160"/>
                </a:cubicBezTo>
                <a:cubicBezTo>
                  <a:pt x="26" y="160"/>
                  <a:pt x="26" y="161"/>
                  <a:pt x="27" y="161"/>
                </a:cubicBezTo>
                <a:cubicBezTo>
                  <a:pt x="27" y="162"/>
                  <a:pt x="28" y="162"/>
                  <a:pt x="28" y="162"/>
                </a:cubicBezTo>
                <a:cubicBezTo>
                  <a:pt x="29" y="162"/>
                  <a:pt x="29" y="162"/>
                  <a:pt x="29" y="163"/>
                </a:cubicBezTo>
                <a:cubicBezTo>
                  <a:pt x="29" y="163"/>
                  <a:pt x="29" y="163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5"/>
                  <a:pt x="29" y="165"/>
                  <a:pt x="29" y="165"/>
                </a:cubicBezTo>
                <a:cubicBezTo>
                  <a:pt x="29" y="165"/>
                  <a:pt x="29" y="166"/>
                  <a:pt x="29" y="166"/>
                </a:cubicBezTo>
                <a:cubicBezTo>
                  <a:pt x="29" y="167"/>
                  <a:pt x="29" y="169"/>
                  <a:pt x="29" y="169"/>
                </a:cubicBezTo>
                <a:cubicBezTo>
                  <a:pt x="28" y="169"/>
                  <a:pt x="27" y="169"/>
                  <a:pt x="27" y="169"/>
                </a:cubicBezTo>
                <a:cubicBezTo>
                  <a:pt x="27" y="170"/>
                  <a:pt x="27" y="171"/>
                  <a:pt x="27" y="172"/>
                </a:cubicBezTo>
                <a:cubicBezTo>
                  <a:pt x="27" y="173"/>
                  <a:pt x="27" y="174"/>
                  <a:pt x="27" y="175"/>
                </a:cubicBezTo>
                <a:cubicBezTo>
                  <a:pt x="28" y="175"/>
                  <a:pt x="28" y="175"/>
                  <a:pt x="27" y="176"/>
                </a:cubicBezTo>
                <a:cubicBezTo>
                  <a:pt x="27" y="177"/>
                  <a:pt x="27" y="177"/>
                  <a:pt x="27" y="178"/>
                </a:cubicBezTo>
                <a:cubicBezTo>
                  <a:pt x="26" y="179"/>
                  <a:pt x="26" y="180"/>
                  <a:pt x="26" y="180"/>
                </a:cubicBezTo>
                <a:cubicBezTo>
                  <a:pt x="26" y="182"/>
                  <a:pt x="26" y="182"/>
                  <a:pt x="26" y="183"/>
                </a:cubicBezTo>
                <a:cubicBezTo>
                  <a:pt x="26" y="185"/>
                  <a:pt x="26" y="184"/>
                  <a:pt x="25" y="185"/>
                </a:cubicBezTo>
                <a:cubicBezTo>
                  <a:pt x="25" y="186"/>
                  <a:pt x="25" y="186"/>
                  <a:pt x="25" y="187"/>
                </a:cubicBezTo>
                <a:cubicBezTo>
                  <a:pt x="24" y="188"/>
                  <a:pt x="24" y="188"/>
                  <a:pt x="24" y="189"/>
                </a:cubicBezTo>
                <a:cubicBezTo>
                  <a:pt x="24" y="190"/>
                  <a:pt x="23" y="191"/>
                  <a:pt x="23" y="192"/>
                </a:cubicBezTo>
                <a:cubicBezTo>
                  <a:pt x="22" y="194"/>
                  <a:pt x="23" y="195"/>
                  <a:pt x="22" y="195"/>
                </a:cubicBezTo>
                <a:cubicBezTo>
                  <a:pt x="22" y="196"/>
                  <a:pt x="22" y="197"/>
                  <a:pt x="22" y="197"/>
                </a:cubicBezTo>
                <a:cubicBezTo>
                  <a:pt x="22" y="197"/>
                  <a:pt x="22" y="199"/>
                  <a:pt x="22" y="199"/>
                </a:cubicBezTo>
                <a:cubicBezTo>
                  <a:pt x="22" y="200"/>
                  <a:pt x="22" y="200"/>
                  <a:pt x="22" y="201"/>
                </a:cubicBezTo>
                <a:cubicBezTo>
                  <a:pt x="22" y="202"/>
                  <a:pt x="23" y="202"/>
                  <a:pt x="23" y="203"/>
                </a:cubicBezTo>
                <a:cubicBezTo>
                  <a:pt x="23" y="203"/>
                  <a:pt x="23" y="203"/>
                  <a:pt x="23" y="204"/>
                </a:cubicBezTo>
                <a:cubicBezTo>
                  <a:pt x="23" y="204"/>
                  <a:pt x="23" y="205"/>
                  <a:pt x="23" y="205"/>
                </a:cubicBezTo>
                <a:cubicBezTo>
                  <a:pt x="23" y="205"/>
                  <a:pt x="23" y="206"/>
                  <a:pt x="24" y="206"/>
                </a:cubicBezTo>
                <a:cubicBezTo>
                  <a:pt x="24" y="206"/>
                  <a:pt x="24" y="207"/>
                  <a:pt x="24" y="207"/>
                </a:cubicBezTo>
                <a:cubicBezTo>
                  <a:pt x="24" y="208"/>
                  <a:pt x="24" y="208"/>
                  <a:pt x="24" y="209"/>
                </a:cubicBezTo>
                <a:cubicBezTo>
                  <a:pt x="24" y="210"/>
                  <a:pt x="24" y="211"/>
                  <a:pt x="25" y="211"/>
                </a:cubicBezTo>
                <a:cubicBezTo>
                  <a:pt x="25" y="212"/>
                  <a:pt x="25" y="213"/>
                  <a:pt x="25" y="214"/>
                </a:cubicBezTo>
                <a:cubicBezTo>
                  <a:pt x="25" y="214"/>
                  <a:pt x="25" y="215"/>
                  <a:pt x="25" y="216"/>
                </a:cubicBezTo>
                <a:cubicBezTo>
                  <a:pt x="25" y="218"/>
                  <a:pt x="25" y="219"/>
                  <a:pt x="25" y="220"/>
                </a:cubicBezTo>
                <a:cubicBezTo>
                  <a:pt x="24" y="223"/>
                  <a:pt x="25" y="226"/>
                  <a:pt x="25" y="228"/>
                </a:cubicBezTo>
                <a:cubicBezTo>
                  <a:pt x="25" y="231"/>
                  <a:pt x="26" y="232"/>
                  <a:pt x="26" y="234"/>
                </a:cubicBezTo>
                <a:cubicBezTo>
                  <a:pt x="27" y="235"/>
                  <a:pt x="28" y="240"/>
                  <a:pt x="28" y="242"/>
                </a:cubicBezTo>
                <a:cubicBezTo>
                  <a:pt x="29" y="243"/>
                  <a:pt x="29" y="245"/>
                  <a:pt x="29" y="246"/>
                </a:cubicBezTo>
                <a:cubicBezTo>
                  <a:pt x="30" y="247"/>
                  <a:pt x="30" y="249"/>
                  <a:pt x="30" y="251"/>
                </a:cubicBezTo>
                <a:cubicBezTo>
                  <a:pt x="30" y="252"/>
                  <a:pt x="30" y="256"/>
                  <a:pt x="31" y="257"/>
                </a:cubicBezTo>
                <a:cubicBezTo>
                  <a:pt x="31" y="258"/>
                  <a:pt x="31" y="266"/>
                  <a:pt x="31" y="267"/>
                </a:cubicBezTo>
                <a:cubicBezTo>
                  <a:pt x="31" y="269"/>
                  <a:pt x="32" y="276"/>
                  <a:pt x="32" y="278"/>
                </a:cubicBezTo>
                <a:cubicBezTo>
                  <a:pt x="33" y="279"/>
                  <a:pt x="33" y="286"/>
                  <a:pt x="33" y="288"/>
                </a:cubicBezTo>
                <a:cubicBezTo>
                  <a:pt x="34" y="291"/>
                  <a:pt x="35" y="297"/>
                  <a:pt x="35" y="298"/>
                </a:cubicBezTo>
                <a:cubicBezTo>
                  <a:pt x="35" y="299"/>
                  <a:pt x="36" y="302"/>
                  <a:pt x="36" y="303"/>
                </a:cubicBezTo>
                <a:cubicBezTo>
                  <a:pt x="36" y="304"/>
                  <a:pt x="37" y="308"/>
                  <a:pt x="37" y="310"/>
                </a:cubicBezTo>
                <a:cubicBezTo>
                  <a:pt x="38" y="312"/>
                  <a:pt x="39" y="314"/>
                  <a:pt x="39" y="316"/>
                </a:cubicBezTo>
                <a:cubicBezTo>
                  <a:pt x="39" y="317"/>
                  <a:pt x="40" y="318"/>
                  <a:pt x="40" y="319"/>
                </a:cubicBezTo>
                <a:cubicBezTo>
                  <a:pt x="40" y="320"/>
                  <a:pt x="41" y="322"/>
                  <a:pt x="41" y="322"/>
                </a:cubicBezTo>
                <a:cubicBezTo>
                  <a:pt x="41" y="323"/>
                  <a:pt x="42" y="326"/>
                  <a:pt x="43" y="327"/>
                </a:cubicBezTo>
                <a:cubicBezTo>
                  <a:pt x="43" y="328"/>
                  <a:pt x="44" y="332"/>
                  <a:pt x="45" y="332"/>
                </a:cubicBezTo>
                <a:cubicBezTo>
                  <a:pt x="45" y="333"/>
                  <a:pt x="45" y="333"/>
                  <a:pt x="45" y="333"/>
                </a:cubicBezTo>
                <a:cubicBezTo>
                  <a:pt x="45" y="333"/>
                  <a:pt x="45" y="334"/>
                  <a:pt x="45" y="334"/>
                </a:cubicBezTo>
                <a:cubicBezTo>
                  <a:pt x="44" y="334"/>
                  <a:pt x="43" y="336"/>
                  <a:pt x="43" y="338"/>
                </a:cubicBezTo>
                <a:cubicBezTo>
                  <a:pt x="42" y="339"/>
                  <a:pt x="41" y="341"/>
                  <a:pt x="41" y="341"/>
                </a:cubicBezTo>
                <a:cubicBezTo>
                  <a:pt x="41" y="342"/>
                  <a:pt x="40" y="344"/>
                  <a:pt x="39" y="345"/>
                </a:cubicBezTo>
                <a:cubicBezTo>
                  <a:pt x="39" y="346"/>
                  <a:pt x="39" y="347"/>
                  <a:pt x="39" y="349"/>
                </a:cubicBezTo>
                <a:cubicBezTo>
                  <a:pt x="38" y="350"/>
                  <a:pt x="38" y="352"/>
                  <a:pt x="37" y="352"/>
                </a:cubicBezTo>
                <a:cubicBezTo>
                  <a:pt x="37" y="352"/>
                  <a:pt x="37" y="353"/>
                  <a:pt x="37" y="353"/>
                </a:cubicBezTo>
                <a:cubicBezTo>
                  <a:pt x="37" y="354"/>
                  <a:pt x="37" y="355"/>
                  <a:pt x="37" y="355"/>
                </a:cubicBezTo>
                <a:cubicBezTo>
                  <a:pt x="37" y="355"/>
                  <a:pt x="38" y="356"/>
                  <a:pt x="39" y="356"/>
                </a:cubicBezTo>
                <a:cubicBezTo>
                  <a:pt x="39" y="356"/>
                  <a:pt x="41" y="356"/>
                  <a:pt x="41" y="356"/>
                </a:cubicBezTo>
                <a:cubicBezTo>
                  <a:pt x="41" y="356"/>
                  <a:pt x="41" y="357"/>
                  <a:pt x="41" y="357"/>
                </a:cubicBezTo>
                <a:cubicBezTo>
                  <a:pt x="41" y="358"/>
                  <a:pt x="40" y="359"/>
                  <a:pt x="40" y="359"/>
                </a:cubicBezTo>
                <a:cubicBezTo>
                  <a:pt x="40" y="360"/>
                  <a:pt x="39" y="360"/>
                  <a:pt x="39" y="360"/>
                </a:cubicBezTo>
                <a:cubicBezTo>
                  <a:pt x="39" y="361"/>
                  <a:pt x="39" y="361"/>
                  <a:pt x="39" y="361"/>
                </a:cubicBezTo>
                <a:cubicBezTo>
                  <a:pt x="38" y="362"/>
                  <a:pt x="38" y="363"/>
                  <a:pt x="37" y="364"/>
                </a:cubicBezTo>
                <a:cubicBezTo>
                  <a:pt x="36" y="366"/>
                  <a:pt x="36" y="366"/>
                  <a:pt x="36" y="367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36" y="367"/>
                  <a:pt x="36" y="367"/>
                  <a:pt x="36" y="368"/>
                </a:cubicBezTo>
                <a:cubicBezTo>
                  <a:pt x="36" y="368"/>
                  <a:pt x="35" y="368"/>
                  <a:pt x="35" y="369"/>
                </a:cubicBezTo>
                <a:cubicBezTo>
                  <a:pt x="35" y="369"/>
                  <a:pt x="34" y="370"/>
                  <a:pt x="34" y="370"/>
                </a:cubicBezTo>
                <a:cubicBezTo>
                  <a:pt x="33" y="371"/>
                  <a:pt x="33" y="371"/>
                  <a:pt x="32" y="372"/>
                </a:cubicBezTo>
                <a:cubicBezTo>
                  <a:pt x="31" y="372"/>
                  <a:pt x="29" y="372"/>
                  <a:pt x="28" y="373"/>
                </a:cubicBezTo>
                <a:cubicBezTo>
                  <a:pt x="27" y="373"/>
                  <a:pt x="24" y="374"/>
                  <a:pt x="22" y="374"/>
                </a:cubicBezTo>
                <a:cubicBezTo>
                  <a:pt x="21" y="375"/>
                  <a:pt x="20" y="375"/>
                  <a:pt x="19" y="375"/>
                </a:cubicBezTo>
                <a:cubicBezTo>
                  <a:pt x="19" y="376"/>
                  <a:pt x="18" y="377"/>
                  <a:pt x="18" y="378"/>
                </a:cubicBezTo>
                <a:cubicBezTo>
                  <a:pt x="18" y="378"/>
                  <a:pt x="17" y="378"/>
                  <a:pt x="17" y="378"/>
                </a:cubicBezTo>
                <a:cubicBezTo>
                  <a:pt x="17" y="378"/>
                  <a:pt x="17" y="379"/>
                  <a:pt x="17" y="379"/>
                </a:cubicBezTo>
                <a:cubicBezTo>
                  <a:pt x="17" y="379"/>
                  <a:pt x="17" y="379"/>
                  <a:pt x="16" y="379"/>
                </a:cubicBezTo>
                <a:cubicBezTo>
                  <a:pt x="16" y="379"/>
                  <a:pt x="16" y="379"/>
                  <a:pt x="16" y="380"/>
                </a:cubicBezTo>
                <a:cubicBezTo>
                  <a:pt x="16" y="381"/>
                  <a:pt x="16" y="382"/>
                  <a:pt x="16" y="382"/>
                </a:cubicBezTo>
                <a:cubicBezTo>
                  <a:pt x="16" y="383"/>
                  <a:pt x="16" y="383"/>
                  <a:pt x="16" y="383"/>
                </a:cubicBezTo>
                <a:cubicBezTo>
                  <a:pt x="17" y="384"/>
                  <a:pt x="17" y="384"/>
                  <a:pt x="18" y="384"/>
                </a:cubicBezTo>
                <a:cubicBezTo>
                  <a:pt x="20" y="385"/>
                  <a:pt x="21" y="385"/>
                  <a:pt x="22" y="385"/>
                </a:cubicBezTo>
                <a:cubicBezTo>
                  <a:pt x="22" y="385"/>
                  <a:pt x="23" y="385"/>
                  <a:pt x="23" y="385"/>
                </a:cubicBezTo>
                <a:cubicBezTo>
                  <a:pt x="23" y="385"/>
                  <a:pt x="25" y="386"/>
                  <a:pt x="25" y="386"/>
                </a:cubicBezTo>
                <a:cubicBezTo>
                  <a:pt x="26" y="386"/>
                  <a:pt x="28" y="386"/>
                  <a:pt x="28" y="386"/>
                </a:cubicBezTo>
                <a:cubicBezTo>
                  <a:pt x="29" y="386"/>
                  <a:pt x="29" y="385"/>
                  <a:pt x="29" y="385"/>
                </a:cubicBezTo>
                <a:cubicBezTo>
                  <a:pt x="29" y="385"/>
                  <a:pt x="30" y="385"/>
                  <a:pt x="31" y="386"/>
                </a:cubicBezTo>
                <a:cubicBezTo>
                  <a:pt x="31" y="386"/>
                  <a:pt x="31" y="386"/>
                  <a:pt x="32" y="386"/>
                </a:cubicBezTo>
                <a:cubicBezTo>
                  <a:pt x="33" y="386"/>
                  <a:pt x="32" y="386"/>
                  <a:pt x="33" y="385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34" y="386"/>
                  <a:pt x="34" y="386"/>
                  <a:pt x="35" y="386"/>
                </a:cubicBezTo>
                <a:cubicBezTo>
                  <a:pt x="35" y="386"/>
                  <a:pt x="35" y="385"/>
                  <a:pt x="36" y="385"/>
                </a:cubicBezTo>
                <a:cubicBezTo>
                  <a:pt x="36" y="385"/>
                  <a:pt x="36" y="385"/>
                  <a:pt x="36" y="385"/>
                </a:cubicBezTo>
                <a:cubicBezTo>
                  <a:pt x="37" y="385"/>
                  <a:pt x="37" y="385"/>
                  <a:pt x="38" y="385"/>
                </a:cubicBezTo>
                <a:cubicBezTo>
                  <a:pt x="38" y="385"/>
                  <a:pt x="38" y="385"/>
                  <a:pt x="38" y="385"/>
                </a:cubicBezTo>
                <a:cubicBezTo>
                  <a:pt x="39" y="385"/>
                  <a:pt x="39" y="385"/>
                  <a:pt x="39" y="385"/>
                </a:cubicBezTo>
                <a:cubicBezTo>
                  <a:pt x="39" y="385"/>
                  <a:pt x="39" y="385"/>
                  <a:pt x="40" y="385"/>
                </a:cubicBezTo>
                <a:cubicBezTo>
                  <a:pt x="41" y="385"/>
                  <a:pt x="41" y="385"/>
                  <a:pt x="41" y="385"/>
                </a:cubicBezTo>
                <a:cubicBezTo>
                  <a:pt x="41" y="384"/>
                  <a:pt x="41" y="385"/>
                  <a:pt x="41" y="385"/>
                </a:cubicBezTo>
                <a:cubicBezTo>
                  <a:pt x="42" y="385"/>
                  <a:pt x="42" y="385"/>
                  <a:pt x="43" y="385"/>
                </a:cubicBezTo>
                <a:cubicBezTo>
                  <a:pt x="43" y="385"/>
                  <a:pt x="43" y="385"/>
                  <a:pt x="43" y="384"/>
                </a:cubicBezTo>
                <a:cubicBezTo>
                  <a:pt x="44" y="384"/>
                  <a:pt x="43" y="384"/>
                  <a:pt x="44" y="384"/>
                </a:cubicBezTo>
                <a:cubicBezTo>
                  <a:pt x="44" y="384"/>
                  <a:pt x="45" y="384"/>
                  <a:pt x="45" y="384"/>
                </a:cubicBezTo>
                <a:cubicBezTo>
                  <a:pt x="46" y="384"/>
                  <a:pt x="46" y="384"/>
                  <a:pt x="46" y="383"/>
                </a:cubicBezTo>
                <a:cubicBezTo>
                  <a:pt x="46" y="383"/>
                  <a:pt x="46" y="383"/>
                  <a:pt x="47" y="383"/>
                </a:cubicBezTo>
                <a:cubicBezTo>
                  <a:pt x="47" y="382"/>
                  <a:pt x="48" y="382"/>
                  <a:pt x="50" y="382"/>
                </a:cubicBezTo>
                <a:cubicBezTo>
                  <a:pt x="51" y="381"/>
                  <a:pt x="55" y="380"/>
                  <a:pt x="56" y="380"/>
                </a:cubicBezTo>
                <a:cubicBezTo>
                  <a:pt x="56" y="380"/>
                  <a:pt x="56" y="380"/>
                  <a:pt x="57" y="380"/>
                </a:cubicBezTo>
                <a:cubicBezTo>
                  <a:pt x="58" y="381"/>
                  <a:pt x="59" y="381"/>
                  <a:pt x="60" y="382"/>
                </a:cubicBezTo>
                <a:cubicBezTo>
                  <a:pt x="60" y="382"/>
                  <a:pt x="61" y="382"/>
                  <a:pt x="61" y="382"/>
                </a:cubicBezTo>
                <a:cubicBezTo>
                  <a:pt x="62" y="382"/>
                  <a:pt x="63" y="382"/>
                  <a:pt x="64" y="382"/>
                </a:cubicBezTo>
                <a:cubicBezTo>
                  <a:pt x="65" y="382"/>
                  <a:pt x="65" y="382"/>
                  <a:pt x="65" y="382"/>
                </a:cubicBezTo>
                <a:cubicBezTo>
                  <a:pt x="65" y="381"/>
                  <a:pt x="65" y="381"/>
                  <a:pt x="65" y="381"/>
                </a:cubicBezTo>
                <a:cubicBezTo>
                  <a:pt x="65" y="382"/>
                  <a:pt x="66" y="382"/>
                  <a:pt x="66" y="382"/>
                </a:cubicBezTo>
                <a:cubicBezTo>
                  <a:pt x="67" y="382"/>
                  <a:pt x="67" y="382"/>
                  <a:pt x="68" y="381"/>
                </a:cubicBezTo>
                <a:cubicBezTo>
                  <a:pt x="68" y="381"/>
                  <a:pt x="68" y="381"/>
                  <a:pt x="68" y="381"/>
                </a:cubicBezTo>
                <a:cubicBezTo>
                  <a:pt x="68" y="382"/>
                  <a:pt x="69" y="381"/>
                  <a:pt x="69" y="381"/>
                </a:cubicBezTo>
                <a:cubicBezTo>
                  <a:pt x="70" y="381"/>
                  <a:pt x="70" y="381"/>
                  <a:pt x="70" y="381"/>
                </a:cubicBezTo>
                <a:cubicBezTo>
                  <a:pt x="70" y="380"/>
                  <a:pt x="70" y="381"/>
                  <a:pt x="71" y="381"/>
                </a:cubicBezTo>
                <a:cubicBezTo>
                  <a:pt x="71" y="381"/>
                  <a:pt x="72" y="381"/>
                  <a:pt x="72" y="381"/>
                </a:cubicBezTo>
                <a:cubicBezTo>
                  <a:pt x="72" y="380"/>
                  <a:pt x="73" y="380"/>
                  <a:pt x="73" y="380"/>
                </a:cubicBezTo>
                <a:cubicBezTo>
                  <a:pt x="73" y="380"/>
                  <a:pt x="73" y="380"/>
                  <a:pt x="74" y="380"/>
                </a:cubicBezTo>
                <a:cubicBezTo>
                  <a:pt x="74" y="379"/>
                  <a:pt x="74" y="379"/>
                  <a:pt x="74" y="379"/>
                </a:cubicBezTo>
                <a:cubicBezTo>
                  <a:pt x="74" y="378"/>
                  <a:pt x="74" y="376"/>
                  <a:pt x="74" y="375"/>
                </a:cubicBezTo>
                <a:cubicBezTo>
                  <a:pt x="74" y="374"/>
                  <a:pt x="74" y="373"/>
                  <a:pt x="73" y="373"/>
                </a:cubicBezTo>
                <a:cubicBezTo>
                  <a:pt x="73" y="373"/>
                  <a:pt x="73" y="373"/>
                  <a:pt x="73" y="372"/>
                </a:cubicBezTo>
                <a:cubicBezTo>
                  <a:pt x="73" y="372"/>
                  <a:pt x="73" y="372"/>
                  <a:pt x="73" y="371"/>
                </a:cubicBezTo>
                <a:cubicBezTo>
                  <a:pt x="73" y="371"/>
                  <a:pt x="73" y="370"/>
                  <a:pt x="73" y="370"/>
                </a:cubicBezTo>
                <a:cubicBezTo>
                  <a:pt x="73" y="370"/>
                  <a:pt x="73" y="369"/>
                  <a:pt x="73" y="369"/>
                </a:cubicBezTo>
                <a:cubicBezTo>
                  <a:pt x="73" y="369"/>
                  <a:pt x="73" y="368"/>
                  <a:pt x="73" y="367"/>
                </a:cubicBezTo>
                <a:cubicBezTo>
                  <a:pt x="73" y="366"/>
                  <a:pt x="73" y="365"/>
                  <a:pt x="73" y="365"/>
                </a:cubicBezTo>
                <a:cubicBezTo>
                  <a:pt x="73" y="365"/>
                  <a:pt x="73" y="364"/>
                  <a:pt x="73" y="364"/>
                </a:cubicBezTo>
                <a:cubicBezTo>
                  <a:pt x="73" y="364"/>
                  <a:pt x="73" y="364"/>
                  <a:pt x="73" y="364"/>
                </a:cubicBezTo>
                <a:cubicBezTo>
                  <a:pt x="73" y="363"/>
                  <a:pt x="73" y="363"/>
                  <a:pt x="73" y="363"/>
                </a:cubicBezTo>
                <a:cubicBezTo>
                  <a:pt x="74" y="362"/>
                  <a:pt x="75" y="361"/>
                  <a:pt x="75" y="360"/>
                </a:cubicBezTo>
                <a:cubicBezTo>
                  <a:pt x="76" y="360"/>
                  <a:pt x="77" y="359"/>
                  <a:pt x="77" y="358"/>
                </a:cubicBezTo>
                <a:cubicBezTo>
                  <a:pt x="77" y="358"/>
                  <a:pt x="77" y="357"/>
                  <a:pt x="78" y="356"/>
                </a:cubicBezTo>
                <a:cubicBezTo>
                  <a:pt x="78" y="355"/>
                  <a:pt x="78" y="354"/>
                  <a:pt x="78" y="353"/>
                </a:cubicBezTo>
                <a:cubicBezTo>
                  <a:pt x="78" y="353"/>
                  <a:pt x="78" y="352"/>
                  <a:pt x="78" y="352"/>
                </a:cubicBezTo>
                <a:cubicBezTo>
                  <a:pt x="77" y="351"/>
                  <a:pt x="76" y="347"/>
                  <a:pt x="75" y="346"/>
                </a:cubicBezTo>
                <a:cubicBezTo>
                  <a:pt x="74" y="344"/>
                  <a:pt x="74" y="343"/>
                  <a:pt x="73" y="343"/>
                </a:cubicBezTo>
                <a:cubicBezTo>
                  <a:pt x="73" y="342"/>
                  <a:pt x="71" y="339"/>
                  <a:pt x="71" y="339"/>
                </a:cubicBezTo>
                <a:cubicBezTo>
                  <a:pt x="71" y="339"/>
                  <a:pt x="70" y="338"/>
                  <a:pt x="70" y="338"/>
                </a:cubicBezTo>
                <a:cubicBezTo>
                  <a:pt x="70" y="337"/>
                  <a:pt x="70" y="337"/>
                  <a:pt x="70" y="337"/>
                </a:cubicBezTo>
                <a:cubicBezTo>
                  <a:pt x="70" y="337"/>
                  <a:pt x="70" y="337"/>
                  <a:pt x="70" y="335"/>
                </a:cubicBezTo>
                <a:cubicBezTo>
                  <a:pt x="71" y="334"/>
                  <a:pt x="71" y="331"/>
                  <a:pt x="71" y="331"/>
                </a:cubicBezTo>
                <a:cubicBezTo>
                  <a:pt x="71" y="330"/>
                  <a:pt x="71" y="324"/>
                  <a:pt x="71" y="322"/>
                </a:cubicBezTo>
                <a:cubicBezTo>
                  <a:pt x="71" y="320"/>
                  <a:pt x="71" y="318"/>
                  <a:pt x="71" y="317"/>
                </a:cubicBezTo>
                <a:cubicBezTo>
                  <a:pt x="71" y="316"/>
                  <a:pt x="71" y="315"/>
                  <a:pt x="71" y="314"/>
                </a:cubicBezTo>
                <a:cubicBezTo>
                  <a:pt x="71" y="313"/>
                  <a:pt x="71" y="310"/>
                  <a:pt x="71" y="309"/>
                </a:cubicBezTo>
                <a:cubicBezTo>
                  <a:pt x="71" y="309"/>
                  <a:pt x="71" y="308"/>
                  <a:pt x="71" y="308"/>
                </a:cubicBezTo>
                <a:cubicBezTo>
                  <a:pt x="71" y="307"/>
                  <a:pt x="71" y="307"/>
                  <a:pt x="71" y="306"/>
                </a:cubicBezTo>
                <a:cubicBezTo>
                  <a:pt x="71" y="306"/>
                  <a:pt x="71" y="302"/>
                  <a:pt x="71" y="301"/>
                </a:cubicBezTo>
                <a:cubicBezTo>
                  <a:pt x="71" y="300"/>
                  <a:pt x="71" y="294"/>
                  <a:pt x="71" y="293"/>
                </a:cubicBezTo>
                <a:cubicBezTo>
                  <a:pt x="70" y="291"/>
                  <a:pt x="70" y="290"/>
                  <a:pt x="70" y="289"/>
                </a:cubicBezTo>
                <a:cubicBezTo>
                  <a:pt x="70" y="288"/>
                  <a:pt x="70" y="288"/>
                  <a:pt x="70" y="287"/>
                </a:cubicBezTo>
                <a:cubicBezTo>
                  <a:pt x="70" y="287"/>
                  <a:pt x="70" y="285"/>
                  <a:pt x="71" y="284"/>
                </a:cubicBezTo>
                <a:cubicBezTo>
                  <a:pt x="71" y="283"/>
                  <a:pt x="71" y="279"/>
                  <a:pt x="72" y="278"/>
                </a:cubicBezTo>
                <a:cubicBezTo>
                  <a:pt x="72" y="277"/>
                  <a:pt x="72" y="275"/>
                  <a:pt x="72" y="275"/>
                </a:cubicBezTo>
                <a:cubicBezTo>
                  <a:pt x="72" y="274"/>
                  <a:pt x="72" y="271"/>
                  <a:pt x="72" y="270"/>
                </a:cubicBezTo>
                <a:cubicBezTo>
                  <a:pt x="72" y="270"/>
                  <a:pt x="72" y="265"/>
                  <a:pt x="72" y="265"/>
                </a:cubicBezTo>
                <a:cubicBezTo>
                  <a:pt x="72" y="264"/>
                  <a:pt x="71" y="263"/>
                  <a:pt x="71" y="262"/>
                </a:cubicBezTo>
                <a:cubicBezTo>
                  <a:pt x="71" y="261"/>
                  <a:pt x="70" y="259"/>
                  <a:pt x="70" y="259"/>
                </a:cubicBezTo>
                <a:cubicBezTo>
                  <a:pt x="70" y="258"/>
                  <a:pt x="70" y="257"/>
                  <a:pt x="70" y="255"/>
                </a:cubicBezTo>
                <a:cubicBezTo>
                  <a:pt x="70" y="254"/>
                  <a:pt x="70" y="252"/>
                  <a:pt x="70" y="252"/>
                </a:cubicBezTo>
                <a:cubicBezTo>
                  <a:pt x="70" y="251"/>
                  <a:pt x="70" y="252"/>
                  <a:pt x="70" y="252"/>
                </a:cubicBezTo>
                <a:cubicBezTo>
                  <a:pt x="70" y="252"/>
                  <a:pt x="70" y="253"/>
                  <a:pt x="71" y="254"/>
                </a:cubicBezTo>
                <a:cubicBezTo>
                  <a:pt x="71" y="255"/>
                  <a:pt x="71" y="256"/>
                  <a:pt x="71" y="256"/>
                </a:cubicBezTo>
                <a:cubicBezTo>
                  <a:pt x="71" y="257"/>
                  <a:pt x="72" y="259"/>
                  <a:pt x="72" y="260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2" y="262"/>
                  <a:pt x="73" y="263"/>
                  <a:pt x="73" y="264"/>
                </a:cubicBezTo>
                <a:cubicBezTo>
                  <a:pt x="73" y="265"/>
                  <a:pt x="74" y="267"/>
                  <a:pt x="74" y="268"/>
                </a:cubicBezTo>
                <a:cubicBezTo>
                  <a:pt x="74" y="269"/>
                  <a:pt x="75" y="270"/>
                  <a:pt x="75" y="271"/>
                </a:cubicBezTo>
                <a:cubicBezTo>
                  <a:pt x="75" y="272"/>
                  <a:pt x="75" y="274"/>
                  <a:pt x="76" y="275"/>
                </a:cubicBezTo>
                <a:cubicBezTo>
                  <a:pt x="76" y="275"/>
                  <a:pt x="76" y="277"/>
                  <a:pt x="76" y="278"/>
                </a:cubicBezTo>
                <a:cubicBezTo>
                  <a:pt x="76" y="279"/>
                  <a:pt x="77" y="281"/>
                  <a:pt x="77" y="281"/>
                </a:cubicBezTo>
                <a:cubicBezTo>
                  <a:pt x="77" y="282"/>
                  <a:pt x="77" y="283"/>
                  <a:pt x="77" y="284"/>
                </a:cubicBezTo>
                <a:cubicBezTo>
                  <a:pt x="77" y="284"/>
                  <a:pt x="77" y="285"/>
                  <a:pt x="77" y="286"/>
                </a:cubicBezTo>
                <a:cubicBezTo>
                  <a:pt x="77" y="287"/>
                  <a:pt x="77" y="289"/>
                  <a:pt x="77" y="289"/>
                </a:cubicBezTo>
                <a:cubicBezTo>
                  <a:pt x="77" y="289"/>
                  <a:pt x="77" y="291"/>
                  <a:pt x="78" y="292"/>
                </a:cubicBezTo>
                <a:cubicBezTo>
                  <a:pt x="78" y="293"/>
                  <a:pt x="78" y="295"/>
                  <a:pt x="78" y="295"/>
                </a:cubicBezTo>
                <a:cubicBezTo>
                  <a:pt x="78" y="296"/>
                  <a:pt x="79" y="297"/>
                  <a:pt x="79" y="298"/>
                </a:cubicBezTo>
                <a:cubicBezTo>
                  <a:pt x="79" y="299"/>
                  <a:pt x="79" y="300"/>
                  <a:pt x="79" y="300"/>
                </a:cubicBezTo>
                <a:cubicBezTo>
                  <a:pt x="79" y="301"/>
                  <a:pt x="79" y="302"/>
                  <a:pt x="79" y="304"/>
                </a:cubicBezTo>
                <a:cubicBezTo>
                  <a:pt x="79" y="305"/>
                  <a:pt x="79" y="306"/>
                  <a:pt x="80" y="307"/>
                </a:cubicBezTo>
                <a:cubicBezTo>
                  <a:pt x="80" y="307"/>
                  <a:pt x="80" y="308"/>
                  <a:pt x="80" y="309"/>
                </a:cubicBezTo>
                <a:cubicBezTo>
                  <a:pt x="80" y="309"/>
                  <a:pt x="80" y="310"/>
                  <a:pt x="80" y="311"/>
                </a:cubicBezTo>
                <a:cubicBezTo>
                  <a:pt x="80" y="311"/>
                  <a:pt x="80" y="315"/>
                  <a:pt x="80" y="316"/>
                </a:cubicBezTo>
                <a:cubicBezTo>
                  <a:pt x="80" y="318"/>
                  <a:pt x="80" y="322"/>
                  <a:pt x="80" y="324"/>
                </a:cubicBezTo>
                <a:cubicBezTo>
                  <a:pt x="80" y="325"/>
                  <a:pt x="81" y="329"/>
                  <a:pt x="81" y="331"/>
                </a:cubicBezTo>
                <a:cubicBezTo>
                  <a:pt x="81" y="332"/>
                  <a:pt x="83" y="337"/>
                  <a:pt x="83" y="339"/>
                </a:cubicBezTo>
                <a:cubicBezTo>
                  <a:pt x="83" y="341"/>
                  <a:pt x="84" y="343"/>
                  <a:pt x="84" y="344"/>
                </a:cubicBezTo>
                <a:cubicBezTo>
                  <a:pt x="84" y="345"/>
                  <a:pt x="85" y="347"/>
                  <a:pt x="86" y="348"/>
                </a:cubicBezTo>
                <a:cubicBezTo>
                  <a:pt x="86" y="350"/>
                  <a:pt x="87" y="352"/>
                  <a:pt x="87" y="353"/>
                </a:cubicBezTo>
                <a:cubicBezTo>
                  <a:pt x="88" y="354"/>
                  <a:pt x="88" y="354"/>
                  <a:pt x="89" y="355"/>
                </a:cubicBezTo>
                <a:cubicBezTo>
                  <a:pt x="90" y="355"/>
                  <a:pt x="91" y="356"/>
                  <a:pt x="92" y="356"/>
                </a:cubicBezTo>
                <a:cubicBezTo>
                  <a:pt x="92" y="356"/>
                  <a:pt x="92" y="357"/>
                  <a:pt x="92" y="357"/>
                </a:cubicBezTo>
                <a:cubicBezTo>
                  <a:pt x="91" y="357"/>
                  <a:pt x="91" y="357"/>
                  <a:pt x="91" y="357"/>
                </a:cubicBezTo>
                <a:cubicBezTo>
                  <a:pt x="90" y="358"/>
                  <a:pt x="89" y="359"/>
                  <a:pt x="88" y="359"/>
                </a:cubicBezTo>
                <a:cubicBezTo>
                  <a:pt x="88" y="359"/>
                  <a:pt x="88" y="360"/>
                  <a:pt x="87" y="360"/>
                </a:cubicBezTo>
                <a:cubicBezTo>
                  <a:pt x="87" y="361"/>
                  <a:pt x="86" y="364"/>
                  <a:pt x="85" y="364"/>
                </a:cubicBezTo>
                <a:cubicBezTo>
                  <a:pt x="85" y="364"/>
                  <a:pt x="85" y="365"/>
                  <a:pt x="84" y="366"/>
                </a:cubicBezTo>
                <a:cubicBezTo>
                  <a:pt x="84" y="366"/>
                  <a:pt x="84" y="367"/>
                  <a:pt x="84" y="368"/>
                </a:cubicBezTo>
                <a:cubicBezTo>
                  <a:pt x="84" y="369"/>
                  <a:pt x="84" y="370"/>
                  <a:pt x="84" y="371"/>
                </a:cubicBezTo>
                <a:cubicBezTo>
                  <a:pt x="85" y="371"/>
                  <a:pt x="85" y="372"/>
                  <a:pt x="86" y="372"/>
                </a:cubicBezTo>
                <a:cubicBezTo>
                  <a:pt x="86" y="373"/>
                  <a:pt x="87" y="373"/>
                  <a:pt x="87" y="374"/>
                </a:cubicBezTo>
                <a:cubicBezTo>
                  <a:pt x="87" y="375"/>
                  <a:pt x="88" y="375"/>
                  <a:pt x="88" y="376"/>
                </a:cubicBezTo>
                <a:cubicBezTo>
                  <a:pt x="89" y="376"/>
                  <a:pt x="89" y="377"/>
                  <a:pt x="90" y="377"/>
                </a:cubicBezTo>
                <a:cubicBezTo>
                  <a:pt x="90" y="378"/>
                  <a:pt x="91" y="378"/>
                  <a:pt x="91" y="378"/>
                </a:cubicBezTo>
                <a:cubicBezTo>
                  <a:pt x="91" y="379"/>
                  <a:pt x="91" y="379"/>
                  <a:pt x="92" y="380"/>
                </a:cubicBezTo>
                <a:cubicBezTo>
                  <a:pt x="92" y="380"/>
                  <a:pt x="93" y="381"/>
                  <a:pt x="94" y="381"/>
                </a:cubicBezTo>
                <a:cubicBezTo>
                  <a:pt x="94" y="381"/>
                  <a:pt x="94" y="382"/>
                  <a:pt x="94" y="382"/>
                </a:cubicBezTo>
                <a:cubicBezTo>
                  <a:pt x="94" y="383"/>
                  <a:pt x="93" y="383"/>
                  <a:pt x="93" y="385"/>
                </a:cubicBezTo>
                <a:cubicBezTo>
                  <a:pt x="92" y="386"/>
                  <a:pt x="93" y="388"/>
                  <a:pt x="93" y="388"/>
                </a:cubicBezTo>
                <a:cubicBezTo>
                  <a:pt x="93" y="389"/>
                  <a:pt x="93" y="389"/>
                  <a:pt x="93" y="389"/>
                </a:cubicBezTo>
                <a:cubicBezTo>
                  <a:pt x="93" y="389"/>
                  <a:pt x="93" y="389"/>
                  <a:pt x="93" y="390"/>
                </a:cubicBezTo>
                <a:cubicBezTo>
                  <a:pt x="93" y="390"/>
                  <a:pt x="92" y="390"/>
                  <a:pt x="92" y="390"/>
                </a:cubicBezTo>
                <a:cubicBezTo>
                  <a:pt x="92" y="391"/>
                  <a:pt x="92" y="391"/>
                  <a:pt x="92" y="393"/>
                </a:cubicBezTo>
                <a:cubicBezTo>
                  <a:pt x="92" y="394"/>
                  <a:pt x="92" y="394"/>
                  <a:pt x="92" y="395"/>
                </a:cubicBezTo>
                <a:cubicBezTo>
                  <a:pt x="92" y="395"/>
                  <a:pt x="92" y="395"/>
                  <a:pt x="93" y="396"/>
                </a:cubicBezTo>
                <a:cubicBezTo>
                  <a:pt x="93" y="396"/>
                  <a:pt x="94" y="396"/>
                  <a:pt x="95" y="396"/>
                </a:cubicBezTo>
                <a:cubicBezTo>
                  <a:pt x="96" y="396"/>
                  <a:pt x="97" y="396"/>
                  <a:pt x="98" y="396"/>
                </a:cubicBezTo>
                <a:cubicBezTo>
                  <a:pt x="100" y="396"/>
                  <a:pt x="106" y="396"/>
                  <a:pt x="107" y="396"/>
                </a:cubicBezTo>
                <a:cubicBezTo>
                  <a:pt x="108" y="396"/>
                  <a:pt x="112" y="396"/>
                  <a:pt x="113" y="395"/>
                </a:cubicBezTo>
                <a:cubicBezTo>
                  <a:pt x="115" y="395"/>
                  <a:pt x="116" y="395"/>
                  <a:pt x="117" y="394"/>
                </a:cubicBezTo>
                <a:cubicBezTo>
                  <a:pt x="117" y="394"/>
                  <a:pt x="117" y="393"/>
                  <a:pt x="117" y="393"/>
                </a:cubicBezTo>
                <a:cubicBezTo>
                  <a:pt x="117" y="392"/>
                  <a:pt x="117" y="390"/>
                  <a:pt x="117" y="390"/>
                </a:cubicBezTo>
                <a:cubicBezTo>
                  <a:pt x="117" y="389"/>
                  <a:pt x="117" y="388"/>
                  <a:pt x="117" y="387"/>
                </a:cubicBezTo>
                <a:cubicBezTo>
                  <a:pt x="116" y="387"/>
                  <a:pt x="116" y="387"/>
                  <a:pt x="117" y="386"/>
                </a:cubicBezTo>
                <a:cubicBezTo>
                  <a:pt x="117" y="385"/>
                  <a:pt x="117" y="383"/>
                  <a:pt x="117" y="382"/>
                </a:cubicBezTo>
                <a:cubicBezTo>
                  <a:pt x="117" y="382"/>
                  <a:pt x="116" y="382"/>
                  <a:pt x="116" y="381"/>
                </a:cubicBezTo>
                <a:cubicBezTo>
                  <a:pt x="116" y="381"/>
                  <a:pt x="116" y="380"/>
                  <a:pt x="116" y="380"/>
                </a:cubicBezTo>
                <a:cubicBezTo>
                  <a:pt x="116" y="380"/>
                  <a:pt x="116" y="380"/>
                  <a:pt x="116" y="380"/>
                </a:cubicBezTo>
                <a:cubicBezTo>
                  <a:pt x="116" y="380"/>
                  <a:pt x="116" y="379"/>
                  <a:pt x="117" y="379"/>
                </a:cubicBezTo>
                <a:cubicBezTo>
                  <a:pt x="117" y="378"/>
                  <a:pt x="118" y="376"/>
                  <a:pt x="118" y="375"/>
                </a:cubicBezTo>
                <a:cubicBezTo>
                  <a:pt x="118" y="374"/>
                  <a:pt x="118" y="374"/>
                  <a:pt x="118" y="373"/>
                </a:cubicBezTo>
                <a:cubicBezTo>
                  <a:pt x="118" y="373"/>
                  <a:pt x="118" y="373"/>
                  <a:pt x="118" y="373"/>
                </a:cubicBezTo>
                <a:cubicBezTo>
                  <a:pt x="118" y="373"/>
                  <a:pt x="119" y="373"/>
                  <a:pt x="119" y="372"/>
                </a:cubicBezTo>
                <a:cubicBezTo>
                  <a:pt x="119" y="371"/>
                  <a:pt x="121" y="369"/>
                  <a:pt x="121" y="368"/>
                </a:cubicBezTo>
                <a:cubicBezTo>
                  <a:pt x="121" y="368"/>
                  <a:pt x="121" y="367"/>
                  <a:pt x="122" y="367"/>
                </a:cubicBezTo>
                <a:cubicBezTo>
                  <a:pt x="122" y="367"/>
                  <a:pt x="122" y="367"/>
                  <a:pt x="122" y="366"/>
                </a:cubicBezTo>
                <a:cubicBezTo>
                  <a:pt x="122" y="365"/>
                  <a:pt x="121" y="364"/>
                  <a:pt x="121" y="3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05" name="Skupina 104"/>
          <p:cNvGrpSpPr/>
          <p:nvPr/>
        </p:nvGrpSpPr>
        <p:grpSpPr>
          <a:xfrm>
            <a:off x="5737437" y="1922943"/>
            <a:ext cx="3223395" cy="415106"/>
            <a:chOff x="6447390" y="3115465"/>
            <a:chExt cx="1817103" cy="971802"/>
          </a:xfrm>
        </p:grpSpPr>
        <p:sp>
          <p:nvSpPr>
            <p:cNvPr id="106" name="Zaoblený obdélníkový bublinový popisek 105"/>
            <p:cNvSpPr/>
            <p:nvPr/>
          </p:nvSpPr>
          <p:spPr>
            <a:xfrm>
              <a:off x="6485366" y="3115465"/>
              <a:ext cx="1739631" cy="890613"/>
            </a:xfrm>
            <a:prstGeom prst="wedgeRoundRectCallout">
              <a:avLst>
                <a:gd name="adj1" fmla="val -50140"/>
                <a:gd name="adj2" fmla="val 90468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solidFill>
                <a:srgbClr val="26262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07" name="TextovéPole 106"/>
            <p:cNvSpPr txBox="1"/>
            <p:nvPr/>
          </p:nvSpPr>
          <p:spPr>
            <a:xfrm>
              <a:off x="6447390" y="3150572"/>
              <a:ext cx="1817103" cy="936695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 Přístup pracovnice ke mě jako k zákazníkovi byl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zdvořilý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Pozdravila a rozloučila se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přátelsky a s úsměvem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.“</a:t>
              </a:r>
              <a:endParaRPr kumimoji="0" lang="cs-CZ" sz="8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108" name="Skupina 107"/>
          <p:cNvGrpSpPr/>
          <p:nvPr/>
        </p:nvGrpSpPr>
        <p:grpSpPr>
          <a:xfrm>
            <a:off x="5737438" y="3918869"/>
            <a:ext cx="3245006" cy="660388"/>
            <a:chOff x="6538328" y="3115466"/>
            <a:chExt cx="1636668" cy="598817"/>
          </a:xfrm>
        </p:grpSpPr>
        <p:sp>
          <p:nvSpPr>
            <p:cNvPr id="109" name="Zaoblený obdélníkový bublinový popisek 108"/>
            <p:cNvSpPr/>
            <p:nvPr/>
          </p:nvSpPr>
          <p:spPr>
            <a:xfrm>
              <a:off x="6538328" y="3115466"/>
              <a:ext cx="1636668" cy="598817"/>
            </a:xfrm>
            <a:prstGeom prst="wedgeRoundRectCallout">
              <a:avLst>
                <a:gd name="adj1" fmla="val -49069"/>
                <a:gd name="adj2" fmla="val -67377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0" name="TextovéPole 109"/>
            <p:cNvSpPr txBox="1"/>
            <p:nvPr/>
          </p:nvSpPr>
          <p:spPr>
            <a:xfrm>
              <a:off x="6542144" y="3157719"/>
              <a:ext cx="1632852" cy="530254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„Pracovník mě pozdravil chvíli po mém vstupu na pobočku. Byl slušný a snažil se mi poradit. Byl ale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málo iniciativní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akční. Měla jsem pocit, že nabízené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akce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v okolí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moc nezná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Opakovaně se popletl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v názvu dnes otevírané výstavy.“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111" name="Skupina 110"/>
          <p:cNvGrpSpPr/>
          <p:nvPr/>
        </p:nvGrpSpPr>
        <p:grpSpPr>
          <a:xfrm>
            <a:off x="6127027" y="2821082"/>
            <a:ext cx="2791499" cy="499926"/>
            <a:chOff x="6538328" y="3115466"/>
            <a:chExt cx="1660233" cy="498392"/>
          </a:xfrm>
        </p:grpSpPr>
        <p:sp>
          <p:nvSpPr>
            <p:cNvPr id="112" name="Zaoblený obdélníkový bublinový popisek 111"/>
            <p:cNvSpPr/>
            <p:nvPr/>
          </p:nvSpPr>
          <p:spPr>
            <a:xfrm>
              <a:off x="6538328" y="3115466"/>
              <a:ext cx="1660233" cy="480620"/>
            </a:xfrm>
            <a:prstGeom prst="wedgeRoundRectCallout">
              <a:avLst>
                <a:gd name="adj1" fmla="val -63897"/>
                <a:gd name="adj2" fmla="val -26063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3" name="TextovéPole 112"/>
            <p:cNvSpPr txBox="1"/>
            <p:nvPr/>
          </p:nvSpPr>
          <p:spPr>
            <a:xfrm>
              <a:off x="6549201" y="3126379"/>
              <a:ext cx="1632852" cy="487479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„Pracovnice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nedokázala nalákat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k návštěvě. Nesdělila mi, jak se k daným objektům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dostanu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ani žádné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zajímavosti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o nich.“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114" name="Skupina 113"/>
          <p:cNvGrpSpPr/>
          <p:nvPr/>
        </p:nvGrpSpPr>
        <p:grpSpPr>
          <a:xfrm>
            <a:off x="6387238" y="2412103"/>
            <a:ext cx="2480677" cy="355745"/>
            <a:chOff x="6483529" y="3121758"/>
            <a:chExt cx="1779127" cy="448641"/>
          </a:xfrm>
        </p:grpSpPr>
        <p:sp>
          <p:nvSpPr>
            <p:cNvPr id="115" name="Zaoblený obdélníkový bublinový popisek 114"/>
            <p:cNvSpPr/>
            <p:nvPr/>
          </p:nvSpPr>
          <p:spPr>
            <a:xfrm>
              <a:off x="6520006" y="3123220"/>
              <a:ext cx="1704991" cy="447179"/>
            </a:xfrm>
            <a:prstGeom prst="wedgeRoundRectCallout">
              <a:avLst>
                <a:gd name="adj1" fmla="val -70923"/>
                <a:gd name="adj2" fmla="val 27832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6" name="TextovéPole 115"/>
            <p:cNvSpPr txBox="1"/>
            <p:nvPr/>
          </p:nvSpPr>
          <p:spPr>
            <a:xfrm>
              <a:off x="6483529" y="3121758"/>
              <a:ext cx="1779127" cy="439963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„Pracovník byl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ochotný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udržoval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oční kontakt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zajímal se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o mé potřeby. </a:t>
              </a:r>
              <a:r>
                <a:rPr kumimoji="0" lang="cs-CZ" sz="80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</a:rPr>
                <a:t>“</a:t>
              </a:r>
            </a:p>
          </p:txBody>
        </p:sp>
      </p:grpSp>
      <p:grpSp>
        <p:nvGrpSpPr>
          <p:cNvPr id="117" name="Skupina 116"/>
          <p:cNvGrpSpPr/>
          <p:nvPr/>
        </p:nvGrpSpPr>
        <p:grpSpPr>
          <a:xfrm>
            <a:off x="6352501" y="3335329"/>
            <a:ext cx="2709566" cy="498866"/>
            <a:chOff x="6476239" y="3088114"/>
            <a:chExt cx="1794761" cy="925947"/>
          </a:xfrm>
        </p:grpSpPr>
        <p:sp>
          <p:nvSpPr>
            <p:cNvPr id="118" name="Zaoblený obdélníkový bublinový popisek 117"/>
            <p:cNvSpPr/>
            <p:nvPr/>
          </p:nvSpPr>
          <p:spPr>
            <a:xfrm>
              <a:off x="6505114" y="3088114"/>
              <a:ext cx="1739631" cy="925947"/>
            </a:xfrm>
            <a:prstGeom prst="wedgeRoundRectCallout">
              <a:avLst>
                <a:gd name="adj1" fmla="val -66445"/>
                <a:gd name="adj2" fmla="val -50436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9" name="TextovéPole 118"/>
            <p:cNvSpPr txBox="1"/>
            <p:nvPr/>
          </p:nvSpPr>
          <p:spPr>
            <a:xfrm>
              <a:off x="6476239" y="3136846"/>
              <a:ext cx="1794761" cy="85689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„Byla jsem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informována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o rekonstrukci místního bazénu, pracovník mi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doporučil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koupání v místních řekách, případně na bazénech v okolních městech.</a:t>
              </a:r>
              <a:r>
                <a:rPr kumimoji="0" lang="cs-CZ" sz="8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</a:rPr>
                <a:t>“</a:t>
              </a:r>
            </a:p>
          </p:txBody>
        </p:sp>
      </p:grpSp>
      <p:sp>
        <p:nvSpPr>
          <p:cNvPr id="65" name="Freeform 66">
            <a:extLst>
              <a:ext uri="{FF2B5EF4-FFF2-40B4-BE49-F238E27FC236}">
                <a16:creationId xmlns:a16="http://schemas.microsoft.com/office/drawing/2014/main" xmlns="" id="{BED528BD-C0E0-4B10-B1A7-5C0F60067DB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76293" y="1168370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6" name="Freeform 143">
            <a:extLst>
              <a:ext uri="{FF2B5EF4-FFF2-40B4-BE49-F238E27FC236}">
                <a16:creationId xmlns:a16="http://schemas.microsoft.com/office/drawing/2014/main" xmlns="" id="{23D39653-B084-4913-BB6F-0BFBC1C3FD2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68427" y="1107171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7" name="Freeform 47">
            <a:extLst>
              <a:ext uri="{FF2B5EF4-FFF2-40B4-BE49-F238E27FC236}">
                <a16:creationId xmlns:a16="http://schemas.microsoft.com/office/drawing/2014/main" xmlns="" id="{C7DB6CE6-13B0-46F9-A896-B0A5DDBE39B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35551" y="1134379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68" name="Skupina 67">
            <a:extLst>
              <a:ext uri="{FF2B5EF4-FFF2-40B4-BE49-F238E27FC236}">
                <a16:creationId xmlns:a16="http://schemas.microsoft.com/office/drawing/2014/main" xmlns="" id="{72A6FA09-223A-4CC6-A95E-8F0A8F3DB6B8}"/>
              </a:ext>
            </a:extLst>
          </p:cNvPr>
          <p:cNvGrpSpPr/>
          <p:nvPr/>
        </p:nvGrpSpPr>
        <p:grpSpPr>
          <a:xfrm>
            <a:off x="251520" y="1056418"/>
            <a:ext cx="8514859" cy="762392"/>
            <a:chOff x="276643" y="2094180"/>
            <a:chExt cx="8514859" cy="762392"/>
          </a:xfrm>
        </p:grpSpPr>
        <p:grpSp>
          <p:nvGrpSpPr>
            <p:cNvPr id="69" name="Skupina 68">
              <a:extLst>
                <a:ext uri="{FF2B5EF4-FFF2-40B4-BE49-F238E27FC236}">
                  <a16:creationId xmlns:a16="http://schemas.microsoft.com/office/drawing/2014/main" xmlns="" id="{461162C2-EE89-491C-8962-9997000A5AF8}"/>
                </a:ext>
              </a:extLst>
            </p:cNvPr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73" name="Obdélník 38">
                <a:extLst>
                  <a:ext uri="{FF2B5EF4-FFF2-40B4-BE49-F238E27FC236}">
                    <a16:creationId xmlns:a16="http://schemas.microsoft.com/office/drawing/2014/main" xmlns="" id="{0B51D928-8D5B-48CB-A73C-D6CC1793DD0D}"/>
                  </a:ext>
                </a:extLst>
              </p:cNvPr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FBB04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Nadpis 3">
                <a:extLst>
                  <a:ext uri="{FF2B5EF4-FFF2-40B4-BE49-F238E27FC236}">
                    <a16:creationId xmlns:a16="http://schemas.microsoft.com/office/drawing/2014/main" xmlns="" id="{B1B7AE4B-C78F-430A-B519-81D31C214E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045" y="3040802"/>
                <a:ext cx="1817686" cy="138499"/>
              </a:xfrm>
              <a:prstGeom prst="rect">
                <a:avLst/>
              </a:prstGeom>
              <a:solidFill>
                <a:srgbClr val="FBB040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262626"/>
                    </a:solidFill>
                    <a:latin typeface="Calibri"/>
                  </a:rPr>
                  <a:t>PRACOVNÍK TIC</a:t>
                </a:r>
              </a:p>
            </p:txBody>
          </p:sp>
        </p:grpSp>
        <p:grpSp>
          <p:nvGrpSpPr>
            <p:cNvPr id="70" name="Skupina 69">
              <a:extLst>
                <a:ext uri="{FF2B5EF4-FFF2-40B4-BE49-F238E27FC236}">
                  <a16:creationId xmlns:a16="http://schemas.microsoft.com/office/drawing/2014/main" xmlns="" id="{FC089893-8244-4CE1-BB4B-29E3554E58D6}"/>
                </a:ext>
              </a:extLst>
            </p:cNvPr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71" name="object 7">
                <a:extLst>
                  <a:ext uri="{FF2B5EF4-FFF2-40B4-BE49-F238E27FC236}">
                    <a16:creationId xmlns:a16="http://schemas.microsoft.com/office/drawing/2014/main" xmlns="" id="{F8198985-11D1-4D7B-8552-F6654FB36461}"/>
                  </a:ext>
                </a:extLst>
              </p:cNvPr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72" name="Hexagon 222">
                <a:extLst>
                  <a:ext uri="{FF2B5EF4-FFF2-40B4-BE49-F238E27FC236}">
                    <a16:creationId xmlns:a16="http://schemas.microsoft.com/office/drawing/2014/main" xmlns="" id="{C8F62012-B9D4-402C-873F-2167D416AE2B}"/>
                  </a:ext>
                </a:extLst>
              </p:cNvPr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</p:grpSp>
      <p:sp>
        <p:nvSpPr>
          <p:cNvPr id="120" name="TextovéPole 119">
            <a:extLst>
              <a:ext uri="{FF2B5EF4-FFF2-40B4-BE49-F238E27FC236}">
                <a16:creationId xmlns:a16="http://schemas.microsoft.com/office/drawing/2014/main" xmlns="" id="{8D1B21C9-C0BC-4C36-97CB-3C8FFD85F810}"/>
              </a:ext>
            </a:extLst>
          </p:cNvPr>
          <p:cNvSpPr txBox="1"/>
          <p:nvPr/>
        </p:nvSpPr>
        <p:spPr>
          <a:xfrm>
            <a:off x="1460991" y="695138"/>
            <a:ext cx="734745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87</a:t>
            </a:r>
            <a:r>
              <a:rPr lang="cs-CZ" sz="16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cs-CZ" sz="1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kern="0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1" name="Freeform 143">
            <a:extLst>
              <a:ext uri="{FF2B5EF4-FFF2-40B4-BE49-F238E27FC236}">
                <a16:creationId xmlns:a16="http://schemas.microsoft.com/office/drawing/2014/main" xmlns="" id="{8F089630-BFFF-49A1-A84B-DF6DCC2B5AB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43968" y="1163868"/>
            <a:ext cx="127710" cy="249526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014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11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54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Prostředí působí čistě a upraveně, je zde dostatek materiálů</a:t>
            </a:r>
          </a:p>
        </p:txBody>
      </p:sp>
      <p:sp>
        <p:nvSpPr>
          <p:cNvPr id="5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sz="1800" dirty="0"/>
              <a:t>INTERIÉR A VYBAVENOST TIC</a:t>
            </a:r>
          </a:p>
        </p:txBody>
      </p:sp>
      <p:graphicFrame>
        <p:nvGraphicFramePr>
          <p:cNvPr id="77" name="Chart 1"/>
          <p:cNvGraphicFramePr/>
          <p:nvPr>
            <p:extLst>
              <p:ext uri="{D42A27DB-BD31-4B8C-83A1-F6EECF244321}">
                <p14:modId xmlns:p14="http://schemas.microsoft.com/office/powerpoint/2010/main" val="1584305087"/>
              </p:ext>
            </p:extLst>
          </p:nvPr>
        </p:nvGraphicFramePr>
        <p:xfrm>
          <a:off x="124706" y="1805234"/>
          <a:ext cx="8494242" cy="26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5" name="Skupina 114"/>
          <p:cNvGrpSpPr/>
          <p:nvPr/>
        </p:nvGrpSpPr>
        <p:grpSpPr>
          <a:xfrm>
            <a:off x="3346627" y="4186901"/>
            <a:ext cx="2337255" cy="253063"/>
            <a:chOff x="2002876" y="2302353"/>
            <a:chExt cx="2337255" cy="253063"/>
          </a:xfrm>
        </p:grpSpPr>
        <p:sp>
          <p:nvSpPr>
            <p:cNvPr id="78" name="TextovéPole 77"/>
            <p:cNvSpPr txBox="1"/>
            <p:nvPr/>
          </p:nvSpPr>
          <p:spPr>
            <a:xfrm>
              <a:off x="2139855" y="2309195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79" name="Obdélník 78"/>
            <p:cNvSpPr/>
            <p:nvPr/>
          </p:nvSpPr>
          <p:spPr>
            <a:xfrm>
              <a:off x="2002876" y="2386734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0" name="Obdélník 79"/>
            <p:cNvSpPr/>
            <p:nvPr/>
          </p:nvSpPr>
          <p:spPr>
            <a:xfrm>
              <a:off x="2673684" y="2386734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1" name="Obdélník 80"/>
            <p:cNvSpPr/>
            <p:nvPr/>
          </p:nvSpPr>
          <p:spPr>
            <a:xfrm>
              <a:off x="3684378" y="2388142"/>
              <a:ext cx="177055" cy="81080"/>
            </a:xfrm>
            <a:prstGeom prst="rect">
              <a:avLst/>
            </a:prstGeom>
            <a:solidFill>
              <a:srgbClr val="ED6737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2" name="TextovéPole 81"/>
            <p:cNvSpPr txBox="1"/>
            <p:nvPr/>
          </p:nvSpPr>
          <p:spPr>
            <a:xfrm>
              <a:off x="3810819" y="2302353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83" name="TextovéPole 82"/>
            <p:cNvSpPr txBox="1"/>
            <p:nvPr/>
          </p:nvSpPr>
          <p:spPr>
            <a:xfrm>
              <a:off x="2818453" y="2302353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sp>
        <p:nvSpPr>
          <p:cNvPr id="44" name="Freeform 66">
            <a:extLst>
              <a:ext uri="{FF2B5EF4-FFF2-40B4-BE49-F238E27FC236}">
                <a16:creationId xmlns:a16="http://schemas.microsoft.com/office/drawing/2014/main" xmlns="" id="{EB66D337-04B1-488E-9F58-9A55BC7A129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76293" y="1168370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5" name="Freeform 143">
            <a:extLst>
              <a:ext uri="{FF2B5EF4-FFF2-40B4-BE49-F238E27FC236}">
                <a16:creationId xmlns:a16="http://schemas.microsoft.com/office/drawing/2014/main" xmlns="" id="{6EE514BF-918B-4851-B3A3-AB6C809E8DE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68427" y="1107171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6" name="Freeform 47">
            <a:extLst>
              <a:ext uri="{FF2B5EF4-FFF2-40B4-BE49-F238E27FC236}">
                <a16:creationId xmlns:a16="http://schemas.microsoft.com/office/drawing/2014/main" xmlns="" id="{F3DC7726-54C8-4301-9DBA-0609DD94F6B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35551" y="1134379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47" name="Skupina 46">
            <a:extLst>
              <a:ext uri="{FF2B5EF4-FFF2-40B4-BE49-F238E27FC236}">
                <a16:creationId xmlns:a16="http://schemas.microsoft.com/office/drawing/2014/main" xmlns="" id="{CD15E643-FA9A-4564-9FB3-AA96EB4BB9CC}"/>
              </a:ext>
            </a:extLst>
          </p:cNvPr>
          <p:cNvGrpSpPr/>
          <p:nvPr/>
        </p:nvGrpSpPr>
        <p:grpSpPr>
          <a:xfrm>
            <a:off x="251520" y="1056418"/>
            <a:ext cx="8514859" cy="762392"/>
            <a:chOff x="276643" y="2094180"/>
            <a:chExt cx="8514859" cy="762392"/>
          </a:xfrm>
        </p:grpSpPr>
        <p:grpSp>
          <p:nvGrpSpPr>
            <p:cNvPr id="48" name="Skupina 47">
              <a:extLst>
                <a:ext uri="{FF2B5EF4-FFF2-40B4-BE49-F238E27FC236}">
                  <a16:creationId xmlns:a16="http://schemas.microsoft.com/office/drawing/2014/main" xmlns="" id="{7AA4AFD9-51C2-4E83-859E-24A2FFB4EACB}"/>
                </a:ext>
              </a:extLst>
            </p:cNvPr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52" name="Obdélník 38">
                <a:extLst>
                  <a:ext uri="{FF2B5EF4-FFF2-40B4-BE49-F238E27FC236}">
                    <a16:creationId xmlns:a16="http://schemas.microsoft.com/office/drawing/2014/main" xmlns="" id="{92DCF063-6528-41A4-ACFE-86742C8319BC}"/>
                  </a:ext>
                </a:extLst>
              </p:cNvPr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FBB04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Nadpis 3">
                <a:extLst>
                  <a:ext uri="{FF2B5EF4-FFF2-40B4-BE49-F238E27FC236}">
                    <a16:creationId xmlns:a16="http://schemas.microsoft.com/office/drawing/2014/main" xmlns="" id="{A7673918-50B3-439B-BFDD-412706DDCA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045" y="3040802"/>
                <a:ext cx="1817686" cy="138499"/>
              </a:xfrm>
              <a:prstGeom prst="rect">
                <a:avLst/>
              </a:prstGeom>
              <a:solidFill>
                <a:srgbClr val="FBB040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262626"/>
                    </a:solidFill>
                    <a:latin typeface="Calibri"/>
                  </a:rPr>
                  <a:t>INTERIÉR A VYBAVENOST TIC</a:t>
                </a:r>
              </a:p>
            </p:txBody>
          </p:sp>
        </p:grpSp>
        <p:grpSp>
          <p:nvGrpSpPr>
            <p:cNvPr id="49" name="Skupina 48">
              <a:extLst>
                <a:ext uri="{FF2B5EF4-FFF2-40B4-BE49-F238E27FC236}">
                  <a16:creationId xmlns:a16="http://schemas.microsoft.com/office/drawing/2014/main" xmlns="" id="{7C7E87DE-C7D2-4F90-A7D3-D51226BB8FEE}"/>
                </a:ext>
              </a:extLst>
            </p:cNvPr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50" name="object 7">
                <a:extLst>
                  <a:ext uri="{FF2B5EF4-FFF2-40B4-BE49-F238E27FC236}">
                    <a16:creationId xmlns:a16="http://schemas.microsoft.com/office/drawing/2014/main" xmlns="" id="{21C376EB-1CBD-43C6-8F9A-63DF5E4F97C5}"/>
                  </a:ext>
                </a:extLst>
              </p:cNvPr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51" name="Hexagon 222">
                <a:extLst>
                  <a:ext uri="{FF2B5EF4-FFF2-40B4-BE49-F238E27FC236}">
                    <a16:creationId xmlns:a16="http://schemas.microsoft.com/office/drawing/2014/main" xmlns="" id="{D8755C3D-635C-4F01-92C8-FE9B175FD5A6}"/>
                  </a:ext>
                </a:extLst>
              </p:cNvPr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</p:grpSp>
      <p:sp>
        <p:nvSpPr>
          <p:cNvPr id="56" name="TextovéPole 55">
            <a:extLst>
              <a:ext uri="{FF2B5EF4-FFF2-40B4-BE49-F238E27FC236}">
                <a16:creationId xmlns:a16="http://schemas.microsoft.com/office/drawing/2014/main" xmlns="" id="{5BB7FD17-E755-45DD-A1D6-AFC8F70F4FDF}"/>
              </a:ext>
            </a:extLst>
          </p:cNvPr>
          <p:cNvSpPr txBox="1"/>
          <p:nvPr/>
        </p:nvSpPr>
        <p:spPr>
          <a:xfrm>
            <a:off x="1460991" y="695138"/>
            <a:ext cx="734745" cy="58907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96</a:t>
            </a:r>
            <a:r>
              <a:rPr lang="cs-CZ" sz="16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cs-CZ" sz="1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kern="0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9" name="Freeform 47">
            <a:extLst>
              <a:ext uri="{FF2B5EF4-FFF2-40B4-BE49-F238E27FC236}">
                <a16:creationId xmlns:a16="http://schemas.microsoft.com/office/drawing/2014/main" xmlns="" id="{ABF86142-7C89-4A35-B66B-3228FCDB126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15616" y="1175260"/>
            <a:ext cx="263086" cy="165548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818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Obrázek 111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7" y="1884288"/>
            <a:ext cx="4320000" cy="2700000"/>
          </a:xfrm>
          <a:prstGeom prst="rect">
            <a:avLst/>
          </a:prstGeo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12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5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>
              <a:defRPr/>
            </a:pPr>
            <a:r>
              <a:rPr lang="cs-CZ" sz="2400" dirty="0"/>
              <a:t>Prostředí působí čistě a upraveně, je zde dostatek materiálů</a:t>
            </a:r>
          </a:p>
        </p:txBody>
      </p:sp>
      <p:sp>
        <p:nvSpPr>
          <p:cNvPr id="36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sz="1800" dirty="0"/>
              <a:t>INTERIÉR A VYBAVENOST TIC</a:t>
            </a:r>
          </a:p>
        </p:txBody>
      </p:sp>
      <p:grpSp>
        <p:nvGrpSpPr>
          <p:cNvPr id="52" name="Skupina 51"/>
          <p:cNvGrpSpPr/>
          <p:nvPr/>
        </p:nvGrpSpPr>
        <p:grpSpPr>
          <a:xfrm>
            <a:off x="2721018" y="2021849"/>
            <a:ext cx="1850845" cy="800263"/>
            <a:chOff x="6431596" y="3869425"/>
            <a:chExt cx="2371195" cy="1214635"/>
          </a:xfrm>
        </p:grpSpPr>
        <p:sp>
          <p:nvSpPr>
            <p:cNvPr id="53" name="Obdélník 52"/>
            <p:cNvSpPr/>
            <p:nvPr/>
          </p:nvSpPr>
          <p:spPr>
            <a:xfrm>
              <a:off x="6431596" y="3869425"/>
              <a:ext cx="2371195" cy="1214635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4" name="TextovéPole 53"/>
            <p:cNvSpPr txBox="1"/>
            <p:nvPr/>
          </p:nvSpPr>
          <p:spPr>
            <a:xfrm>
              <a:off x="6493450" y="3955502"/>
              <a:ext cx="2247485" cy="107442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Interiéry TIC jsou čisté a upravené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Jen 1 % </a:t>
              </a:r>
              <a:r>
                <a:rPr kumimoji="0" lang="cs-CZ" sz="8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shopperů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s tímto výrokem nesouhlasilo.</a:t>
              </a:r>
            </a:p>
          </p:txBody>
        </p:sp>
      </p:grpSp>
      <p:grpSp>
        <p:nvGrpSpPr>
          <p:cNvPr id="55" name="Skupina 54"/>
          <p:cNvGrpSpPr/>
          <p:nvPr/>
        </p:nvGrpSpPr>
        <p:grpSpPr>
          <a:xfrm>
            <a:off x="1631717" y="3656332"/>
            <a:ext cx="2940146" cy="797351"/>
            <a:chOff x="6431596" y="3869423"/>
            <a:chExt cx="2371195" cy="1818639"/>
          </a:xfrm>
        </p:grpSpPr>
        <p:sp>
          <p:nvSpPr>
            <p:cNvPr id="56" name="Obdélník 55"/>
            <p:cNvSpPr/>
            <p:nvPr/>
          </p:nvSpPr>
          <p:spPr>
            <a:xfrm>
              <a:off x="6431596" y="3869423"/>
              <a:ext cx="2371195" cy="1818639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7" name="TextovéPole 56"/>
            <p:cNvSpPr txBox="1"/>
            <p:nvPr/>
          </p:nvSpPr>
          <p:spPr>
            <a:xfrm>
              <a:off x="6431596" y="4006909"/>
              <a:ext cx="2371195" cy="148084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Aktuální informační materiály jsou návštěvníkům k dispozici</a:t>
              </a: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TIC jsou vybavena dostatečným množstvím letáků a propagačních materiálů (97 %). Tyto materiály jsou aktuální (97 %).</a:t>
              </a:r>
            </a:p>
          </p:txBody>
        </p:sp>
      </p:grpSp>
      <p:grpSp>
        <p:nvGrpSpPr>
          <p:cNvPr id="58" name="Skupina 57"/>
          <p:cNvGrpSpPr/>
          <p:nvPr/>
        </p:nvGrpSpPr>
        <p:grpSpPr>
          <a:xfrm>
            <a:off x="420834" y="2019466"/>
            <a:ext cx="2209467" cy="1189742"/>
            <a:chOff x="6418257" y="3869425"/>
            <a:chExt cx="2247485" cy="2070908"/>
          </a:xfrm>
        </p:grpSpPr>
        <p:sp>
          <p:nvSpPr>
            <p:cNvPr id="59" name="Obdélník 58"/>
            <p:cNvSpPr/>
            <p:nvPr/>
          </p:nvSpPr>
          <p:spPr>
            <a:xfrm>
              <a:off x="6431597" y="3869425"/>
              <a:ext cx="2220806" cy="1599140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0" name="TextovéPole 59"/>
            <p:cNvSpPr txBox="1"/>
            <p:nvPr/>
          </p:nvSpPr>
          <p:spPr>
            <a:xfrm>
              <a:off x="6418257" y="4010451"/>
              <a:ext cx="2247485" cy="192988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TIC disponují mapami</a:t>
              </a:r>
              <a:endParaRPr kumimoji="0" lang="cs-CZ" sz="8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  <a:p>
              <a:pPr lvl="0" algn="ctr" defTabSz="914330">
                <a:defRPr/>
              </a:pPr>
              <a:endParaRPr kumimoji="0" lang="cs-CZ" sz="4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  <a:p>
              <a:pPr lvl="0" algn="ctr" defTabSz="914330">
                <a:defRPr/>
              </a:pPr>
              <a:r>
                <a:rPr kumimoji="0" lang="cs-CZ" sz="80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Mapa regionu je v TIC dostupná v 97 % případů. </a:t>
              </a:r>
              <a:r>
                <a:rPr kumimoji="0" lang="cs-CZ" sz="800" i="1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9 z 10 TIC nabízí také </a:t>
              </a:r>
              <a:r>
                <a:rPr lang="cs-CZ" sz="800" i="1" kern="0" noProof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m</a:t>
              </a:r>
              <a:r>
                <a:rPr lang="cs-CZ" sz="800" i="1" kern="0" dirty="0" err="1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apu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 celé ČR. Někteří pracovníci však mapy nevyužívají při prezentaci turistických cílů.</a:t>
              </a:r>
              <a:endParaRPr kumimoji="0" lang="cs-CZ" sz="8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</p:txBody>
        </p:sp>
      </p:grpSp>
      <p:sp>
        <p:nvSpPr>
          <p:cNvPr id="113" name="Freeform 29"/>
          <p:cNvSpPr>
            <a:spLocks noChangeAspect="1"/>
          </p:cNvSpPr>
          <p:nvPr/>
        </p:nvSpPr>
        <p:spPr bwMode="auto">
          <a:xfrm>
            <a:off x="5179299" y="2515534"/>
            <a:ext cx="482928" cy="1576615"/>
          </a:xfrm>
          <a:custGeom>
            <a:avLst/>
            <a:gdLst/>
            <a:ahLst/>
            <a:cxnLst>
              <a:cxn ang="0">
                <a:pos x="118" y="328"/>
              </a:cxn>
              <a:cxn ang="0">
                <a:pos x="114" y="301"/>
              </a:cxn>
              <a:cxn ang="0">
                <a:pos x="110" y="271"/>
              </a:cxn>
              <a:cxn ang="0">
                <a:pos x="106" y="225"/>
              </a:cxn>
              <a:cxn ang="0">
                <a:pos x="104" y="200"/>
              </a:cxn>
              <a:cxn ang="0">
                <a:pos x="102" y="179"/>
              </a:cxn>
              <a:cxn ang="0">
                <a:pos x="98" y="167"/>
              </a:cxn>
              <a:cxn ang="0">
                <a:pos x="96" y="156"/>
              </a:cxn>
              <a:cxn ang="0">
                <a:pos x="100" y="157"/>
              </a:cxn>
              <a:cxn ang="0">
                <a:pos x="101" y="148"/>
              </a:cxn>
              <a:cxn ang="0">
                <a:pos x="102" y="115"/>
              </a:cxn>
              <a:cxn ang="0">
                <a:pos x="108" y="97"/>
              </a:cxn>
              <a:cxn ang="0">
                <a:pos x="106" y="79"/>
              </a:cxn>
              <a:cxn ang="0">
                <a:pos x="101" y="61"/>
              </a:cxn>
              <a:cxn ang="0">
                <a:pos x="86" y="55"/>
              </a:cxn>
              <a:cxn ang="0">
                <a:pos x="77" y="50"/>
              </a:cxn>
              <a:cxn ang="0">
                <a:pos x="76" y="34"/>
              </a:cxn>
              <a:cxn ang="0">
                <a:pos x="80" y="21"/>
              </a:cxn>
              <a:cxn ang="0">
                <a:pos x="49" y="4"/>
              </a:cxn>
              <a:cxn ang="0">
                <a:pos x="44" y="36"/>
              </a:cxn>
              <a:cxn ang="0">
                <a:pos x="49" y="55"/>
              </a:cxn>
              <a:cxn ang="0">
                <a:pos x="35" y="61"/>
              </a:cxn>
              <a:cxn ang="0">
                <a:pos x="24" y="64"/>
              </a:cxn>
              <a:cxn ang="0">
                <a:pos x="15" y="75"/>
              </a:cxn>
              <a:cxn ang="0">
                <a:pos x="6" y="96"/>
              </a:cxn>
              <a:cxn ang="0">
                <a:pos x="2" y="129"/>
              </a:cxn>
              <a:cxn ang="0">
                <a:pos x="20" y="133"/>
              </a:cxn>
              <a:cxn ang="0">
                <a:pos x="24" y="153"/>
              </a:cxn>
              <a:cxn ang="0">
                <a:pos x="29" y="164"/>
              </a:cxn>
              <a:cxn ang="0">
                <a:pos x="27" y="175"/>
              </a:cxn>
              <a:cxn ang="0">
                <a:pos x="24" y="189"/>
              </a:cxn>
              <a:cxn ang="0">
                <a:pos x="23" y="204"/>
              </a:cxn>
              <a:cxn ang="0">
                <a:pos x="25" y="216"/>
              </a:cxn>
              <a:cxn ang="0">
                <a:pos x="31" y="257"/>
              </a:cxn>
              <a:cxn ang="0">
                <a:pos x="39" y="316"/>
              </a:cxn>
              <a:cxn ang="0">
                <a:pos x="43" y="338"/>
              </a:cxn>
              <a:cxn ang="0">
                <a:pos x="39" y="356"/>
              </a:cxn>
              <a:cxn ang="0">
                <a:pos x="36" y="367"/>
              </a:cxn>
              <a:cxn ang="0">
                <a:pos x="22" y="374"/>
              </a:cxn>
              <a:cxn ang="0">
                <a:pos x="16" y="382"/>
              </a:cxn>
              <a:cxn ang="0">
                <a:pos x="29" y="385"/>
              </a:cxn>
              <a:cxn ang="0">
                <a:pos x="36" y="385"/>
              </a:cxn>
              <a:cxn ang="0">
                <a:pos x="43" y="385"/>
              </a:cxn>
              <a:cxn ang="0">
                <a:pos x="56" y="380"/>
              </a:cxn>
              <a:cxn ang="0">
                <a:pos x="66" y="382"/>
              </a:cxn>
              <a:cxn ang="0">
                <a:pos x="73" y="380"/>
              </a:cxn>
              <a:cxn ang="0">
                <a:pos x="73" y="370"/>
              </a:cxn>
              <a:cxn ang="0">
                <a:pos x="75" y="360"/>
              </a:cxn>
              <a:cxn ang="0">
                <a:pos x="71" y="339"/>
              </a:cxn>
              <a:cxn ang="0">
                <a:pos x="71" y="314"/>
              </a:cxn>
              <a:cxn ang="0">
                <a:pos x="70" y="287"/>
              </a:cxn>
              <a:cxn ang="0">
                <a:pos x="70" y="259"/>
              </a:cxn>
              <a:cxn ang="0">
                <a:pos x="72" y="261"/>
              </a:cxn>
              <a:cxn ang="0">
                <a:pos x="77" y="284"/>
              </a:cxn>
              <a:cxn ang="0">
                <a:pos x="79" y="304"/>
              </a:cxn>
              <a:cxn ang="0">
                <a:pos x="83" y="339"/>
              </a:cxn>
              <a:cxn ang="0">
                <a:pos x="91" y="357"/>
              </a:cxn>
              <a:cxn ang="0">
                <a:pos x="86" y="372"/>
              </a:cxn>
              <a:cxn ang="0">
                <a:pos x="94" y="382"/>
              </a:cxn>
              <a:cxn ang="0">
                <a:pos x="92" y="395"/>
              </a:cxn>
              <a:cxn ang="0">
                <a:pos x="117" y="393"/>
              </a:cxn>
              <a:cxn ang="0">
                <a:pos x="116" y="380"/>
              </a:cxn>
              <a:cxn ang="0">
                <a:pos x="122" y="367"/>
              </a:cxn>
            </a:cxnLst>
            <a:rect l="0" t="0" r="r" b="b"/>
            <a:pathLst>
              <a:path w="122" h="396">
                <a:moveTo>
                  <a:pt x="121" y="364"/>
                </a:moveTo>
                <a:cubicBezTo>
                  <a:pt x="121" y="364"/>
                  <a:pt x="121" y="363"/>
                  <a:pt x="121" y="363"/>
                </a:cubicBezTo>
                <a:cubicBezTo>
                  <a:pt x="121" y="363"/>
                  <a:pt x="121" y="361"/>
                  <a:pt x="121" y="360"/>
                </a:cubicBezTo>
                <a:cubicBezTo>
                  <a:pt x="120" y="359"/>
                  <a:pt x="120" y="352"/>
                  <a:pt x="120" y="351"/>
                </a:cubicBezTo>
                <a:cubicBezTo>
                  <a:pt x="120" y="350"/>
                  <a:pt x="120" y="348"/>
                  <a:pt x="119" y="346"/>
                </a:cubicBezTo>
                <a:cubicBezTo>
                  <a:pt x="119" y="344"/>
                  <a:pt x="119" y="339"/>
                  <a:pt x="119" y="337"/>
                </a:cubicBezTo>
                <a:cubicBezTo>
                  <a:pt x="118" y="335"/>
                  <a:pt x="118" y="329"/>
                  <a:pt x="118" y="328"/>
                </a:cubicBezTo>
                <a:cubicBezTo>
                  <a:pt x="118" y="327"/>
                  <a:pt x="117" y="326"/>
                  <a:pt x="117" y="325"/>
                </a:cubicBezTo>
                <a:cubicBezTo>
                  <a:pt x="117" y="324"/>
                  <a:pt x="117" y="321"/>
                  <a:pt x="116" y="320"/>
                </a:cubicBezTo>
                <a:cubicBezTo>
                  <a:pt x="116" y="320"/>
                  <a:pt x="116" y="319"/>
                  <a:pt x="116" y="318"/>
                </a:cubicBezTo>
                <a:cubicBezTo>
                  <a:pt x="116" y="317"/>
                  <a:pt x="116" y="316"/>
                  <a:pt x="116" y="315"/>
                </a:cubicBezTo>
                <a:cubicBezTo>
                  <a:pt x="116" y="315"/>
                  <a:pt x="116" y="314"/>
                  <a:pt x="116" y="313"/>
                </a:cubicBezTo>
                <a:cubicBezTo>
                  <a:pt x="115" y="312"/>
                  <a:pt x="115" y="308"/>
                  <a:pt x="115" y="307"/>
                </a:cubicBezTo>
                <a:cubicBezTo>
                  <a:pt x="115" y="305"/>
                  <a:pt x="115" y="303"/>
                  <a:pt x="114" y="301"/>
                </a:cubicBezTo>
                <a:cubicBezTo>
                  <a:pt x="114" y="299"/>
                  <a:pt x="114" y="296"/>
                  <a:pt x="114" y="295"/>
                </a:cubicBezTo>
                <a:cubicBezTo>
                  <a:pt x="114" y="295"/>
                  <a:pt x="113" y="292"/>
                  <a:pt x="114" y="291"/>
                </a:cubicBezTo>
                <a:cubicBezTo>
                  <a:pt x="114" y="290"/>
                  <a:pt x="114" y="287"/>
                  <a:pt x="114" y="286"/>
                </a:cubicBezTo>
                <a:cubicBezTo>
                  <a:pt x="113" y="284"/>
                  <a:pt x="113" y="282"/>
                  <a:pt x="112" y="281"/>
                </a:cubicBezTo>
                <a:cubicBezTo>
                  <a:pt x="112" y="280"/>
                  <a:pt x="111" y="277"/>
                  <a:pt x="111" y="277"/>
                </a:cubicBezTo>
                <a:cubicBezTo>
                  <a:pt x="110" y="276"/>
                  <a:pt x="110" y="276"/>
                  <a:pt x="110" y="276"/>
                </a:cubicBezTo>
                <a:cubicBezTo>
                  <a:pt x="110" y="275"/>
                  <a:pt x="110" y="273"/>
                  <a:pt x="110" y="271"/>
                </a:cubicBezTo>
                <a:cubicBezTo>
                  <a:pt x="110" y="269"/>
                  <a:pt x="110" y="265"/>
                  <a:pt x="110" y="263"/>
                </a:cubicBezTo>
                <a:cubicBezTo>
                  <a:pt x="110" y="261"/>
                  <a:pt x="110" y="257"/>
                  <a:pt x="111" y="256"/>
                </a:cubicBezTo>
                <a:cubicBezTo>
                  <a:pt x="111" y="255"/>
                  <a:pt x="110" y="253"/>
                  <a:pt x="110" y="252"/>
                </a:cubicBezTo>
                <a:cubicBezTo>
                  <a:pt x="110" y="250"/>
                  <a:pt x="109" y="246"/>
                  <a:pt x="109" y="244"/>
                </a:cubicBezTo>
                <a:cubicBezTo>
                  <a:pt x="109" y="241"/>
                  <a:pt x="108" y="236"/>
                  <a:pt x="107" y="234"/>
                </a:cubicBezTo>
                <a:cubicBezTo>
                  <a:pt x="107" y="233"/>
                  <a:pt x="107" y="229"/>
                  <a:pt x="107" y="228"/>
                </a:cubicBezTo>
                <a:cubicBezTo>
                  <a:pt x="106" y="228"/>
                  <a:pt x="106" y="226"/>
                  <a:pt x="106" y="225"/>
                </a:cubicBezTo>
                <a:cubicBezTo>
                  <a:pt x="106" y="225"/>
                  <a:pt x="106" y="225"/>
                  <a:pt x="106" y="224"/>
                </a:cubicBezTo>
                <a:cubicBezTo>
                  <a:pt x="106" y="223"/>
                  <a:pt x="106" y="221"/>
                  <a:pt x="106" y="220"/>
                </a:cubicBezTo>
                <a:cubicBezTo>
                  <a:pt x="106" y="220"/>
                  <a:pt x="106" y="216"/>
                  <a:pt x="106" y="214"/>
                </a:cubicBezTo>
                <a:cubicBezTo>
                  <a:pt x="106" y="212"/>
                  <a:pt x="106" y="212"/>
                  <a:pt x="105" y="211"/>
                </a:cubicBezTo>
                <a:cubicBezTo>
                  <a:pt x="105" y="211"/>
                  <a:pt x="105" y="209"/>
                  <a:pt x="105" y="207"/>
                </a:cubicBezTo>
                <a:cubicBezTo>
                  <a:pt x="105" y="205"/>
                  <a:pt x="105" y="203"/>
                  <a:pt x="104" y="203"/>
                </a:cubicBezTo>
                <a:cubicBezTo>
                  <a:pt x="104" y="202"/>
                  <a:pt x="104" y="201"/>
                  <a:pt x="104" y="200"/>
                </a:cubicBezTo>
                <a:cubicBezTo>
                  <a:pt x="104" y="200"/>
                  <a:pt x="104" y="199"/>
                  <a:pt x="105" y="198"/>
                </a:cubicBezTo>
                <a:cubicBezTo>
                  <a:pt x="105" y="196"/>
                  <a:pt x="105" y="194"/>
                  <a:pt x="105" y="193"/>
                </a:cubicBezTo>
                <a:cubicBezTo>
                  <a:pt x="105" y="191"/>
                  <a:pt x="105" y="190"/>
                  <a:pt x="104" y="188"/>
                </a:cubicBezTo>
                <a:cubicBezTo>
                  <a:pt x="104" y="187"/>
                  <a:pt x="103" y="184"/>
                  <a:pt x="103" y="183"/>
                </a:cubicBezTo>
                <a:cubicBezTo>
                  <a:pt x="103" y="182"/>
                  <a:pt x="102" y="181"/>
                  <a:pt x="102" y="181"/>
                </a:cubicBezTo>
                <a:cubicBezTo>
                  <a:pt x="102" y="181"/>
                  <a:pt x="102" y="180"/>
                  <a:pt x="102" y="180"/>
                </a:cubicBezTo>
                <a:cubicBezTo>
                  <a:pt x="102" y="180"/>
                  <a:pt x="102" y="180"/>
                  <a:pt x="102" y="179"/>
                </a:cubicBezTo>
                <a:cubicBezTo>
                  <a:pt x="102" y="179"/>
                  <a:pt x="102" y="178"/>
                  <a:pt x="102" y="178"/>
                </a:cubicBezTo>
                <a:cubicBezTo>
                  <a:pt x="101" y="177"/>
                  <a:pt x="101" y="177"/>
                  <a:pt x="101" y="177"/>
                </a:cubicBezTo>
                <a:cubicBezTo>
                  <a:pt x="101" y="177"/>
                  <a:pt x="101" y="176"/>
                  <a:pt x="100" y="175"/>
                </a:cubicBezTo>
                <a:cubicBezTo>
                  <a:pt x="100" y="175"/>
                  <a:pt x="99" y="172"/>
                  <a:pt x="99" y="171"/>
                </a:cubicBezTo>
                <a:cubicBezTo>
                  <a:pt x="99" y="171"/>
                  <a:pt x="99" y="170"/>
                  <a:pt x="99" y="170"/>
                </a:cubicBezTo>
                <a:cubicBezTo>
                  <a:pt x="98" y="169"/>
                  <a:pt x="98" y="169"/>
                  <a:pt x="98" y="168"/>
                </a:cubicBezTo>
                <a:cubicBezTo>
                  <a:pt x="98" y="168"/>
                  <a:pt x="98" y="167"/>
                  <a:pt x="98" y="167"/>
                </a:cubicBezTo>
                <a:cubicBezTo>
                  <a:pt x="98" y="166"/>
                  <a:pt x="98" y="166"/>
                  <a:pt x="98" y="165"/>
                </a:cubicBezTo>
                <a:cubicBezTo>
                  <a:pt x="97" y="165"/>
                  <a:pt x="97" y="164"/>
                  <a:pt x="97" y="164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7" y="162"/>
                  <a:pt x="96" y="162"/>
                  <a:pt x="96" y="162"/>
                </a:cubicBezTo>
                <a:cubicBezTo>
                  <a:pt x="96" y="162"/>
                  <a:pt x="96" y="157"/>
                  <a:pt x="96" y="157"/>
                </a:cubicBezTo>
                <a:cubicBezTo>
                  <a:pt x="95" y="156"/>
                  <a:pt x="95" y="157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7"/>
                </a:cubicBezTo>
                <a:cubicBezTo>
                  <a:pt x="96" y="157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8" y="159"/>
                  <a:pt x="99" y="159"/>
                  <a:pt x="99" y="159"/>
                </a:cubicBezTo>
                <a:cubicBezTo>
                  <a:pt x="100" y="159"/>
                  <a:pt x="100" y="159"/>
                  <a:pt x="100" y="158"/>
                </a:cubicBezTo>
                <a:cubicBezTo>
                  <a:pt x="100" y="158"/>
                  <a:pt x="100" y="158"/>
                  <a:pt x="100" y="157"/>
                </a:cubicBezTo>
                <a:cubicBezTo>
                  <a:pt x="100" y="157"/>
                  <a:pt x="101" y="156"/>
                  <a:pt x="102" y="156"/>
                </a:cubicBezTo>
                <a:cubicBezTo>
                  <a:pt x="102" y="155"/>
                  <a:pt x="103" y="155"/>
                  <a:pt x="103" y="154"/>
                </a:cubicBezTo>
                <a:cubicBezTo>
                  <a:pt x="104" y="154"/>
                  <a:pt x="104" y="152"/>
                  <a:pt x="105" y="152"/>
                </a:cubicBezTo>
                <a:cubicBezTo>
                  <a:pt x="105" y="152"/>
                  <a:pt x="105" y="152"/>
                  <a:pt x="104" y="152"/>
                </a:cubicBezTo>
                <a:cubicBezTo>
                  <a:pt x="104" y="152"/>
                  <a:pt x="104" y="152"/>
                  <a:pt x="103" y="151"/>
                </a:cubicBezTo>
                <a:cubicBezTo>
                  <a:pt x="103" y="151"/>
                  <a:pt x="102" y="150"/>
                  <a:pt x="102" y="150"/>
                </a:cubicBezTo>
                <a:cubicBezTo>
                  <a:pt x="102" y="150"/>
                  <a:pt x="101" y="148"/>
                  <a:pt x="101" y="148"/>
                </a:cubicBezTo>
                <a:cubicBezTo>
                  <a:pt x="101" y="147"/>
                  <a:pt x="99" y="143"/>
                  <a:pt x="99" y="142"/>
                </a:cubicBezTo>
                <a:cubicBezTo>
                  <a:pt x="99" y="141"/>
                  <a:pt x="99" y="141"/>
                  <a:pt x="99" y="140"/>
                </a:cubicBezTo>
                <a:cubicBezTo>
                  <a:pt x="99" y="140"/>
                  <a:pt x="98" y="137"/>
                  <a:pt x="98" y="136"/>
                </a:cubicBezTo>
                <a:cubicBezTo>
                  <a:pt x="98" y="135"/>
                  <a:pt x="98" y="129"/>
                  <a:pt x="98" y="128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6"/>
                  <a:pt x="100" y="122"/>
                  <a:pt x="100" y="121"/>
                </a:cubicBezTo>
                <a:cubicBezTo>
                  <a:pt x="100" y="119"/>
                  <a:pt x="101" y="116"/>
                  <a:pt x="102" y="115"/>
                </a:cubicBezTo>
                <a:cubicBezTo>
                  <a:pt x="102" y="115"/>
                  <a:pt x="102" y="113"/>
                  <a:pt x="103" y="113"/>
                </a:cubicBezTo>
                <a:cubicBezTo>
                  <a:pt x="103" y="112"/>
                  <a:pt x="103" y="111"/>
                  <a:pt x="104" y="110"/>
                </a:cubicBezTo>
                <a:cubicBezTo>
                  <a:pt x="104" y="109"/>
                  <a:pt x="105" y="107"/>
                  <a:pt x="105" y="106"/>
                </a:cubicBezTo>
                <a:cubicBezTo>
                  <a:pt x="106" y="105"/>
                  <a:pt x="106" y="104"/>
                  <a:pt x="106" y="104"/>
                </a:cubicBezTo>
                <a:cubicBezTo>
                  <a:pt x="106" y="103"/>
                  <a:pt x="107" y="101"/>
                  <a:pt x="107" y="101"/>
                </a:cubicBezTo>
                <a:cubicBezTo>
                  <a:pt x="107" y="100"/>
                  <a:pt x="107" y="100"/>
                  <a:pt x="107" y="99"/>
                </a:cubicBezTo>
                <a:cubicBezTo>
                  <a:pt x="107" y="99"/>
                  <a:pt x="108" y="98"/>
                  <a:pt x="108" y="97"/>
                </a:cubicBezTo>
                <a:cubicBezTo>
                  <a:pt x="108" y="97"/>
                  <a:pt x="109" y="97"/>
                  <a:pt x="108" y="96"/>
                </a:cubicBezTo>
                <a:cubicBezTo>
                  <a:pt x="108" y="96"/>
                  <a:pt x="108" y="94"/>
                  <a:pt x="108" y="94"/>
                </a:cubicBezTo>
                <a:cubicBezTo>
                  <a:pt x="109" y="93"/>
                  <a:pt x="109" y="93"/>
                  <a:pt x="109" y="92"/>
                </a:cubicBezTo>
                <a:cubicBezTo>
                  <a:pt x="109" y="92"/>
                  <a:pt x="109" y="91"/>
                  <a:pt x="109" y="91"/>
                </a:cubicBezTo>
                <a:cubicBezTo>
                  <a:pt x="109" y="90"/>
                  <a:pt x="108" y="88"/>
                  <a:pt x="108" y="86"/>
                </a:cubicBezTo>
                <a:cubicBezTo>
                  <a:pt x="107" y="85"/>
                  <a:pt x="106" y="81"/>
                  <a:pt x="106" y="80"/>
                </a:cubicBezTo>
                <a:cubicBezTo>
                  <a:pt x="106" y="80"/>
                  <a:pt x="106" y="79"/>
                  <a:pt x="106" y="79"/>
                </a:cubicBezTo>
                <a:cubicBezTo>
                  <a:pt x="106" y="78"/>
                  <a:pt x="106" y="77"/>
                  <a:pt x="106" y="76"/>
                </a:cubicBezTo>
                <a:cubicBezTo>
                  <a:pt x="106" y="74"/>
                  <a:pt x="106" y="72"/>
                  <a:pt x="106" y="70"/>
                </a:cubicBezTo>
                <a:cubicBezTo>
                  <a:pt x="106" y="69"/>
                  <a:pt x="105" y="68"/>
                  <a:pt x="105" y="68"/>
                </a:cubicBezTo>
                <a:cubicBezTo>
                  <a:pt x="105" y="68"/>
                  <a:pt x="105" y="67"/>
                  <a:pt x="104" y="66"/>
                </a:cubicBezTo>
                <a:cubicBezTo>
                  <a:pt x="104" y="66"/>
                  <a:pt x="104" y="66"/>
                  <a:pt x="103" y="65"/>
                </a:cubicBezTo>
                <a:cubicBezTo>
                  <a:pt x="103" y="65"/>
                  <a:pt x="102" y="64"/>
                  <a:pt x="102" y="63"/>
                </a:cubicBezTo>
                <a:cubicBezTo>
                  <a:pt x="102" y="63"/>
                  <a:pt x="101" y="62"/>
                  <a:pt x="101" y="61"/>
                </a:cubicBezTo>
                <a:cubicBezTo>
                  <a:pt x="100" y="60"/>
                  <a:pt x="98" y="59"/>
                  <a:pt x="97" y="58"/>
                </a:cubicBezTo>
                <a:cubicBezTo>
                  <a:pt x="97" y="58"/>
                  <a:pt x="97" y="58"/>
                  <a:pt x="96" y="58"/>
                </a:cubicBezTo>
                <a:cubicBezTo>
                  <a:pt x="95" y="58"/>
                  <a:pt x="94" y="58"/>
                  <a:pt x="94" y="58"/>
                </a:cubicBezTo>
                <a:cubicBezTo>
                  <a:pt x="93" y="58"/>
                  <a:pt x="93" y="57"/>
                  <a:pt x="92" y="57"/>
                </a:cubicBezTo>
                <a:cubicBezTo>
                  <a:pt x="92" y="57"/>
                  <a:pt x="91" y="57"/>
                  <a:pt x="91" y="56"/>
                </a:cubicBezTo>
                <a:cubicBezTo>
                  <a:pt x="90" y="56"/>
                  <a:pt x="89" y="56"/>
                  <a:pt x="88" y="56"/>
                </a:cubicBezTo>
                <a:cubicBezTo>
                  <a:pt x="88" y="56"/>
                  <a:pt x="87" y="55"/>
                  <a:pt x="86" y="55"/>
                </a:cubicBezTo>
                <a:cubicBezTo>
                  <a:pt x="85" y="55"/>
                  <a:pt x="84" y="55"/>
                  <a:pt x="84" y="55"/>
                </a:cubicBezTo>
                <a:cubicBezTo>
                  <a:pt x="83" y="55"/>
                  <a:pt x="81" y="54"/>
                  <a:pt x="81" y="54"/>
                </a:cubicBezTo>
                <a:cubicBezTo>
                  <a:pt x="81" y="54"/>
                  <a:pt x="80" y="54"/>
                  <a:pt x="80" y="53"/>
                </a:cubicBezTo>
                <a:cubicBezTo>
                  <a:pt x="79" y="53"/>
                  <a:pt x="78" y="53"/>
                  <a:pt x="7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3"/>
                  <a:pt x="77" y="52"/>
                  <a:pt x="77" y="51"/>
                </a:cubicBezTo>
                <a:cubicBezTo>
                  <a:pt x="77" y="50"/>
                  <a:pt x="77" y="50"/>
                  <a:pt x="77" y="50"/>
                </a:cubicBezTo>
                <a:cubicBezTo>
                  <a:pt x="76" y="49"/>
                  <a:pt x="76" y="49"/>
                  <a:pt x="76" y="48"/>
                </a:cubicBezTo>
                <a:cubicBezTo>
                  <a:pt x="76" y="47"/>
                  <a:pt x="76" y="46"/>
                  <a:pt x="76" y="46"/>
                </a:cubicBezTo>
                <a:cubicBezTo>
                  <a:pt x="76" y="45"/>
                  <a:pt x="75" y="45"/>
                  <a:pt x="75" y="45"/>
                </a:cubicBezTo>
                <a:cubicBezTo>
                  <a:pt x="74" y="45"/>
                  <a:pt x="74" y="45"/>
                  <a:pt x="74" y="45"/>
                </a:cubicBezTo>
                <a:cubicBezTo>
                  <a:pt x="74" y="44"/>
                  <a:pt x="75" y="41"/>
                  <a:pt x="75" y="40"/>
                </a:cubicBezTo>
                <a:cubicBezTo>
                  <a:pt x="75" y="38"/>
                  <a:pt x="76" y="36"/>
                  <a:pt x="76" y="35"/>
                </a:cubicBezTo>
                <a:cubicBezTo>
                  <a:pt x="76" y="35"/>
                  <a:pt x="76" y="34"/>
                  <a:pt x="76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9" y="33"/>
                  <a:pt x="79" y="33"/>
                  <a:pt x="79" y="33"/>
                </a:cubicBezTo>
                <a:cubicBezTo>
                  <a:pt x="79" y="32"/>
                  <a:pt x="79" y="32"/>
                  <a:pt x="79" y="32"/>
                </a:cubicBezTo>
                <a:cubicBezTo>
                  <a:pt x="80" y="32"/>
                  <a:pt x="80" y="31"/>
                  <a:pt x="80" y="30"/>
                </a:cubicBezTo>
                <a:cubicBezTo>
                  <a:pt x="81" y="29"/>
                  <a:pt x="81" y="28"/>
                  <a:pt x="81" y="27"/>
                </a:cubicBezTo>
                <a:cubicBezTo>
                  <a:pt x="81" y="27"/>
                  <a:pt x="81" y="27"/>
                  <a:pt x="81" y="25"/>
                </a:cubicBezTo>
                <a:cubicBezTo>
                  <a:pt x="81" y="24"/>
                  <a:pt x="81" y="22"/>
                  <a:pt x="80" y="21"/>
                </a:cubicBezTo>
                <a:cubicBezTo>
                  <a:pt x="80" y="21"/>
                  <a:pt x="79" y="21"/>
                  <a:pt x="79" y="20"/>
                </a:cubicBezTo>
                <a:cubicBezTo>
                  <a:pt x="79" y="20"/>
                  <a:pt x="79" y="20"/>
                  <a:pt x="79" y="19"/>
                </a:cubicBezTo>
                <a:cubicBezTo>
                  <a:pt x="79" y="19"/>
                  <a:pt x="79" y="14"/>
                  <a:pt x="79" y="13"/>
                </a:cubicBezTo>
                <a:cubicBezTo>
                  <a:pt x="77" y="7"/>
                  <a:pt x="71" y="3"/>
                  <a:pt x="67" y="1"/>
                </a:cubicBezTo>
                <a:cubicBezTo>
                  <a:pt x="63" y="0"/>
                  <a:pt x="60" y="0"/>
                  <a:pt x="57" y="1"/>
                </a:cubicBezTo>
                <a:cubicBezTo>
                  <a:pt x="54" y="1"/>
                  <a:pt x="51" y="3"/>
                  <a:pt x="50" y="3"/>
                </a:cubicBezTo>
                <a:cubicBezTo>
                  <a:pt x="50" y="3"/>
                  <a:pt x="50" y="4"/>
                  <a:pt x="49" y="4"/>
                </a:cubicBezTo>
                <a:cubicBezTo>
                  <a:pt x="48" y="5"/>
                  <a:pt x="47" y="7"/>
                  <a:pt x="46" y="8"/>
                </a:cubicBezTo>
                <a:cubicBezTo>
                  <a:pt x="45" y="10"/>
                  <a:pt x="44" y="13"/>
                  <a:pt x="44" y="14"/>
                </a:cubicBezTo>
                <a:cubicBezTo>
                  <a:pt x="43" y="15"/>
                  <a:pt x="43" y="18"/>
                  <a:pt x="43" y="19"/>
                </a:cubicBezTo>
                <a:cubicBezTo>
                  <a:pt x="43" y="20"/>
                  <a:pt x="43" y="21"/>
                  <a:pt x="43" y="22"/>
                </a:cubicBezTo>
                <a:cubicBezTo>
                  <a:pt x="43" y="23"/>
                  <a:pt x="43" y="25"/>
                  <a:pt x="43" y="26"/>
                </a:cubicBezTo>
                <a:cubicBezTo>
                  <a:pt x="43" y="27"/>
                  <a:pt x="44" y="28"/>
                  <a:pt x="44" y="30"/>
                </a:cubicBezTo>
                <a:cubicBezTo>
                  <a:pt x="43" y="31"/>
                  <a:pt x="44" y="34"/>
                  <a:pt x="44" y="36"/>
                </a:cubicBezTo>
                <a:cubicBezTo>
                  <a:pt x="44" y="39"/>
                  <a:pt x="44" y="40"/>
                  <a:pt x="45" y="42"/>
                </a:cubicBezTo>
                <a:cubicBezTo>
                  <a:pt x="46" y="44"/>
                  <a:pt x="47" y="46"/>
                  <a:pt x="48" y="47"/>
                </a:cubicBezTo>
                <a:cubicBezTo>
                  <a:pt x="49" y="47"/>
                  <a:pt x="49" y="48"/>
                  <a:pt x="50" y="48"/>
                </a:cubicBezTo>
                <a:cubicBezTo>
                  <a:pt x="50" y="48"/>
                  <a:pt x="50" y="49"/>
                  <a:pt x="50" y="49"/>
                </a:cubicBezTo>
                <a:cubicBezTo>
                  <a:pt x="50" y="50"/>
                  <a:pt x="50" y="49"/>
                  <a:pt x="50" y="50"/>
                </a:cubicBezTo>
                <a:cubicBezTo>
                  <a:pt x="49" y="51"/>
                  <a:pt x="49" y="52"/>
                  <a:pt x="49" y="53"/>
                </a:cubicBezTo>
                <a:cubicBezTo>
                  <a:pt x="49" y="54"/>
                  <a:pt x="49" y="54"/>
                  <a:pt x="49" y="55"/>
                </a:cubicBezTo>
                <a:cubicBezTo>
                  <a:pt x="49" y="55"/>
                  <a:pt x="49" y="55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8" y="56"/>
                  <a:pt x="48" y="56"/>
                  <a:pt x="47" y="57"/>
                </a:cubicBezTo>
                <a:cubicBezTo>
                  <a:pt x="46" y="57"/>
                  <a:pt x="45" y="58"/>
                  <a:pt x="44" y="59"/>
                </a:cubicBezTo>
                <a:cubicBezTo>
                  <a:pt x="43" y="59"/>
                  <a:pt x="42" y="60"/>
                  <a:pt x="42" y="61"/>
                </a:cubicBezTo>
                <a:cubicBezTo>
                  <a:pt x="41" y="61"/>
                  <a:pt x="40" y="62"/>
                  <a:pt x="39" y="62"/>
                </a:cubicBezTo>
                <a:cubicBezTo>
                  <a:pt x="38" y="62"/>
                  <a:pt x="37" y="62"/>
                  <a:pt x="35" y="61"/>
                </a:cubicBezTo>
                <a:cubicBezTo>
                  <a:pt x="34" y="61"/>
                  <a:pt x="33" y="62"/>
                  <a:pt x="32" y="62"/>
                </a:cubicBezTo>
                <a:cubicBezTo>
                  <a:pt x="32" y="62"/>
                  <a:pt x="31" y="62"/>
                  <a:pt x="30" y="63"/>
                </a:cubicBezTo>
                <a:cubicBezTo>
                  <a:pt x="30" y="63"/>
                  <a:pt x="29" y="63"/>
                  <a:pt x="29" y="63"/>
                </a:cubicBezTo>
                <a:cubicBezTo>
                  <a:pt x="28" y="63"/>
                  <a:pt x="28" y="63"/>
                  <a:pt x="27" y="63"/>
                </a:cubicBezTo>
                <a:cubicBezTo>
                  <a:pt x="27" y="63"/>
                  <a:pt x="27" y="63"/>
                  <a:pt x="26" y="63"/>
                </a:cubicBezTo>
                <a:cubicBezTo>
                  <a:pt x="25" y="63"/>
                  <a:pt x="25" y="63"/>
                  <a:pt x="24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3" y="64"/>
                  <a:pt x="22" y="65"/>
                  <a:pt x="22" y="65"/>
                </a:cubicBezTo>
                <a:cubicBezTo>
                  <a:pt x="21" y="66"/>
                  <a:pt x="21" y="66"/>
                  <a:pt x="20" y="66"/>
                </a:cubicBezTo>
                <a:cubicBezTo>
                  <a:pt x="20" y="66"/>
                  <a:pt x="19" y="66"/>
                  <a:pt x="19" y="67"/>
                </a:cubicBezTo>
                <a:cubicBezTo>
                  <a:pt x="19" y="67"/>
                  <a:pt x="19" y="67"/>
                  <a:pt x="18" y="68"/>
                </a:cubicBezTo>
                <a:cubicBezTo>
                  <a:pt x="18" y="68"/>
                  <a:pt x="17" y="70"/>
                  <a:pt x="17" y="70"/>
                </a:cubicBezTo>
                <a:cubicBezTo>
                  <a:pt x="17" y="70"/>
                  <a:pt x="17" y="71"/>
                  <a:pt x="16" y="71"/>
                </a:cubicBezTo>
                <a:cubicBezTo>
                  <a:pt x="15" y="72"/>
                  <a:pt x="15" y="74"/>
                  <a:pt x="15" y="75"/>
                </a:cubicBezTo>
                <a:cubicBezTo>
                  <a:pt x="14" y="76"/>
                  <a:pt x="14" y="78"/>
                  <a:pt x="14" y="79"/>
                </a:cubicBezTo>
                <a:cubicBezTo>
                  <a:pt x="13" y="79"/>
                  <a:pt x="13" y="79"/>
                  <a:pt x="12" y="80"/>
                </a:cubicBezTo>
                <a:cubicBezTo>
                  <a:pt x="11" y="81"/>
                  <a:pt x="11" y="81"/>
                  <a:pt x="10" y="82"/>
                </a:cubicBezTo>
                <a:cubicBezTo>
                  <a:pt x="10" y="83"/>
                  <a:pt x="9" y="86"/>
                  <a:pt x="9" y="87"/>
                </a:cubicBezTo>
                <a:cubicBezTo>
                  <a:pt x="9" y="88"/>
                  <a:pt x="9" y="89"/>
                  <a:pt x="8" y="90"/>
                </a:cubicBezTo>
                <a:cubicBezTo>
                  <a:pt x="8" y="91"/>
                  <a:pt x="8" y="91"/>
                  <a:pt x="7" y="92"/>
                </a:cubicBezTo>
                <a:cubicBezTo>
                  <a:pt x="7" y="92"/>
                  <a:pt x="6" y="96"/>
                  <a:pt x="6" y="96"/>
                </a:cubicBezTo>
                <a:cubicBezTo>
                  <a:pt x="5" y="97"/>
                  <a:pt x="5" y="99"/>
                  <a:pt x="4" y="100"/>
                </a:cubicBezTo>
                <a:cubicBezTo>
                  <a:pt x="4" y="102"/>
                  <a:pt x="3" y="102"/>
                  <a:pt x="3" y="103"/>
                </a:cubicBezTo>
                <a:cubicBezTo>
                  <a:pt x="3" y="103"/>
                  <a:pt x="2" y="104"/>
                  <a:pt x="2" y="105"/>
                </a:cubicBezTo>
                <a:cubicBezTo>
                  <a:pt x="2" y="106"/>
                  <a:pt x="1" y="109"/>
                  <a:pt x="0" y="112"/>
                </a:cubicBezTo>
                <a:cubicBezTo>
                  <a:pt x="0" y="114"/>
                  <a:pt x="0" y="118"/>
                  <a:pt x="0" y="120"/>
                </a:cubicBezTo>
                <a:cubicBezTo>
                  <a:pt x="0" y="122"/>
                  <a:pt x="0" y="125"/>
                  <a:pt x="0" y="126"/>
                </a:cubicBezTo>
                <a:cubicBezTo>
                  <a:pt x="0" y="127"/>
                  <a:pt x="2" y="128"/>
                  <a:pt x="2" y="129"/>
                </a:cubicBezTo>
                <a:cubicBezTo>
                  <a:pt x="3" y="129"/>
                  <a:pt x="3" y="129"/>
                  <a:pt x="4" y="130"/>
                </a:cubicBezTo>
                <a:cubicBezTo>
                  <a:pt x="5" y="130"/>
                  <a:pt x="7" y="130"/>
                  <a:pt x="8" y="130"/>
                </a:cubicBezTo>
                <a:cubicBezTo>
                  <a:pt x="9" y="130"/>
                  <a:pt x="9" y="131"/>
                  <a:pt x="9" y="131"/>
                </a:cubicBezTo>
                <a:cubicBezTo>
                  <a:pt x="9" y="131"/>
                  <a:pt x="10" y="131"/>
                  <a:pt x="11" y="131"/>
                </a:cubicBezTo>
                <a:cubicBezTo>
                  <a:pt x="11" y="131"/>
                  <a:pt x="13" y="131"/>
                  <a:pt x="13" y="131"/>
                </a:cubicBezTo>
                <a:cubicBezTo>
                  <a:pt x="14" y="131"/>
                  <a:pt x="15" y="132"/>
                  <a:pt x="16" y="132"/>
                </a:cubicBezTo>
                <a:cubicBezTo>
                  <a:pt x="17" y="132"/>
                  <a:pt x="19" y="133"/>
                  <a:pt x="20" y="133"/>
                </a:cubicBezTo>
                <a:cubicBezTo>
                  <a:pt x="20" y="133"/>
                  <a:pt x="21" y="133"/>
                  <a:pt x="21" y="133"/>
                </a:cubicBezTo>
                <a:cubicBezTo>
                  <a:pt x="22" y="133"/>
                  <a:pt x="23" y="133"/>
                  <a:pt x="23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4"/>
                  <a:pt x="25" y="134"/>
                  <a:pt x="25" y="136"/>
                </a:cubicBezTo>
                <a:cubicBezTo>
                  <a:pt x="25" y="137"/>
                  <a:pt x="25" y="141"/>
                  <a:pt x="24" y="143"/>
                </a:cubicBezTo>
                <a:cubicBezTo>
                  <a:pt x="24" y="146"/>
                  <a:pt x="24" y="151"/>
                  <a:pt x="24" y="153"/>
                </a:cubicBezTo>
                <a:cubicBezTo>
                  <a:pt x="24" y="155"/>
                  <a:pt x="24" y="157"/>
                  <a:pt x="24" y="158"/>
                </a:cubicBezTo>
                <a:cubicBezTo>
                  <a:pt x="24" y="159"/>
                  <a:pt x="25" y="159"/>
                  <a:pt x="25" y="160"/>
                </a:cubicBezTo>
                <a:cubicBezTo>
                  <a:pt x="26" y="160"/>
                  <a:pt x="26" y="161"/>
                  <a:pt x="27" y="161"/>
                </a:cubicBezTo>
                <a:cubicBezTo>
                  <a:pt x="27" y="162"/>
                  <a:pt x="28" y="162"/>
                  <a:pt x="28" y="162"/>
                </a:cubicBezTo>
                <a:cubicBezTo>
                  <a:pt x="29" y="162"/>
                  <a:pt x="29" y="162"/>
                  <a:pt x="29" y="163"/>
                </a:cubicBezTo>
                <a:cubicBezTo>
                  <a:pt x="29" y="163"/>
                  <a:pt x="29" y="163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5"/>
                  <a:pt x="29" y="165"/>
                  <a:pt x="29" y="165"/>
                </a:cubicBezTo>
                <a:cubicBezTo>
                  <a:pt x="29" y="165"/>
                  <a:pt x="29" y="166"/>
                  <a:pt x="29" y="166"/>
                </a:cubicBezTo>
                <a:cubicBezTo>
                  <a:pt x="29" y="167"/>
                  <a:pt x="29" y="169"/>
                  <a:pt x="29" y="169"/>
                </a:cubicBezTo>
                <a:cubicBezTo>
                  <a:pt x="28" y="169"/>
                  <a:pt x="27" y="169"/>
                  <a:pt x="27" y="169"/>
                </a:cubicBezTo>
                <a:cubicBezTo>
                  <a:pt x="27" y="170"/>
                  <a:pt x="27" y="171"/>
                  <a:pt x="27" y="172"/>
                </a:cubicBezTo>
                <a:cubicBezTo>
                  <a:pt x="27" y="173"/>
                  <a:pt x="27" y="174"/>
                  <a:pt x="27" y="175"/>
                </a:cubicBezTo>
                <a:cubicBezTo>
                  <a:pt x="28" y="175"/>
                  <a:pt x="28" y="175"/>
                  <a:pt x="27" y="176"/>
                </a:cubicBezTo>
                <a:cubicBezTo>
                  <a:pt x="27" y="177"/>
                  <a:pt x="27" y="177"/>
                  <a:pt x="27" y="178"/>
                </a:cubicBezTo>
                <a:cubicBezTo>
                  <a:pt x="26" y="179"/>
                  <a:pt x="26" y="180"/>
                  <a:pt x="26" y="180"/>
                </a:cubicBezTo>
                <a:cubicBezTo>
                  <a:pt x="26" y="182"/>
                  <a:pt x="26" y="182"/>
                  <a:pt x="26" y="183"/>
                </a:cubicBezTo>
                <a:cubicBezTo>
                  <a:pt x="26" y="185"/>
                  <a:pt x="26" y="184"/>
                  <a:pt x="25" y="185"/>
                </a:cubicBezTo>
                <a:cubicBezTo>
                  <a:pt x="25" y="186"/>
                  <a:pt x="25" y="186"/>
                  <a:pt x="25" y="187"/>
                </a:cubicBezTo>
                <a:cubicBezTo>
                  <a:pt x="24" y="188"/>
                  <a:pt x="24" y="188"/>
                  <a:pt x="24" y="189"/>
                </a:cubicBezTo>
                <a:cubicBezTo>
                  <a:pt x="24" y="190"/>
                  <a:pt x="23" y="191"/>
                  <a:pt x="23" y="192"/>
                </a:cubicBezTo>
                <a:cubicBezTo>
                  <a:pt x="22" y="194"/>
                  <a:pt x="23" y="195"/>
                  <a:pt x="22" y="195"/>
                </a:cubicBezTo>
                <a:cubicBezTo>
                  <a:pt x="22" y="196"/>
                  <a:pt x="22" y="197"/>
                  <a:pt x="22" y="197"/>
                </a:cubicBezTo>
                <a:cubicBezTo>
                  <a:pt x="22" y="197"/>
                  <a:pt x="22" y="199"/>
                  <a:pt x="22" y="199"/>
                </a:cubicBezTo>
                <a:cubicBezTo>
                  <a:pt x="22" y="200"/>
                  <a:pt x="22" y="200"/>
                  <a:pt x="22" y="201"/>
                </a:cubicBezTo>
                <a:cubicBezTo>
                  <a:pt x="22" y="202"/>
                  <a:pt x="23" y="202"/>
                  <a:pt x="23" y="203"/>
                </a:cubicBezTo>
                <a:cubicBezTo>
                  <a:pt x="23" y="203"/>
                  <a:pt x="23" y="203"/>
                  <a:pt x="23" y="204"/>
                </a:cubicBezTo>
                <a:cubicBezTo>
                  <a:pt x="23" y="204"/>
                  <a:pt x="23" y="205"/>
                  <a:pt x="23" y="205"/>
                </a:cubicBezTo>
                <a:cubicBezTo>
                  <a:pt x="23" y="205"/>
                  <a:pt x="23" y="206"/>
                  <a:pt x="24" y="206"/>
                </a:cubicBezTo>
                <a:cubicBezTo>
                  <a:pt x="24" y="206"/>
                  <a:pt x="24" y="207"/>
                  <a:pt x="24" y="207"/>
                </a:cubicBezTo>
                <a:cubicBezTo>
                  <a:pt x="24" y="208"/>
                  <a:pt x="24" y="208"/>
                  <a:pt x="24" y="209"/>
                </a:cubicBezTo>
                <a:cubicBezTo>
                  <a:pt x="24" y="210"/>
                  <a:pt x="24" y="211"/>
                  <a:pt x="25" y="211"/>
                </a:cubicBezTo>
                <a:cubicBezTo>
                  <a:pt x="25" y="212"/>
                  <a:pt x="25" y="213"/>
                  <a:pt x="25" y="214"/>
                </a:cubicBezTo>
                <a:cubicBezTo>
                  <a:pt x="25" y="214"/>
                  <a:pt x="25" y="215"/>
                  <a:pt x="25" y="216"/>
                </a:cubicBezTo>
                <a:cubicBezTo>
                  <a:pt x="25" y="218"/>
                  <a:pt x="25" y="219"/>
                  <a:pt x="25" y="220"/>
                </a:cubicBezTo>
                <a:cubicBezTo>
                  <a:pt x="24" y="223"/>
                  <a:pt x="25" y="226"/>
                  <a:pt x="25" y="228"/>
                </a:cubicBezTo>
                <a:cubicBezTo>
                  <a:pt x="25" y="231"/>
                  <a:pt x="26" y="232"/>
                  <a:pt x="26" y="234"/>
                </a:cubicBezTo>
                <a:cubicBezTo>
                  <a:pt x="27" y="235"/>
                  <a:pt x="28" y="240"/>
                  <a:pt x="28" y="242"/>
                </a:cubicBezTo>
                <a:cubicBezTo>
                  <a:pt x="29" y="243"/>
                  <a:pt x="29" y="245"/>
                  <a:pt x="29" y="246"/>
                </a:cubicBezTo>
                <a:cubicBezTo>
                  <a:pt x="30" y="247"/>
                  <a:pt x="30" y="249"/>
                  <a:pt x="30" y="251"/>
                </a:cubicBezTo>
                <a:cubicBezTo>
                  <a:pt x="30" y="252"/>
                  <a:pt x="30" y="256"/>
                  <a:pt x="31" y="257"/>
                </a:cubicBezTo>
                <a:cubicBezTo>
                  <a:pt x="31" y="258"/>
                  <a:pt x="31" y="266"/>
                  <a:pt x="31" y="267"/>
                </a:cubicBezTo>
                <a:cubicBezTo>
                  <a:pt x="31" y="269"/>
                  <a:pt x="32" y="276"/>
                  <a:pt x="32" y="278"/>
                </a:cubicBezTo>
                <a:cubicBezTo>
                  <a:pt x="33" y="279"/>
                  <a:pt x="33" y="286"/>
                  <a:pt x="33" y="288"/>
                </a:cubicBezTo>
                <a:cubicBezTo>
                  <a:pt x="34" y="291"/>
                  <a:pt x="35" y="297"/>
                  <a:pt x="35" y="298"/>
                </a:cubicBezTo>
                <a:cubicBezTo>
                  <a:pt x="35" y="299"/>
                  <a:pt x="36" y="302"/>
                  <a:pt x="36" y="303"/>
                </a:cubicBezTo>
                <a:cubicBezTo>
                  <a:pt x="36" y="304"/>
                  <a:pt x="37" y="308"/>
                  <a:pt x="37" y="310"/>
                </a:cubicBezTo>
                <a:cubicBezTo>
                  <a:pt x="38" y="312"/>
                  <a:pt x="39" y="314"/>
                  <a:pt x="39" y="316"/>
                </a:cubicBezTo>
                <a:cubicBezTo>
                  <a:pt x="39" y="317"/>
                  <a:pt x="40" y="318"/>
                  <a:pt x="40" y="319"/>
                </a:cubicBezTo>
                <a:cubicBezTo>
                  <a:pt x="40" y="320"/>
                  <a:pt x="41" y="322"/>
                  <a:pt x="41" y="322"/>
                </a:cubicBezTo>
                <a:cubicBezTo>
                  <a:pt x="41" y="323"/>
                  <a:pt x="42" y="326"/>
                  <a:pt x="43" y="327"/>
                </a:cubicBezTo>
                <a:cubicBezTo>
                  <a:pt x="43" y="328"/>
                  <a:pt x="44" y="332"/>
                  <a:pt x="45" y="332"/>
                </a:cubicBezTo>
                <a:cubicBezTo>
                  <a:pt x="45" y="333"/>
                  <a:pt x="45" y="333"/>
                  <a:pt x="45" y="333"/>
                </a:cubicBezTo>
                <a:cubicBezTo>
                  <a:pt x="45" y="333"/>
                  <a:pt x="45" y="334"/>
                  <a:pt x="45" y="334"/>
                </a:cubicBezTo>
                <a:cubicBezTo>
                  <a:pt x="44" y="334"/>
                  <a:pt x="43" y="336"/>
                  <a:pt x="43" y="338"/>
                </a:cubicBezTo>
                <a:cubicBezTo>
                  <a:pt x="42" y="339"/>
                  <a:pt x="41" y="341"/>
                  <a:pt x="41" y="341"/>
                </a:cubicBezTo>
                <a:cubicBezTo>
                  <a:pt x="41" y="342"/>
                  <a:pt x="40" y="344"/>
                  <a:pt x="39" y="345"/>
                </a:cubicBezTo>
                <a:cubicBezTo>
                  <a:pt x="39" y="346"/>
                  <a:pt x="39" y="347"/>
                  <a:pt x="39" y="349"/>
                </a:cubicBezTo>
                <a:cubicBezTo>
                  <a:pt x="38" y="350"/>
                  <a:pt x="38" y="352"/>
                  <a:pt x="37" y="352"/>
                </a:cubicBezTo>
                <a:cubicBezTo>
                  <a:pt x="37" y="352"/>
                  <a:pt x="37" y="353"/>
                  <a:pt x="37" y="353"/>
                </a:cubicBezTo>
                <a:cubicBezTo>
                  <a:pt x="37" y="354"/>
                  <a:pt x="37" y="355"/>
                  <a:pt x="37" y="355"/>
                </a:cubicBezTo>
                <a:cubicBezTo>
                  <a:pt x="37" y="355"/>
                  <a:pt x="38" y="356"/>
                  <a:pt x="39" y="356"/>
                </a:cubicBezTo>
                <a:cubicBezTo>
                  <a:pt x="39" y="356"/>
                  <a:pt x="41" y="356"/>
                  <a:pt x="41" y="356"/>
                </a:cubicBezTo>
                <a:cubicBezTo>
                  <a:pt x="41" y="356"/>
                  <a:pt x="41" y="357"/>
                  <a:pt x="41" y="357"/>
                </a:cubicBezTo>
                <a:cubicBezTo>
                  <a:pt x="41" y="358"/>
                  <a:pt x="40" y="359"/>
                  <a:pt x="40" y="359"/>
                </a:cubicBezTo>
                <a:cubicBezTo>
                  <a:pt x="40" y="360"/>
                  <a:pt x="39" y="360"/>
                  <a:pt x="39" y="360"/>
                </a:cubicBezTo>
                <a:cubicBezTo>
                  <a:pt x="39" y="361"/>
                  <a:pt x="39" y="361"/>
                  <a:pt x="39" y="361"/>
                </a:cubicBezTo>
                <a:cubicBezTo>
                  <a:pt x="38" y="362"/>
                  <a:pt x="38" y="363"/>
                  <a:pt x="37" y="364"/>
                </a:cubicBezTo>
                <a:cubicBezTo>
                  <a:pt x="36" y="366"/>
                  <a:pt x="36" y="366"/>
                  <a:pt x="36" y="367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36" y="367"/>
                  <a:pt x="36" y="367"/>
                  <a:pt x="36" y="368"/>
                </a:cubicBezTo>
                <a:cubicBezTo>
                  <a:pt x="36" y="368"/>
                  <a:pt x="35" y="368"/>
                  <a:pt x="35" y="369"/>
                </a:cubicBezTo>
                <a:cubicBezTo>
                  <a:pt x="35" y="369"/>
                  <a:pt x="34" y="370"/>
                  <a:pt x="34" y="370"/>
                </a:cubicBezTo>
                <a:cubicBezTo>
                  <a:pt x="33" y="371"/>
                  <a:pt x="33" y="371"/>
                  <a:pt x="32" y="372"/>
                </a:cubicBezTo>
                <a:cubicBezTo>
                  <a:pt x="31" y="372"/>
                  <a:pt x="29" y="372"/>
                  <a:pt x="28" y="373"/>
                </a:cubicBezTo>
                <a:cubicBezTo>
                  <a:pt x="27" y="373"/>
                  <a:pt x="24" y="374"/>
                  <a:pt x="22" y="374"/>
                </a:cubicBezTo>
                <a:cubicBezTo>
                  <a:pt x="21" y="375"/>
                  <a:pt x="20" y="375"/>
                  <a:pt x="19" y="375"/>
                </a:cubicBezTo>
                <a:cubicBezTo>
                  <a:pt x="19" y="376"/>
                  <a:pt x="18" y="377"/>
                  <a:pt x="18" y="378"/>
                </a:cubicBezTo>
                <a:cubicBezTo>
                  <a:pt x="18" y="378"/>
                  <a:pt x="17" y="378"/>
                  <a:pt x="17" y="378"/>
                </a:cubicBezTo>
                <a:cubicBezTo>
                  <a:pt x="17" y="378"/>
                  <a:pt x="17" y="379"/>
                  <a:pt x="17" y="379"/>
                </a:cubicBezTo>
                <a:cubicBezTo>
                  <a:pt x="17" y="379"/>
                  <a:pt x="17" y="379"/>
                  <a:pt x="16" y="379"/>
                </a:cubicBezTo>
                <a:cubicBezTo>
                  <a:pt x="16" y="379"/>
                  <a:pt x="16" y="379"/>
                  <a:pt x="16" y="380"/>
                </a:cubicBezTo>
                <a:cubicBezTo>
                  <a:pt x="16" y="381"/>
                  <a:pt x="16" y="382"/>
                  <a:pt x="16" y="382"/>
                </a:cubicBezTo>
                <a:cubicBezTo>
                  <a:pt x="16" y="383"/>
                  <a:pt x="16" y="383"/>
                  <a:pt x="16" y="383"/>
                </a:cubicBezTo>
                <a:cubicBezTo>
                  <a:pt x="17" y="384"/>
                  <a:pt x="17" y="384"/>
                  <a:pt x="18" y="384"/>
                </a:cubicBezTo>
                <a:cubicBezTo>
                  <a:pt x="20" y="385"/>
                  <a:pt x="21" y="385"/>
                  <a:pt x="22" y="385"/>
                </a:cubicBezTo>
                <a:cubicBezTo>
                  <a:pt x="22" y="385"/>
                  <a:pt x="23" y="385"/>
                  <a:pt x="23" y="385"/>
                </a:cubicBezTo>
                <a:cubicBezTo>
                  <a:pt x="23" y="385"/>
                  <a:pt x="25" y="386"/>
                  <a:pt x="25" y="386"/>
                </a:cubicBezTo>
                <a:cubicBezTo>
                  <a:pt x="26" y="386"/>
                  <a:pt x="28" y="386"/>
                  <a:pt x="28" y="386"/>
                </a:cubicBezTo>
                <a:cubicBezTo>
                  <a:pt x="29" y="386"/>
                  <a:pt x="29" y="385"/>
                  <a:pt x="29" y="385"/>
                </a:cubicBezTo>
                <a:cubicBezTo>
                  <a:pt x="29" y="385"/>
                  <a:pt x="30" y="385"/>
                  <a:pt x="31" y="386"/>
                </a:cubicBezTo>
                <a:cubicBezTo>
                  <a:pt x="31" y="386"/>
                  <a:pt x="31" y="386"/>
                  <a:pt x="32" y="386"/>
                </a:cubicBezTo>
                <a:cubicBezTo>
                  <a:pt x="33" y="386"/>
                  <a:pt x="32" y="386"/>
                  <a:pt x="33" y="385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34" y="386"/>
                  <a:pt x="34" y="386"/>
                  <a:pt x="35" y="386"/>
                </a:cubicBezTo>
                <a:cubicBezTo>
                  <a:pt x="35" y="386"/>
                  <a:pt x="35" y="385"/>
                  <a:pt x="36" y="385"/>
                </a:cubicBezTo>
                <a:cubicBezTo>
                  <a:pt x="36" y="385"/>
                  <a:pt x="36" y="385"/>
                  <a:pt x="36" y="385"/>
                </a:cubicBezTo>
                <a:cubicBezTo>
                  <a:pt x="37" y="385"/>
                  <a:pt x="37" y="385"/>
                  <a:pt x="38" y="385"/>
                </a:cubicBezTo>
                <a:cubicBezTo>
                  <a:pt x="38" y="385"/>
                  <a:pt x="38" y="385"/>
                  <a:pt x="38" y="385"/>
                </a:cubicBezTo>
                <a:cubicBezTo>
                  <a:pt x="39" y="385"/>
                  <a:pt x="39" y="385"/>
                  <a:pt x="39" y="385"/>
                </a:cubicBezTo>
                <a:cubicBezTo>
                  <a:pt x="39" y="385"/>
                  <a:pt x="39" y="385"/>
                  <a:pt x="40" y="385"/>
                </a:cubicBezTo>
                <a:cubicBezTo>
                  <a:pt x="41" y="385"/>
                  <a:pt x="41" y="385"/>
                  <a:pt x="41" y="385"/>
                </a:cubicBezTo>
                <a:cubicBezTo>
                  <a:pt x="41" y="384"/>
                  <a:pt x="41" y="385"/>
                  <a:pt x="41" y="385"/>
                </a:cubicBezTo>
                <a:cubicBezTo>
                  <a:pt x="42" y="385"/>
                  <a:pt x="42" y="385"/>
                  <a:pt x="43" y="385"/>
                </a:cubicBezTo>
                <a:cubicBezTo>
                  <a:pt x="43" y="385"/>
                  <a:pt x="43" y="385"/>
                  <a:pt x="43" y="384"/>
                </a:cubicBezTo>
                <a:cubicBezTo>
                  <a:pt x="44" y="384"/>
                  <a:pt x="43" y="384"/>
                  <a:pt x="44" y="384"/>
                </a:cubicBezTo>
                <a:cubicBezTo>
                  <a:pt x="44" y="384"/>
                  <a:pt x="45" y="384"/>
                  <a:pt x="45" y="384"/>
                </a:cubicBezTo>
                <a:cubicBezTo>
                  <a:pt x="46" y="384"/>
                  <a:pt x="46" y="384"/>
                  <a:pt x="46" y="383"/>
                </a:cubicBezTo>
                <a:cubicBezTo>
                  <a:pt x="46" y="383"/>
                  <a:pt x="46" y="383"/>
                  <a:pt x="47" y="383"/>
                </a:cubicBezTo>
                <a:cubicBezTo>
                  <a:pt x="47" y="382"/>
                  <a:pt x="48" y="382"/>
                  <a:pt x="50" y="382"/>
                </a:cubicBezTo>
                <a:cubicBezTo>
                  <a:pt x="51" y="381"/>
                  <a:pt x="55" y="380"/>
                  <a:pt x="56" y="380"/>
                </a:cubicBezTo>
                <a:cubicBezTo>
                  <a:pt x="56" y="380"/>
                  <a:pt x="56" y="380"/>
                  <a:pt x="57" y="380"/>
                </a:cubicBezTo>
                <a:cubicBezTo>
                  <a:pt x="58" y="381"/>
                  <a:pt x="59" y="381"/>
                  <a:pt x="60" y="382"/>
                </a:cubicBezTo>
                <a:cubicBezTo>
                  <a:pt x="60" y="382"/>
                  <a:pt x="61" y="382"/>
                  <a:pt x="61" y="382"/>
                </a:cubicBezTo>
                <a:cubicBezTo>
                  <a:pt x="62" y="382"/>
                  <a:pt x="63" y="382"/>
                  <a:pt x="64" y="382"/>
                </a:cubicBezTo>
                <a:cubicBezTo>
                  <a:pt x="65" y="382"/>
                  <a:pt x="65" y="382"/>
                  <a:pt x="65" y="382"/>
                </a:cubicBezTo>
                <a:cubicBezTo>
                  <a:pt x="65" y="381"/>
                  <a:pt x="65" y="381"/>
                  <a:pt x="65" y="381"/>
                </a:cubicBezTo>
                <a:cubicBezTo>
                  <a:pt x="65" y="382"/>
                  <a:pt x="66" y="382"/>
                  <a:pt x="66" y="382"/>
                </a:cubicBezTo>
                <a:cubicBezTo>
                  <a:pt x="67" y="382"/>
                  <a:pt x="67" y="382"/>
                  <a:pt x="68" y="381"/>
                </a:cubicBezTo>
                <a:cubicBezTo>
                  <a:pt x="68" y="381"/>
                  <a:pt x="68" y="381"/>
                  <a:pt x="68" y="381"/>
                </a:cubicBezTo>
                <a:cubicBezTo>
                  <a:pt x="68" y="382"/>
                  <a:pt x="69" y="381"/>
                  <a:pt x="69" y="381"/>
                </a:cubicBezTo>
                <a:cubicBezTo>
                  <a:pt x="70" y="381"/>
                  <a:pt x="70" y="381"/>
                  <a:pt x="70" y="381"/>
                </a:cubicBezTo>
                <a:cubicBezTo>
                  <a:pt x="70" y="380"/>
                  <a:pt x="70" y="381"/>
                  <a:pt x="71" y="381"/>
                </a:cubicBezTo>
                <a:cubicBezTo>
                  <a:pt x="71" y="381"/>
                  <a:pt x="72" y="381"/>
                  <a:pt x="72" y="381"/>
                </a:cubicBezTo>
                <a:cubicBezTo>
                  <a:pt x="72" y="380"/>
                  <a:pt x="73" y="380"/>
                  <a:pt x="73" y="380"/>
                </a:cubicBezTo>
                <a:cubicBezTo>
                  <a:pt x="73" y="380"/>
                  <a:pt x="73" y="380"/>
                  <a:pt x="74" y="380"/>
                </a:cubicBezTo>
                <a:cubicBezTo>
                  <a:pt x="74" y="379"/>
                  <a:pt x="74" y="379"/>
                  <a:pt x="74" y="379"/>
                </a:cubicBezTo>
                <a:cubicBezTo>
                  <a:pt x="74" y="378"/>
                  <a:pt x="74" y="376"/>
                  <a:pt x="74" y="375"/>
                </a:cubicBezTo>
                <a:cubicBezTo>
                  <a:pt x="74" y="374"/>
                  <a:pt x="74" y="373"/>
                  <a:pt x="73" y="373"/>
                </a:cubicBezTo>
                <a:cubicBezTo>
                  <a:pt x="73" y="373"/>
                  <a:pt x="73" y="373"/>
                  <a:pt x="73" y="372"/>
                </a:cubicBezTo>
                <a:cubicBezTo>
                  <a:pt x="73" y="372"/>
                  <a:pt x="73" y="372"/>
                  <a:pt x="73" y="371"/>
                </a:cubicBezTo>
                <a:cubicBezTo>
                  <a:pt x="73" y="371"/>
                  <a:pt x="73" y="370"/>
                  <a:pt x="73" y="370"/>
                </a:cubicBezTo>
                <a:cubicBezTo>
                  <a:pt x="73" y="370"/>
                  <a:pt x="73" y="369"/>
                  <a:pt x="73" y="369"/>
                </a:cubicBezTo>
                <a:cubicBezTo>
                  <a:pt x="73" y="369"/>
                  <a:pt x="73" y="368"/>
                  <a:pt x="73" y="367"/>
                </a:cubicBezTo>
                <a:cubicBezTo>
                  <a:pt x="73" y="366"/>
                  <a:pt x="73" y="365"/>
                  <a:pt x="73" y="365"/>
                </a:cubicBezTo>
                <a:cubicBezTo>
                  <a:pt x="73" y="365"/>
                  <a:pt x="73" y="364"/>
                  <a:pt x="73" y="364"/>
                </a:cubicBezTo>
                <a:cubicBezTo>
                  <a:pt x="73" y="364"/>
                  <a:pt x="73" y="364"/>
                  <a:pt x="73" y="364"/>
                </a:cubicBezTo>
                <a:cubicBezTo>
                  <a:pt x="73" y="363"/>
                  <a:pt x="73" y="363"/>
                  <a:pt x="73" y="363"/>
                </a:cubicBezTo>
                <a:cubicBezTo>
                  <a:pt x="74" y="362"/>
                  <a:pt x="75" y="361"/>
                  <a:pt x="75" y="360"/>
                </a:cubicBezTo>
                <a:cubicBezTo>
                  <a:pt x="76" y="360"/>
                  <a:pt x="77" y="359"/>
                  <a:pt x="77" y="358"/>
                </a:cubicBezTo>
                <a:cubicBezTo>
                  <a:pt x="77" y="358"/>
                  <a:pt x="77" y="357"/>
                  <a:pt x="78" y="356"/>
                </a:cubicBezTo>
                <a:cubicBezTo>
                  <a:pt x="78" y="355"/>
                  <a:pt x="78" y="354"/>
                  <a:pt x="78" y="353"/>
                </a:cubicBezTo>
                <a:cubicBezTo>
                  <a:pt x="78" y="353"/>
                  <a:pt x="78" y="352"/>
                  <a:pt x="78" y="352"/>
                </a:cubicBezTo>
                <a:cubicBezTo>
                  <a:pt x="77" y="351"/>
                  <a:pt x="76" y="347"/>
                  <a:pt x="75" y="346"/>
                </a:cubicBezTo>
                <a:cubicBezTo>
                  <a:pt x="74" y="344"/>
                  <a:pt x="74" y="343"/>
                  <a:pt x="73" y="343"/>
                </a:cubicBezTo>
                <a:cubicBezTo>
                  <a:pt x="73" y="342"/>
                  <a:pt x="71" y="339"/>
                  <a:pt x="71" y="339"/>
                </a:cubicBezTo>
                <a:cubicBezTo>
                  <a:pt x="71" y="339"/>
                  <a:pt x="70" y="338"/>
                  <a:pt x="70" y="338"/>
                </a:cubicBezTo>
                <a:cubicBezTo>
                  <a:pt x="70" y="337"/>
                  <a:pt x="70" y="337"/>
                  <a:pt x="70" y="337"/>
                </a:cubicBezTo>
                <a:cubicBezTo>
                  <a:pt x="70" y="337"/>
                  <a:pt x="70" y="337"/>
                  <a:pt x="70" y="335"/>
                </a:cubicBezTo>
                <a:cubicBezTo>
                  <a:pt x="71" y="334"/>
                  <a:pt x="71" y="331"/>
                  <a:pt x="71" y="331"/>
                </a:cubicBezTo>
                <a:cubicBezTo>
                  <a:pt x="71" y="330"/>
                  <a:pt x="71" y="324"/>
                  <a:pt x="71" y="322"/>
                </a:cubicBezTo>
                <a:cubicBezTo>
                  <a:pt x="71" y="320"/>
                  <a:pt x="71" y="318"/>
                  <a:pt x="71" y="317"/>
                </a:cubicBezTo>
                <a:cubicBezTo>
                  <a:pt x="71" y="316"/>
                  <a:pt x="71" y="315"/>
                  <a:pt x="71" y="314"/>
                </a:cubicBezTo>
                <a:cubicBezTo>
                  <a:pt x="71" y="313"/>
                  <a:pt x="71" y="310"/>
                  <a:pt x="71" y="309"/>
                </a:cubicBezTo>
                <a:cubicBezTo>
                  <a:pt x="71" y="309"/>
                  <a:pt x="71" y="308"/>
                  <a:pt x="71" y="308"/>
                </a:cubicBezTo>
                <a:cubicBezTo>
                  <a:pt x="71" y="307"/>
                  <a:pt x="71" y="307"/>
                  <a:pt x="71" y="306"/>
                </a:cubicBezTo>
                <a:cubicBezTo>
                  <a:pt x="71" y="306"/>
                  <a:pt x="71" y="302"/>
                  <a:pt x="71" y="301"/>
                </a:cubicBezTo>
                <a:cubicBezTo>
                  <a:pt x="71" y="300"/>
                  <a:pt x="71" y="294"/>
                  <a:pt x="71" y="293"/>
                </a:cubicBezTo>
                <a:cubicBezTo>
                  <a:pt x="70" y="291"/>
                  <a:pt x="70" y="290"/>
                  <a:pt x="70" y="289"/>
                </a:cubicBezTo>
                <a:cubicBezTo>
                  <a:pt x="70" y="288"/>
                  <a:pt x="70" y="288"/>
                  <a:pt x="70" y="287"/>
                </a:cubicBezTo>
                <a:cubicBezTo>
                  <a:pt x="70" y="287"/>
                  <a:pt x="70" y="285"/>
                  <a:pt x="71" y="284"/>
                </a:cubicBezTo>
                <a:cubicBezTo>
                  <a:pt x="71" y="283"/>
                  <a:pt x="71" y="279"/>
                  <a:pt x="72" y="278"/>
                </a:cubicBezTo>
                <a:cubicBezTo>
                  <a:pt x="72" y="277"/>
                  <a:pt x="72" y="275"/>
                  <a:pt x="72" y="275"/>
                </a:cubicBezTo>
                <a:cubicBezTo>
                  <a:pt x="72" y="274"/>
                  <a:pt x="72" y="271"/>
                  <a:pt x="72" y="270"/>
                </a:cubicBezTo>
                <a:cubicBezTo>
                  <a:pt x="72" y="270"/>
                  <a:pt x="72" y="265"/>
                  <a:pt x="72" y="265"/>
                </a:cubicBezTo>
                <a:cubicBezTo>
                  <a:pt x="72" y="264"/>
                  <a:pt x="71" y="263"/>
                  <a:pt x="71" y="262"/>
                </a:cubicBezTo>
                <a:cubicBezTo>
                  <a:pt x="71" y="261"/>
                  <a:pt x="70" y="259"/>
                  <a:pt x="70" y="259"/>
                </a:cubicBezTo>
                <a:cubicBezTo>
                  <a:pt x="70" y="258"/>
                  <a:pt x="70" y="257"/>
                  <a:pt x="70" y="255"/>
                </a:cubicBezTo>
                <a:cubicBezTo>
                  <a:pt x="70" y="254"/>
                  <a:pt x="70" y="252"/>
                  <a:pt x="70" y="252"/>
                </a:cubicBezTo>
                <a:cubicBezTo>
                  <a:pt x="70" y="251"/>
                  <a:pt x="70" y="252"/>
                  <a:pt x="70" y="252"/>
                </a:cubicBezTo>
                <a:cubicBezTo>
                  <a:pt x="70" y="252"/>
                  <a:pt x="70" y="253"/>
                  <a:pt x="71" y="254"/>
                </a:cubicBezTo>
                <a:cubicBezTo>
                  <a:pt x="71" y="255"/>
                  <a:pt x="71" y="256"/>
                  <a:pt x="71" y="256"/>
                </a:cubicBezTo>
                <a:cubicBezTo>
                  <a:pt x="71" y="257"/>
                  <a:pt x="72" y="259"/>
                  <a:pt x="72" y="260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2" y="262"/>
                  <a:pt x="73" y="263"/>
                  <a:pt x="73" y="264"/>
                </a:cubicBezTo>
                <a:cubicBezTo>
                  <a:pt x="73" y="265"/>
                  <a:pt x="74" y="267"/>
                  <a:pt x="74" y="268"/>
                </a:cubicBezTo>
                <a:cubicBezTo>
                  <a:pt x="74" y="269"/>
                  <a:pt x="75" y="270"/>
                  <a:pt x="75" y="271"/>
                </a:cubicBezTo>
                <a:cubicBezTo>
                  <a:pt x="75" y="272"/>
                  <a:pt x="75" y="274"/>
                  <a:pt x="76" y="275"/>
                </a:cubicBezTo>
                <a:cubicBezTo>
                  <a:pt x="76" y="275"/>
                  <a:pt x="76" y="277"/>
                  <a:pt x="76" y="278"/>
                </a:cubicBezTo>
                <a:cubicBezTo>
                  <a:pt x="76" y="279"/>
                  <a:pt x="77" y="281"/>
                  <a:pt x="77" y="281"/>
                </a:cubicBezTo>
                <a:cubicBezTo>
                  <a:pt x="77" y="282"/>
                  <a:pt x="77" y="283"/>
                  <a:pt x="77" y="284"/>
                </a:cubicBezTo>
                <a:cubicBezTo>
                  <a:pt x="77" y="284"/>
                  <a:pt x="77" y="285"/>
                  <a:pt x="77" y="286"/>
                </a:cubicBezTo>
                <a:cubicBezTo>
                  <a:pt x="77" y="287"/>
                  <a:pt x="77" y="289"/>
                  <a:pt x="77" y="289"/>
                </a:cubicBezTo>
                <a:cubicBezTo>
                  <a:pt x="77" y="289"/>
                  <a:pt x="77" y="291"/>
                  <a:pt x="78" y="292"/>
                </a:cubicBezTo>
                <a:cubicBezTo>
                  <a:pt x="78" y="293"/>
                  <a:pt x="78" y="295"/>
                  <a:pt x="78" y="295"/>
                </a:cubicBezTo>
                <a:cubicBezTo>
                  <a:pt x="78" y="296"/>
                  <a:pt x="79" y="297"/>
                  <a:pt x="79" y="298"/>
                </a:cubicBezTo>
                <a:cubicBezTo>
                  <a:pt x="79" y="299"/>
                  <a:pt x="79" y="300"/>
                  <a:pt x="79" y="300"/>
                </a:cubicBezTo>
                <a:cubicBezTo>
                  <a:pt x="79" y="301"/>
                  <a:pt x="79" y="302"/>
                  <a:pt x="79" y="304"/>
                </a:cubicBezTo>
                <a:cubicBezTo>
                  <a:pt x="79" y="305"/>
                  <a:pt x="79" y="306"/>
                  <a:pt x="80" y="307"/>
                </a:cubicBezTo>
                <a:cubicBezTo>
                  <a:pt x="80" y="307"/>
                  <a:pt x="80" y="308"/>
                  <a:pt x="80" y="309"/>
                </a:cubicBezTo>
                <a:cubicBezTo>
                  <a:pt x="80" y="309"/>
                  <a:pt x="80" y="310"/>
                  <a:pt x="80" y="311"/>
                </a:cubicBezTo>
                <a:cubicBezTo>
                  <a:pt x="80" y="311"/>
                  <a:pt x="80" y="315"/>
                  <a:pt x="80" y="316"/>
                </a:cubicBezTo>
                <a:cubicBezTo>
                  <a:pt x="80" y="318"/>
                  <a:pt x="80" y="322"/>
                  <a:pt x="80" y="324"/>
                </a:cubicBezTo>
                <a:cubicBezTo>
                  <a:pt x="80" y="325"/>
                  <a:pt x="81" y="329"/>
                  <a:pt x="81" y="331"/>
                </a:cubicBezTo>
                <a:cubicBezTo>
                  <a:pt x="81" y="332"/>
                  <a:pt x="83" y="337"/>
                  <a:pt x="83" y="339"/>
                </a:cubicBezTo>
                <a:cubicBezTo>
                  <a:pt x="83" y="341"/>
                  <a:pt x="84" y="343"/>
                  <a:pt x="84" y="344"/>
                </a:cubicBezTo>
                <a:cubicBezTo>
                  <a:pt x="84" y="345"/>
                  <a:pt x="85" y="347"/>
                  <a:pt x="86" y="348"/>
                </a:cubicBezTo>
                <a:cubicBezTo>
                  <a:pt x="86" y="350"/>
                  <a:pt x="87" y="352"/>
                  <a:pt x="87" y="353"/>
                </a:cubicBezTo>
                <a:cubicBezTo>
                  <a:pt x="88" y="354"/>
                  <a:pt x="88" y="354"/>
                  <a:pt x="89" y="355"/>
                </a:cubicBezTo>
                <a:cubicBezTo>
                  <a:pt x="90" y="355"/>
                  <a:pt x="91" y="356"/>
                  <a:pt x="92" y="356"/>
                </a:cubicBezTo>
                <a:cubicBezTo>
                  <a:pt x="92" y="356"/>
                  <a:pt x="92" y="357"/>
                  <a:pt x="92" y="357"/>
                </a:cubicBezTo>
                <a:cubicBezTo>
                  <a:pt x="91" y="357"/>
                  <a:pt x="91" y="357"/>
                  <a:pt x="91" y="357"/>
                </a:cubicBezTo>
                <a:cubicBezTo>
                  <a:pt x="90" y="358"/>
                  <a:pt x="89" y="359"/>
                  <a:pt x="88" y="359"/>
                </a:cubicBezTo>
                <a:cubicBezTo>
                  <a:pt x="88" y="359"/>
                  <a:pt x="88" y="360"/>
                  <a:pt x="87" y="360"/>
                </a:cubicBezTo>
                <a:cubicBezTo>
                  <a:pt x="87" y="361"/>
                  <a:pt x="86" y="364"/>
                  <a:pt x="85" y="364"/>
                </a:cubicBezTo>
                <a:cubicBezTo>
                  <a:pt x="85" y="364"/>
                  <a:pt x="85" y="365"/>
                  <a:pt x="84" y="366"/>
                </a:cubicBezTo>
                <a:cubicBezTo>
                  <a:pt x="84" y="366"/>
                  <a:pt x="84" y="367"/>
                  <a:pt x="84" y="368"/>
                </a:cubicBezTo>
                <a:cubicBezTo>
                  <a:pt x="84" y="369"/>
                  <a:pt x="84" y="370"/>
                  <a:pt x="84" y="371"/>
                </a:cubicBezTo>
                <a:cubicBezTo>
                  <a:pt x="85" y="371"/>
                  <a:pt x="85" y="372"/>
                  <a:pt x="86" y="372"/>
                </a:cubicBezTo>
                <a:cubicBezTo>
                  <a:pt x="86" y="373"/>
                  <a:pt x="87" y="373"/>
                  <a:pt x="87" y="374"/>
                </a:cubicBezTo>
                <a:cubicBezTo>
                  <a:pt x="87" y="375"/>
                  <a:pt x="88" y="375"/>
                  <a:pt x="88" y="376"/>
                </a:cubicBezTo>
                <a:cubicBezTo>
                  <a:pt x="89" y="376"/>
                  <a:pt x="89" y="377"/>
                  <a:pt x="90" y="377"/>
                </a:cubicBezTo>
                <a:cubicBezTo>
                  <a:pt x="90" y="378"/>
                  <a:pt x="91" y="378"/>
                  <a:pt x="91" y="378"/>
                </a:cubicBezTo>
                <a:cubicBezTo>
                  <a:pt x="91" y="379"/>
                  <a:pt x="91" y="379"/>
                  <a:pt x="92" y="380"/>
                </a:cubicBezTo>
                <a:cubicBezTo>
                  <a:pt x="92" y="380"/>
                  <a:pt x="93" y="381"/>
                  <a:pt x="94" y="381"/>
                </a:cubicBezTo>
                <a:cubicBezTo>
                  <a:pt x="94" y="381"/>
                  <a:pt x="94" y="382"/>
                  <a:pt x="94" y="382"/>
                </a:cubicBezTo>
                <a:cubicBezTo>
                  <a:pt x="94" y="383"/>
                  <a:pt x="93" y="383"/>
                  <a:pt x="93" y="385"/>
                </a:cubicBezTo>
                <a:cubicBezTo>
                  <a:pt x="92" y="386"/>
                  <a:pt x="93" y="388"/>
                  <a:pt x="93" y="388"/>
                </a:cubicBezTo>
                <a:cubicBezTo>
                  <a:pt x="93" y="389"/>
                  <a:pt x="93" y="389"/>
                  <a:pt x="93" y="389"/>
                </a:cubicBezTo>
                <a:cubicBezTo>
                  <a:pt x="93" y="389"/>
                  <a:pt x="93" y="389"/>
                  <a:pt x="93" y="390"/>
                </a:cubicBezTo>
                <a:cubicBezTo>
                  <a:pt x="93" y="390"/>
                  <a:pt x="92" y="390"/>
                  <a:pt x="92" y="390"/>
                </a:cubicBezTo>
                <a:cubicBezTo>
                  <a:pt x="92" y="391"/>
                  <a:pt x="92" y="391"/>
                  <a:pt x="92" y="393"/>
                </a:cubicBezTo>
                <a:cubicBezTo>
                  <a:pt x="92" y="394"/>
                  <a:pt x="92" y="394"/>
                  <a:pt x="92" y="395"/>
                </a:cubicBezTo>
                <a:cubicBezTo>
                  <a:pt x="92" y="395"/>
                  <a:pt x="92" y="395"/>
                  <a:pt x="93" y="396"/>
                </a:cubicBezTo>
                <a:cubicBezTo>
                  <a:pt x="93" y="396"/>
                  <a:pt x="94" y="396"/>
                  <a:pt x="95" y="396"/>
                </a:cubicBezTo>
                <a:cubicBezTo>
                  <a:pt x="96" y="396"/>
                  <a:pt x="97" y="396"/>
                  <a:pt x="98" y="396"/>
                </a:cubicBezTo>
                <a:cubicBezTo>
                  <a:pt x="100" y="396"/>
                  <a:pt x="106" y="396"/>
                  <a:pt x="107" y="396"/>
                </a:cubicBezTo>
                <a:cubicBezTo>
                  <a:pt x="108" y="396"/>
                  <a:pt x="112" y="396"/>
                  <a:pt x="113" y="395"/>
                </a:cubicBezTo>
                <a:cubicBezTo>
                  <a:pt x="115" y="395"/>
                  <a:pt x="116" y="395"/>
                  <a:pt x="117" y="394"/>
                </a:cubicBezTo>
                <a:cubicBezTo>
                  <a:pt x="117" y="394"/>
                  <a:pt x="117" y="393"/>
                  <a:pt x="117" y="393"/>
                </a:cubicBezTo>
                <a:cubicBezTo>
                  <a:pt x="117" y="392"/>
                  <a:pt x="117" y="390"/>
                  <a:pt x="117" y="390"/>
                </a:cubicBezTo>
                <a:cubicBezTo>
                  <a:pt x="117" y="389"/>
                  <a:pt x="117" y="388"/>
                  <a:pt x="117" y="387"/>
                </a:cubicBezTo>
                <a:cubicBezTo>
                  <a:pt x="116" y="387"/>
                  <a:pt x="116" y="387"/>
                  <a:pt x="117" y="386"/>
                </a:cubicBezTo>
                <a:cubicBezTo>
                  <a:pt x="117" y="385"/>
                  <a:pt x="117" y="383"/>
                  <a:pt x="117" y="382"/>
                </a:cubicBezTo>
                <a:cubicBezTo>
                  <a:pt x="117" y="382"/>
                  <a:pt x="116" y="382"/>
                  <a:pt x="116" y="381"/>
                </a:cubicBezTo>
                <a:cubicBezTo>
                  <a:pt x="116" y="381"/>
                  <a:pt x="116" y="380"/>
                  <a:pt x="116" y="380"/>
                </a:cubicBezTo>
                <a:cubicBezTo>
                  <a:pt x="116" y="380"/>
                  <a:pt x="116" y="380"/>
                  <a:pt x="116" y="380"/>
                </a:cubicBezTo>
                <a:cubicBezTo>
                  <a:pt x="116" y="380"/>
                  <a:pt x="116" y="379"/>
                  <a:pt x="117" y="379"/>
                </a:cubicBezTo>
                <a:cubicBezTo>
                  <a:pt x="117" y="378"/>
                  <a:pt x="118" y="376"/>
                  <a:pt x="118" y="375"/>
                </a:cubicBezTo>
                <a:cubicBezTo>
                  <a:pt x="118" y="374"/>
                  <a:pt x="118" y="374"/>
                  <a:pt x="118" y="373"/>
                </a:cubicBezTo>
                <a:cubicBezTo>
                  <a:pt x="118" y="373"/>
                  <a:pt x="118" y="373"/>
                  <a:pt x="118" y="373"/>
                </a:cubicBezTo>
                <a:cubicBezTo>
                  <a:pt x="118" y="373"/>
                  <a:pt x="119" y="373"/>
                  <a:pt x="119" y="372"/>
                </a:cubicBezTo>
                <a:cubicBezTo>
                  <a:pt x="119" y="371"/>
                  <a:pt x="121" y="369"/>
                  <a:pt x="121" y="368"/>
                </a:cubicBezTo>
                <a:cubicBezTo>
                  <a:pt x="121" y="368"/>
                  <a:pt x="121" y="367"/>
                  <a:pt x="122" y="367"/>
                </a:cubicBezTo>
                <a:cubicBezTo>
                  <a:pt x="122" y="367"/>
                  <a:pt x="122" y="367"/>
                  <a:pt x="122" y="366"/>
                </a:cubicBezTo>
                <a:cubicBezTo>
                  <a:pt x="122" y="365"/>
                  <a:pt x="121" y="364"/>
                  <a:pt x="121" y="3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14" name="Skupina 113"/>
          <p:cNvGrpSpPr/>
          <p:nvPr/>
        </p:nvGrpSpPr>
        <p:grpSpPr>
          <a:xfrm>
            <a:off x="5305629" y="2038168"/>
            <a:ext cx="3664115" cy="409929"/>
            <a:chOff x="6469424" y="3115465"/>
            <a:chExt cx="1779127" cy="1410392"/>
          </a:xfrm>
        </p:grpSpPr>
        <p:sp>
          <p:nvSpPr>
            <p:cNvPr id="115" name="Zaoblený obdélníkový bublinový popisek 114"/>
            <p:cNvSpPr/>
            <p:nvPr/>
          </p:nvSpPr>
          <p:spPr>
            <a:xfrm>
              <a:off x="6485366" y="3115465"/>
              <a:ext cx="1739631" cy="890614"/>
            </a:xfrm>
            <a:prstGeom prst="wedgeRoundRectCallout">
              <a:avLst>
                <a:gd name="adj1" fmla="val -42918"/>
                <a:gd name="adj2" fmla="val 107437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solidFill>
                <a:srgbClr val="26262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6" name="TextovéPole 115"/>
            <p:cNvSpPr txBox="1"/>
            <p:nvPr/>
          </p:nvSpPr>
          <p:spPr>
            <a:xfrm>
              <a:off x="6469424" y="3149248"/>
              <a:ext cx="1779127" cy="1376609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„Byl zde k dispozici tablet s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připojením na internet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který je možné použít.“</a:t>
              </a:r>
              <a:endParaRPr kumimoji="0" lang="cs-CZ" sz="8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117" name="Skupina 116"/>
          <p:cNvGrpSpPr/>
          <p:nvPr/>
        </p:nvGrpSpPr>
        <p:grpSpPr>
          <a:xfrm>
            <a:off x="5737438" y="4071806"/>
            <a:ext cx="2542962" cy="463828"/>
            <a:chOff x="6538328" y="3115466"/>
            <a:chExt cx="1636668" cy="598817"/>
          </a:xfrm>
        </p:grpSpPr>
        <p:sp>
          <p:nvSpPr>
            <p:cNvPr id="118" name="Zaoblený obdélníkový bublinový popisek 117"/>
            <p:cNvSpPr/>
            <p:nvPr/>
          </p:nvSpPr>
          <p:spPr>
            <a:xfrm>
              <a:off x="6538328" y="3115466"/>
              <a:ext cx="1636668" cy="598817"/>
            </a:xfrm>
            <a:prstGeom prst="wedgeRoundRectCallout">
              <a:avLst>
                <a:gd name="adj1" fmla="val -49069"/>
                <a:gd name="adj2" fmla="val -67377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19" name="TextovéPole 118"/>
            <p:cNvSpPr txBox="1"/>
            <p:nvPr/>
          </p:nvSpPr>
          <p:spPr>
            <a:xfrm>
              <a:off x="6542144" y="3171397"/>
              <a:ext cx="1632852" cy="437084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Stojan na kola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nebyl u TIC ani v blízkém okolí. Nejblíže byl u místního obchodu cca 200 m od TIC.“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120" name="Skupina 119"/>
          <p:cNvGrpSpPr/>
          <p:nvPr/>
        </p:nvGrpSpPr>
        <p:grpSpPr>
          <a:xfrm>
            <a:off x="6425940" y="2942581"/>
            <a:ext cx="2178310" cy="455169"/>
            <a:chOff x="6538328" y="3115466"/>
            <a:chExt cx="1660233" cy="480620"/>
          </a:xfrm>
        </p:grpSpPr>
        <p:sp>
          <p:nvSpPr>
            <p:cNvPr id="121" name="Zaoblený obdélníkový bublinový popisek 120"/>
            <p:cNvSpPr/>
            <p:nvPr/>
          </p:nvSpPr>
          <p:spPr>
            <a:xfrm>
              <a:off x="6538328" y="3115466"/>
              <a:ext cx="1660233" cy="480620"/>
            </a:xfrm>
            <a:prstGeom prst="wedgeRoundRectCallout">
              <a:avLst>
                <a:gd name="adj1" fmla="val -69902"/>
                <a:gd name="adj2" fmla="val -29411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2" name="TextovéPole 121"/>
            <p:cNvSpPr txBox="1"/>
            <p:nvPr/>
          </p:nvSpPr>
          <p:spPr>
            <a:xfrm>
              <a:off x="6542144" y="3171397"/>
              <a:ext cx="1632852" cy="357484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„Bohužel pracovník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s mapou nepracoval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mohl mi ukázat nějakou další alternativu.“</a:t>
              </a:r>
              <a:endParaRPr lang="cs-CZ" sz="800" b="1" i="1" kern="0" dirty="0">
                <a:solidFill>
                  <a:srgbClr val="FFFFFF"/>
                </a:solidFill>
                <a:latin typeface="Calibri "/>
              </a:endParaRPr>
            </a:p>
          </p:txBody>
        </p:sp>
      </p:grpSp>
      <p:grpSp>
        <p:nvGrpSpPr>
          <p:cNvPr id="123" name="Skupina 122"/>
          <p:cNvGrpSpPr/>
          <p:nvPr/>
        </p:nvGrpSpPr>
        <p:grpSpPr>
          <a:xfrm>
            <a:off x="6381161" y="2436176"/>
            <a:ext cx="2079272" cy="423161"/>
            <a:chOff x="6485366" y="3123220"/>
            <a:chExt cx="1779127" cy="447179"/>
          </a:xfrm>
        </p:grpSpPr>
        <p:sp>
          <p:nvSpPr>
            <p:cNvPr id="124" name="Zaoblený obdélníkový bublinový popisek 123"/>
            <p:cNvSpPr/>
            <p:nvPr/>
          </p:nvSpPr>
          <p:spPr>
            <a:xfrm>
              <a:off x="6520006" y="3123220"/>
              <a:ext cx="1704991" cy="447179"/>
            </a:xfrm>
            <a:prstGeom prst="wedgeRoundRectCallout">
              <a:avLst>
                <a:gd name="adj1" fmla="val -70923"/>
                <a:gd name="adj2" fmla="val 27832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5" name="TextovéPole 124"/>
            <p:cNvSpPr txBox="1"/>
            <p:nvPr/>
          </p:nvSpPr>
          <p:spPr>
            <a:xfrm>
              <a:off x="6485366" y="3150572"/>
              <a:ext cx="1779127" cy="357770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„Vedle vchodu je uzavřený vchod do výtahu, vedle je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zvonek na obsluhu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</a:t>
              </a:r>
              <a:r>
                <a:rPr kumimoji="0" lang="cs-CZ" sz="80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</a:rPr>
                <a:t>“</a:t>
              </a:r>
            </a:p>
          </p:txBody>
        </p:sp>
      </p:grpSp>
      <p:grpSp>
        <p:nvGrpSpPr>
          <p:cNvPr id="126" name="Skupina 125"/>
          <p:cNvGrpSpPr/>
          <p:nvPr/>
        </p:nvGrpSpPr>
        <p:grpSpPr>
          <a:xfrm>
            <a:off x="6157930" y="3504898"/>
            <a:ext cx="2856217" cy="413968"/>
            <a:chOff x="6485366" y="3088114"/>
            <a:chExt cx="1779127" cy="925947"/>
          </a:xfrm>
        </p:grpSpPr>
        <p:sp>
          <p:nvSpPr>
            <p:cNvPr id="127" name="Zaoblený obdélníkový bublinový popisek 126"/>
            <p:cNvSpPr/>
            <p:nvPr/>
          </p:nvSpPr>
          <p:spPr>
            <a:xfrm>
              <a:off x="6505114" y="3088114"/>
              <a:ext cx="1739631" cy="925947"/>
            </a:xfrm>
            <a:prstGeom prst="wedgeRoundRectCallout">
              <a:avLst>
                <a:gd name="adj1" fmla="val -66445"/>
                <a:gd name="adj2" fmla="val -50436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8" name="TextovéPole 127"/>
            <p:cNvSpPr txBox="1"/>
            <p:nvPr/>
          </p:nvSpPr>
          <p:spPr>
            <a:xfrm>
              <a:off x="6485366" y="3150573"/>
              <a:ext cx="1779127" cy="757264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„Propagačních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materiálů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a informačních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brožur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včetně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map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bylo na informačním centrum dostatek.</a:t>
              </a:r>
              <a:r>
                <a:rPr kumimoji="0" lang="cs-CZ" sz="8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</a:rPr>
                <a:t>“</a:t>
              </a:r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2682208" y="2913369"/>
            <a:ext cx="1925969" cy="641837"/>
            <a:chOff x="6780650" y="3854047"/>
            <a:chExt cx="1574910" cy="1403954"/>
          </a:xfrm>
        </p:grpSpPr>
        <p:sp>
          <p:nvSpPr>
            <p:cNvPr id="62" name="Obdélník 61"/>
            <p:cNvSpPr/>
            <p:nvPr/>
          </p:nvSpPr>
          <p:spPr>
            <a:xfrm>
              <a:off x="6812187" y="3854047"/>
              <a:ext cx="1508259" cy="1403954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3" name="TextovéPole 62"/>
            <p:cNvSpPr txBox="1"/>
            <p:nvPr/>
          </p:nvSpPr>
          <p:spPr>
            <a:xfrm>
              <a:off x="6780650" y="3882352"/>
              <a:ext cx="1574910" cy="121181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Chybí některé vybavení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endParaRPr lang="cs-CZ" sz="1200" b="1" kern="0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Pouze 30 % pracovníků</a:t>
              </a:r>
              <a:r>
                <a:rPr kumimoji="0" lang="cs-CZ" sz="800" b="0" i="1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mělo jmenovku a jen 68 % TIC mělo stojan na kola</a:t>
              </a:r>
              <a:endPara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64" name="Skupina 63"/>
          <p:cNvGrpSpPr/>
          <p:nvPr/>
        </p:nvGrpSpPr>
        <p:grpSpPr>
          <a:xfrm>
            <a:off x="443709" y="3124262"/>
            <a:ext cx="1107052" cy="1329421"/>
            <a:chOff x="6756091" y="3837693"/>
            <a:chExt cx="2100192" cy="845223"/>
          </a:xfrm>
        </p:grpSpPr>
        <p:sp>
          <p:nvSpPr>
            <p:cNvPr id="65" name="Obdélník 64"/>
            <p:cNvSpPr/>
            <p:nvPr/>
          </p:nvSpPr>
          <p:spPr>
            <a:xfrm>
              <a:off x="6756091" y="3837693"/>
              <a:ext cx="2100192" cy="845223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66" name="TextovéPole 65"/>
            <p:cNvSpPr txBox="1"/>
            <p:nvPr/>
          </p:nvSpPr>
          <p:spPr>
            <a:xfrm>
              <a:off x="6836282" y="3898880"/>
              <a:ext cx="1934577" cy="6457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 err="1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Wi-fi</a:t>
              </a:r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není standardem</a:t>
              </a:r>
            </a:p>
            <a:p>
              <a:pPr algn="ctr"/>
              <a:r>
                <a:rPr lang="cs-CZ" sz="8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 err="1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Mystery</a:t>
              </a: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800" i="1" dirty="0" err="1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shoppeři</a:t>
              </a: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se k internetu pro veřejnost nedostali v 17 % případů.</a:t>
              </a:r>
            </a:p>
          </p:txBody>
        </p:sp>
      </p:grpSp>
      <p:sp>
        <p:nvSpPr>
          <p:cNvPr id="78" name="Freeform 66">
            <a:extLst>
              <a:ext uri="{FF2B5EF4-FFF2-40B4-BE49-F238E27FC236}">
                <a16:creationId xmlns:a16="http://schemas.microsoft.com/office/drawing/2014/main" xmlns="" id="{E2AA295F-9BA2-4F75-AF32-DFB5BE97D68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76293" y="1168370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9" name="Freeform 143">
            <a:extLst>
              <a:ext uri="{FF2B5EF4-FFF2-40B4-BE49-F238E27FC236}">
                <a16:creationId xmlns:a16="http://schemas.microsoft.com/office/drawing/2014/main" xmlns="" id="{2ACB4DB4-6237-42F8-A93E-F9A2252C57F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68427" y="1107171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0" name="Freeform 47">
            <a:extLst>
              <a:ext uri="{FF2B5EF4-FFF2-40B4-BE49-F238E27FC236}">
                <a16:creationId xmlns:a16="http://schemas.microsoft.com/office/drawing/2014/main" xmlns="" id="{9FC5FE40-00DA-4891-B833-1EBD010ED98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35551" y="1134379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81" name="Skupina 80">
            <a:extLst>
              <a:ext uri="{FF2B5EF4-FFF2-40B4-BE49-F238E27FC236}">
                <a16:creationId xmlns:a16="http://schemas.microsoft.com/office/drawing/2014/main" xmlns="" id="{554BA568-17E1-4EDE-8C64-E422E9F69C06}"/>
              </a:ext>
            </a:extLst>
          </p:cNvPr>
          <p:cNvGrpSpPr/>
          <p:nvPr/>
        </p:nvGrpSpPr>
        <p:grpSpPr>
          <a:xfrm>
            <a:off x="251520" y="1056418"/>
            <a:ext cx="8514859" cy="762392"/>
            <a:chOff x="276643" y="2094180"/>
            <a:chExt cx="8514859" cy="762392"/>
          </a:xfrm>
        </p:grpSpPr>
        <p:grpSp>
          <p:nvGrpSpPr>
            <p:cNvPr id="82" name="Skupina 81">
              <a:extLst>
                <a:ext uri="{FF2B5EF4-FFF2-40B4-BE49-F238E27FC236}">
                  <a16:creationId xmlns:a16="http://schemas.microsoft.com/office/drawing/2014/main" xmlns="" id="{9CB66E5B-4166-451D-B386-BDA6D3A474D6}"/>
                </a:ext>
              </a:extLst>
            </p:cNvPr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131" name="Obdélník 38">
                <a:extLst>
                  <a:ext uri="{FF2B5EF4-FFF2-40B4-BE49-F238E27FC236}">
                    <a16:creationId xmlns:a16="http://schemas.microsoft.com/office/drawing/2014/main" xmlns="" id="{3B9BF93D-11A7-42F4-8419-C51D962C127A}"/>
                  </a:ext>
                </a:extLst>
              </p:cNvPr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FBB04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Nadpis 3">
                <a:extLst>
                  <a:ext uri="{FF2B5EF4-FFF2-40B4-BE49-F238E27FC236}">
                    <a16:creationId xmlns:a16="http://schemas.microsoft.com/office/drawing/2014/main" xmlns="" id="{D6902C52-9803-43F4-93CD-0DEDD707E2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045" y="3040802"/>
                <a:ext cx="1817686" cy="138499"/>
              </a:xfrm>
              <a:prstGeom prst="rect">
                <a:avLst/>
              </a:prstGeom>
              <a:solidFill>
                <a:srgbClr val="FBB040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262626"/>
                    </a:solidFill>
                    <a:latin typeface="Calibri"/>
                  </a:rPr>
                  <a:t>INTERIÉR A VYBAVENOST TIC</a:t>
                </a:r>
              </a:p>
            </p:txBody>
          </p:sp>
        </p:grpSp>
        <p:grpSp>
          <p:nvGrpSpPr>
            <p:cNvPr id="83" name="Skupina 82">
              <a:extLst>
                <a:ext uri="{FF2B5EF4-FFF2-40B4-BE49-F238E27FC236}">
                  <a16:creationId xmlns:a16="http://schemas.microsoft.com/office/drawing/2014/main" xmlns="" id="{CEAB48E8-E882-493A-8B65-902FE184CA83}"/>
                </a:ext>
              </a:extLst>
            </p:cNvPr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129" name="object 7">
                <a:extLst>
                  <a:ext uri="{FF2B5EF4-FFF2-40B4-BE49-F238E27FC236}">
                    <a16:creationId xmlns:a16="http://schemas.microsoft.com/office/drawing/2014/main" xmlns="" id="{20AA97C7-6E0B-4FBE-8342-577FAEF13782}"/>
                  </a:ext>
                </a:extLst>
              </p:cNvPr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130" name="Hexagon 222">
                <a:extLst>
                  <a:ext uri="{FF2B5EF4-FFF2-40B4-BE49-F238E27FC236}">
                    <a16:creationId xmlns:a16="http://schemas.microsoft.com/office/drawing/2014/main" xmlns="" id="{9414F500-18B7-4F6B-8CF9-EA72735A65A5}"/>
                  </a:ext>
                </a:extLst>
              </p:cNvPr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</p:grpSp>
      <p:sp>
        <p:nvSpPr>
          <p:cNvPr id="133" name="TextovéPole 132">
            <a:extLst>
              <a:ext uri="{FF2B5EF4-FFF2-40B4-BE49-F238E27FC236}">
                <a16:creationId xmlns:a16="http://schemas.microsoft.com/office/drawing/2014/main" xmlns="" id="{A71A5D30-05C9-4E67-BDDC-F5FBF38A4FF1}"/>
              </a:ext>
            </a:extLst>
          </p:cNvPr>
          <p:cNvSpPr txBox="1"/>
          <p:nvPr/>
        </p:nvSpPr>
        <p:spPr>
          <a:xfrm>
            <a:off x="1460991" y="695138"/>
            <a:ext cx="734745" cy="58907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96</a:t>
            </a:r>
            <a:r>
              <a:rPr lang="cs-CZ" sz="16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cs-CZ" sz="1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kern="0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4" name="Freeform 47">
            <a:extLst>
              <a:ext uri="{FF2B5EF4-FFF2-40B4-BE49-F238E27FC236}">
                <a16:creationId xmlns:a16="http://schemas.microsoft.com/office/drawing/2014/main" xmlns="" id="{22B8414E-2460-44BE-B1B0-99FC77D79A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15616" y="1175260"/>
            <a:ext cx="263086" cy="165548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47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13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" name="Zástupný symbol pro číslo snímku 4"/>
          <p:cNvSpPr txBox="1">
            <a:spLocks/>
          </p:cNvSpPr>
          <p:nvPr/>
        </p:nvSpPr>
        <p:spPr>
          <a:xfrm>
            <a:off x="8280400" y="6191250"/>
            <a:ext cx="323850" cy="1444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cs-CZ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B79730B-A611-4B72-B749-EA68B8B7F7D5}" type="slidenum">
              <a:rPr lang="cs-CZ" sz="1800" kern="0" smtClean="0">
                <a:solidFill>
                  <a:sysClr val="windowText" lastClr="000000"/>
                </a:solidFill>
              </a:rPr>
              <a:pPr>
                <a:defRPr/>
              </a:pPr>
              <a:t>13</a:t>
            </a:fld>
            <a:endParaRPr lang="cs-CZ" sz="18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Dostupnost a značení je solidní, ne vždy však pro cizince </a:t>
            </a: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NYNÍ SI VÝSLEDKY VEZMĚME POD DROBNOHLED</a:t>
            </a:r>
          </a:p>
        </p:txBody>
      </p:sp>
      <p:graphicFrame>
        <p:nvGraphicFramePr>
          <p:cNvPr id="27" name="Chart 1"/>
          <p:cNvGraphicFramePr/>
          <p:nvPr>
            <p:extLst>
              <p:ext uri="{D42A27DB-BD31-4B8C-83A1-F6EECF244321}">
                <p14:modId xmlns:p14="http://schemas.microsoft.com/office/powerpoint/2010/main" val="2670218013"/>
              </p:ext>
            </p:extLst>
          </p:nvPr>
        </p:nvGraphicFramePr>
        <p:xfrm>
          <a:off x="209093" y="1816416"/>
          <a:ext cx="8712834" cy="26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4" name="Skupina 33"/>
          <p:cNvGrpSpPr/>
          <p:nvPr/>
        </p:nvGrpSpPr>
        <p:grpSpPr>
          <a:xfrm>
            <a:off x="3350630" y="4198553"/>
            <a:ext cx="2337255" cy="253063"/>
            <a:chOff x="1207833" y="2499309"/>
            <a:chExt cx="2337255" cy="253063"/>
          </a:xfrm>
        </p:grpSpPr>
        <p:sp>
          <p:nvSpPr>
            <p:cNvPr id="28" name="TextovéPole 27"/>
            <p:cNvSpPr txBox="1"/>
            <p:nvPr/>
          </p:nvSpPr>
          <p:spPr>
            <a:xfrm>
              <a:off x="1344812" y="2506151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29" name="Obdélník 28"/>
            <p:cNvSpPr/>
            <p:nvPr/>
          </p:nvSpPr>
          <p:spPr>
            <a:xfrm>
              <a:off x="1207833" y="2583690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1878641" y="2583690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2889335" y="2585098"/>
              <a:ext cx="177055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2" name="TextovéPole 31"/>
            <p:cNvSpPr txBox="1"/>
            <p:nvPr/>
          </p:nvSpPr>
          <p:spPr>
            <a:xfrm>
              <a:off x="3015776" y="2499309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2023410" y="2499309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6786BE3A-2B63-4DF1-8FDD-D62DD3108082}"/>
              </a:ext>
            </a:extLst>
          </p:cNvPr>
          <p:cNvSpPr txBox="1"/>
          <p:nvPr/>
        </p:nvSpPr>
        <p:spPr>
          <a:xfrm>
            <a:off x="3630257" y="4041789"/>
            <a:ext cx="1589433" cy="153543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algn="ctr"/>
            <a:r>
              <a:rPr lang="cs-CZ" sz="900" dirty="0">
                <a:solidFill>
                  <a:srgbClr val="262626"/>
                </a:solidFill>
              </a:rPr>
              <a:t>Nehodnoceno indexem</a:t>
            </a:r>
          </a:p>
        </p:txBody>
      </p:sp>
      <p:sp>
        <p:nvSpPr>
          <p:cNvPr id="63" name="Freeform 66">
            <a:extLst>
              <a:ext uri="{FF2B5EF4-FFF2-40B4-BE49-F238E27FC236}">
                <a16:creationId xmlns:a16="http://schemas.microsoft.com/office/drawing/2014/main" xmlns="" id="{3D203B55-BB3E-4DB2-91A0-43E5F4054EB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76293" y="1168370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4" name="Freeform 143">
            <a:extLst>
              <a:ext uri="{FF2B5EF4-FFF2-40B4-BE49-F238E27FC236}">
                <a16:creationId xmlns:a16="http://schemas.microsoft.com/office/drawing/2014/main" xmlns="" id="{7665C344-B0F5-4760-8105-1006DD47551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68427" y="1107171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xmlns="" id="{A53A1C15-1A94-47A7-8639-E90C9E7D426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35551" y="1134379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66" name="Skupina 65">
            <a:extLst>
              <a:ext uri="{FF2B5EF4-FFF2-40B4-BE49-F238E27FC236}">
                <a16:creationId xmlns:a16="http://schemas.microsoft.com/office/drawing/2014/main" xmlns="" id="{DDD25457-E33E-40B2-B7CC-143ABE8ACCAE}"/>
              </a:ext>
            </a:extLst>
          </p:cNvPr>
          <p:cNvGrpSpPr/>
          <p:nvPr/>
        </p:nvGrpSpPr>
        <p:grpSpPr>
          <a:xfrm>
            <a:off x="251520" y="1056418"/>
            <a:ext cx="8514859" cy="762392"/>
            <a:chOff x="276643" y="2094180"/>
            <a:chExt cx="8514859" cy="762392"/>
          </a:xfrm>
        </p:grpSpPr>
        <p:grpSp>
          <p:nvGrpSpPr>
            <p:cNvPr id="67" name="Skupina 66">
              <a:extLst>
                <a:ext uri="{FF2B5EF4-FFF2-40B4-BE49-F238E27FC236}">
                  <a16:creationId xmlns:a16="http://schemas.microsoft.com/office/drawing/2014/main" xmlns="" id="{2960E3B8-A662-4A9F-ABDD-AEB8CB99E371}"/>
                </a:ext>
              </a:extLst>
            </p:cNvPr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71" name="Obdélník 38">
                <a:extLst>
                  <a:ext uri="{FF2B5EF4-FFF2-40B4-BE49-F238E27FC236}">
                    <a16:creationId xmlns:a16="http://schemas.microsoft.com/office/drawing/2014/main" xmlns="" id="{BC3DD23B-AA7F-4BB9-BA3E-E722DB885583}"/>
                  </a:ext>
                </a:extLst>
              </p:cNvPr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FBB04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Nadpis 3">
                <a:extLst>
                  <a:ext uri="{FF2B5EF4-FFF2-40B4-BE49-F238E27FC236}">
                    <a16:creationId xmlns:a16="http://schemas.microsoft.com/office/drawing/2014/main" xmlns="" id="{DBBF15A4-C9C5-4D7A-98A7-406D955D83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045" y="3040802"/>
                <a:ext cx="1817686" cy="138499"/>
              </a:xfrm>
              <a:prstGeom prst="rect">
                <a:avLst/>
              </a:prstGeom>
              <a:solidFill>
                <a:srgbClr val="FBB040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262626"/>
                    </a:solidFill>
                    <a:latin typeface="Calibri"/>
                  </a:rPr>
                  <a:t>ZNAČENÍ TIC A OTVÍRACÍ DOBA</a:t>
                </a:r>
              </a:p>
            </p:txBody>
          </p:sp>
        </p:grpSp>
        <p:grpSp>
          <p:nvGrpSpPr>
            <p:cNvPr id="68" name="Skupina 67">
              <a:extLst>
                <a:ext uri="{FF2B5EF4-FFF2-40B4-BE49-F238E27FC236}">
                  <a16:creationId xmlns:a16="http://schemas.microsoft.com/office/drawing/2014/main" xmlns="" id="{9A66DC72-ED82-4683-9038-20CDCD208FE4}"/>
                </a:ext>
              </a:extLst>
            </p:cNvPr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69" name="object 7">
                <a:extLst>
                  <a:ext uri="{FF2B5EF4-FFF2-40B4-BE49-F238E27FC236}">
                    <a16:creationId xmlns:a16="http://schemas.microsoft.com/office/drawing/2014/main" xmlns="" id="{43A75C47-92BE-4F49-AA36-AA5AA0912FBE}"/>
                  </a:ext>
                </a:extLst>
              </p:cNvPr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70" name="Hexagon 222">
                <a:extLst>
                  <a:ext uri="{FF2B5EF4-FFF2-40B4-BE49-F238E27FC236}">
                    <a16:creationId xmlns:a16="http://schemas.microsoft.com/office/drawing/2014/main" xmlns="" id="{5F675E00-CDC5-4862-B8FB-D031792E6491}"/>
                  </a:ext>
                </a:extLst>
              </p:cNvPr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</p:grpSp>
      <p:sp>
        <p:nvSpPr>
          <p:cNvPr id="74" name="Freeform 20">
            <a:extLst>
              <a:ext uri="{FF2B5EF4-FFF2-40B4-BE49-F238E27FC236}">
                <a16:creationId xmlns:a16="http://schemas.microsoft.com/office/drawing/2014/main" xmlns="" id="{248A0729-04B2-4E14-87CA-3A9001F8876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88398" y="1178855"/>
            <a:ext cx="243242" cy="212945"/>
          </a:xfrm>
          <a:custGeom>
            <a:avLst/>
            <a:gdLst>
              <a:gd name="T0" fmla="*/ 341 w 341"/>
              <a:gd name="T1" fmla="*/ 74 h 298"/>
              <a:gd name="T2" fmla="*/ 312 w 341"/>
              <a:gd name="T3" fmla="*/ 45 h 298"/>
              <a:gd name="T4" fmla="*/ 197 w 341"/>
              <a:gd name="T5" fmla="*/ 45 h 298"/>
              <a:gd name="T6" fmla="*/ 197 w 341"/>
              <a:gd name="T7" fmla="*/ 110 h 298"/>
              <a:gd name="T8" fmla="*/ 312 w 341"/>
              <a:gd name="T9" fmla="*/ 110 h 298"/>
              <a:gd name="T10" fmla="*/ 341 w 341"/>
              <a:gd name="T11" fmla="*/ 74 h 298"/>
              <a:gd name="T12" fmla="*/ 0 w 341"/>
              <a:gd name="T13" fmla="*/ 74 h 298"/>
              <a:gd name="T14" fmla="*/ 30 w 341"/>
              <a:gd name="T15" fmla="*/ 110 h 298"/>
              <a:gd name="T16" fmla="*/ 145 w 341"/>
              <a:gd name="T17" fmla="*/ 110 h 298"/>
              <a:gd name="T18" fmla="*/ 145 w 341"/>
              <a:gd name="T19" fmla="*/ 45 h 298"/>
              <a:gd name="T20" fmla="*/ 30 w 341"/>
              <a:gd name="T21" fmla="*/ 45 h 298"/>
              <a:gd name="T22" fmla="*/ 0 w 341"/>
              <a:gd name="T23" fmla="*/ 74 h 298"/>
              <a:gd name="T24" fmla="*/ 197 w 341"/>
              <a:gd name="T25" fmla="*/ 123 h 298"/>
              <a:gd name="T26" fmla="*/ 197 w 341"/>
              <a:gd name="T27" fmla="*/ 188 h 298"/>
              <a:gd name="T28" fmla="*/ 312 w 341"/>
              <a:gd name="T29" fmla="*/ 188 h 298"/>
              <a:gd name="T30" fmla="*/ 341 w 341"/>
              <a:gd name="T31" fmla="*/ 152 h 298"/>
              <a:gd name="T32" fmla="*/ 312 w 341"/>
              <a:gd name="T33" fmla="*/ 123 h 298"/>
              <a:gd name="T34" fmla="*/ 197 w 341"/>
              <a:gd name="T35" fmla="*/ 123 h 298"/>
              <a:gd name="T36" fmla="*/ 171 w 341"/>
              <a:gd name="T37" fmla="*/ 0 h 298"/>
              <a:gd name="T38" fmla="*/ 159 w 341"/>
              <a:gd name="T39" fmla="*/ 12 h 298"/>
              <a:gd name="T40" fmla="*/ 159 w 341"/>
              <a:gd name="T41" fmla="*/ 298 h 298"/>
              <a:gd name="T42" fmla="*/ 183 w 341"/>
              <a:gd name="T43" fmla="*/ 298 h 298"/>
              <a:gd name="T44" fmla="*/ 183 w 341"/>
              <a:gd name="T45" fmla="*/ 12 h 298"/>
              <a:gd name="T46" fmla="*/ 171 w 341"/>
              <a:gd name="T47" fmla="*/ 0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41" h="298">
                <a:moveTo>
                  <a:pt x="341" y="74"/>
                </a:moveTo>
                <a:cubicBezTo>
                  <a:pt x="312" y="45"/>
                  <a:pt x="312" y="45"/>
                  <a:pt x="312" y="45"/>
                </a:cubicBezTo>
                <a:cubicBezTo>
                  <a:pt x="197" y="45"/>
                  <a:pt x="197" y="45"/>
                  <a:pt x="197" y="45"/>
                </a:cubicBezTo>
                <a:cubicBezTo>
                  <a:pt x="197" y="110"/>
                  <a:pt x="197" y="110"/>
                  <a:pt x="197" y="110"/>
                </a:cubicBezTo>
                <a:cubicBezTo>
                  <a:pt x="312" y="110"/>
                  <a:pt x="312" y="110"/>
                  <a:pt x="312" y="110"/>
                </a:cubicBezTo>
                <a:lnTo>
                  <a:pt x="341" y="74"/>
                </a:lnTo>
                <a:close/>
                <a:moveTo>
                  <a:pt x="0" y="74"/>
                </a:moveTo>
                <a:cubicBezTo>
                  <a:pt x="30" y="110"/>
                  <a:pt x="30" y="110"/>
                  <a:pt x="30" y="110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5" y="45"/>
                  <a:pt x="145" y="45"/>
                  <a:pt x="145" y="45"/>
                </a:cubicBezTo>
                <a:cubicBezTo>
                  <a:pt x="30" y="45"/>
                  <a:pt x="30" y="45"/>
                  <a:pt x="30" y="45"/>
                </a:cubicBezTo>
                <a:lnTo>
                  <a:pt x="0" y="74"/>
                </a:lnTo>
                <a:close/>
                <a:moveTo>
                  <a:pt x="197" y="123"/>
                </a:moveTo>
                <a:cubicBezTo>
                  <a:pt x="197" y="188"/>
                  <a:pt x="197" y="188"/>
                  <a:pt x="197" y="188"/>
                </a:cubicBezTo>
                <a:cubicBezTo>
                  <a:pt x="312" y="188"/>
                  <a:pt x="312" y="188"/>
                  <a:pt x="312" y="188"/>
                </a:cubicBezTo>
                <a:cubicBezTo>
                  <a:pt x="341" y="152"/>
                  <a:pt x="341" y="152"/>
                  <a:pt x="341" y="152"/>
                </a:cubicBezTo>
                <a:cubicBezTo>
                  <a:pt x="312" y="123"/>
                  <a:pt x="312" y="123"/>
                  <a:pt x="312" y="123"/>
                </a:cubicBezTo>
                <a:lnTo>
                  <a:pt x="197" y="123"/>
                </a:lnTo>
                <a:close/>
                <a:moveTo>
                  <a:pt x="171" y="0"/>
                </a:moveTo>
                <a:cubicBezTo>
                  <a:pt x="165" y="0"/>
                  <a:pt x="159" y="6"/>
                  <a:pt x="159" y="12"/>
                </a:cubicBezTo>
                <a:cubicBezTo>
                  <a:pt x="159" y="298"/>
                  <a:pt x="159" y="298"/>
                  <a:pt x="159" y="298"/>
                </a:cubicBezTo>
                <a:cubicBezTo>
                  <a:pt x="183" y="298"/>
                  <a:pt x="183" y="298"/>
                  <a:pt x="183" y="298"/>
                </a:cubicBezTo>
                <a:cubicBezTo>
                  <a:pt x="183" y="12"/>
                  <a:pt x="183" y="12"/>
                  <a:pt x="183" y="12"/>
                </a:cubicBezTo>
                <a:cubicBezTo>
                  <a:pt x="183" y="6"/>
                  <a:pt x="177" y="0"/>
                  <a:pt x="17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xmlns="" id="{407749CE-A270-4BCC-BF71-A6BCA55DB623}"/>
              </a:ext>
            </a:extLst>
          </p:cNvPr>
          <p:cNvSpPr txBox="1"/>
          <p:nvPr/>
        </p:nvSpPr>
        <p:spPr>
          <a:xfrm>
            <a:off x="1403648" y="901283"/>
            <a:ext cx="99918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NEHODNOCENO INDEXEM</a:t>
            </a:r>
            <a:endParaRPr lang="cs-CZ" sz="700" b="1" kern="0" dirty="0">
              <a:solidFill>
                <a:srgbClr val="40404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44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Obrázek 5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7" y="1884288"/>
            <a:ext cx="4320000" cy="2700000"/>
          </a:xfrm>
          <a:prstGeom prst="rect">
            <a:avLst/>
          </a:prstGeo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14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4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Dostupnost a značení je solidní, ne vždy však pro cizince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NYNÍ SI VÝSLEDKY VEZMĚME POD DROBNOHLED</a:t>
            </a:r>
          </a:p>
        </p:txBody>
      </p:sp>
      <p:grpSp>
        <p:nvGrpSpPr>
          <p:cNvPr id="29" name="Skupina 28"/>
          <p:cNvGrpSpPr/>
          <p:nvPr/>
        </p:nvGrpSpPr>
        <p:grpSpPr>
          <a:xfrm>
            <a:off x="912160" y="3571546"/>
            <a:ext cx="2549211" cy="483423"/>
            <a:chOff x="6412091" y="3959062"/>
            <a:chExt cx="2051746" cy="1849271"/>
          </a:xfrm>
        </p:grpSpPr>
        <p:sp>
          <p:nvSpPr>
            <p:cNvPr id="30" name="Obdélník 29"/>
            <p:cNvSpPr/>
            <p:nvPr/>
          </p:nvSpPr>
          <p:spPr>
            <a:xfrm>
              <a:off x="6412091" y="3959062"/>
              <a:ext cx="2051746" cy="1813620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31" name="TextovéPole 30"/>
            <p:cNvSpPr txBox="1"/>
            <p:nvPr/>
          </p:nvSpPr>
          <p:spPr>
            <a:xfrm>
              <a:off x="6521599" y="4083174"/>
              <a:ext cx="1907195" cy="172515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TIC jsou viditelně označena symbolem „i“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endParaRPr lang="cs-CZ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endParaRPr>
            </a:p>
            <a:p>
              <a:pPr algn="ctr"/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TIC bylo zvenku označeno v 96 % případů.</a:t>
              </a:r>
            </a:p>
          </p:txBody>
        </p:sp>
      </p:grpSp>
      <p:grpSp>
        <p:nvGrpSpPr>
          <p:cNvPr id="32" name="Skupina 31"/>
          <p:cNvGrpSpPr/>
          <p:nvPr/>
        </p:nvGrpSpPr>
        <p:grpSpPr>
          <a:xfrm>
            <a:off x="2625864" y="2475754"/>
            <a:ext cx="1886423" cy="988346"/>
            <a:chOff x="6756091" y="3837693"/>
            <a:chExt cx="2100192" cy="1130835"/>
          </a:xfrm>
        </p:grpSpPr>
        <p:sp>
          <p:nvSpPr>
            <p:cNvPr id="33" name="Obdélník 32"/>
            <p:cNvSpPr/>
            <p:nvPr/>
          </p:nvSpPr>
          <p:spPr>
            <a:xfrm>
              <a:off x="6756091" y="3837693"/>
              <a:ext cx="2100192" cy="1130835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34" name="TextovéPole 33"/>
            <p:cNvSpPr txBox="1"/>
            <p:nvPr/>
          </p:nvSpPr>
          <p:spPr>
            <a:xfrm>
              <a:off x="6836282" y="3898879"/>
              <a:ext cx="1934576" cy="8099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Dostupnost pro cizince by snesla zlepšení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Otvírací doba je pouze česky ve 24 % případů.</a:t>
              </a:r>
            </a:p>
          </p:txBody>
        </p:sp>
      </p:grpSp>
      <p:grpSp>
        <p:nvGrpSpPr>
          <p:cNvPr id="38" name="Skupina 37"/>
          <p:cNvGrpSpPr/>
          <p:nvPr/>
        </p:nvGrpSpPr>
        <p:grpSpPr>
          <a:xfrm>
            <a:off x="491463" y="2060240"/>
            <a:ext cx="2055744" cy="784180"/>
            <a:chOff x="6412091" y="3959062"/>
            <a:chExt cx="2051746" cy="2619054"/>
          </a:xfrm>
        </p:grpSpPr>
        <p:sp>
          <p:nvSpPr>
            <p:cNvPr id="39" name="Obdélník 38"/>
            <p:cNvSpPr/>
            <p:nvPr/>
          </p:nvSpPr>
          <p:spPr>
            <a:xfrm>
              <a:off x="6412091" y="3959062"/>
              <a:ext cx="2051746" cy="2619054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40" name="TextovéPole 39"/>
            <p:cNvSpPr txBox="1"/>
            <p:nvPr/>
          </p:nvSpPr>
          <p:spPr>
            <a:xfrm>
              <a:off x="6472025" y="4067602"/>
              <a:ext cx="1907195" cy="19751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Certifikace je inzerována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Podle Jednotné klasifikace turistických informačních center ČR bylo samolepkou označeno 93 % TIC.</a:t>
              </a:r>
            </a:p>
          </p:txBody>
        </p:sp>
      </p:grpSp>
      <p:sp>
        <p:nvSpPr>
          <p:cNvPr id="82" name="Freeform 29"/>
          <p:cNvSpPr>
            <a:spLocks noChangeAspect="1"/>
          </p:cNvSpPr>
          <p:nvPr/>
        </p:nvSpPr>
        <p:spPr bwMode="auto">
          <a:xfrm>
            <a:off x="5179299" y="2515534"/>
            <a:ext cx="482928" cy="1576615"/>
          </a:xfrm>
          <a:custGeom>
            <a:avLst/>
            <a:gdLst/>
            <a:ahLst/>
            <a:cxnLst>
              <a:cxn ang="0">
                <a:pos x="118" y="328"/>
              </a:cxn>
              <a:cxn ang="0">
                <a:pos x="114" y="301"/>
              </a:cxn>
              <a:cxn ang="0">
                <a:pos x="110" y="271"/>
              </a:cxn>
              <a:cxn ang="0">
                <a:pos x="106" y="225"/>
              </a:cxn>
              <a:cxn ang="0">
                <a:pos x="104" y="200"/>
              </a:cxn>
              <a:cxn ang="0">
                <a:pos x="102" y="179"/>
              </a:cxn>
              <a:cxn ang="0">
                <a:pos x="98" y="167"/>
              </a:cxn>
              <a:cxn ang="0">
                <a:pos x="96" y="156"/>
              </a:cxn>
              <a:cxn ang="0">
                <a:pos x="100" y="157"/>
              </a:cxn>
              <a:cxn ang="0">
                <a:pos x="101" y="148"/>
              </a:cxn>
              <a:cxn ang="0">
                <a:pos x="102" y="115"/>
              </a:cxn>
              <a:cxn ang="0">
                <a:pos x="108" y="97"/>
              </a:cxn>
              <a:cxn ang="0">
                <a:pos x="106" y="79"/>
              </a:cxn>
              <a:cxn ang="0">
                <a:pos x="101" y="61"/>
              </a:cxn>
              <a:cxn ang="0">
                <a:pos x="86" y="55"/>
              </a:cxn>
              <a:cxn ang="0">
                <a:pos x="77" y="50"/>
              </a:cxn>
              <a:cxn ang="0">
                <a:pos x="76" y="34"/>
              </a:cxn>
              <a:cxn ang="0">
                <a:pos x="80" y="21"/>
              </a:cxn>
              <a:cxn ang="0">
                <a:pos x="49" y="4"/>
              </a:cxn>
              <a:cxn ang="0">
                <a:pos x="44" y="36"/>
              </a:cxn>
              <a:cxn ang="0">
                <a:pos x="49" y="55"/>
              </a:cxn>
              <a:cxn ang="0">
                <a:pos x="35" y="61"/>
              </a:cxn>
              <a:cxn ang="0">
                <a:pos x="24" y="64"/>
              </a:cxn>
              <a:cxn ang="0">
                <a:pos x="15" y="75"/>
              </a:cxn>
              <a:cxn ang="0">
                <a:pos x="6" y="96"/>
              </a:cxn>
              <a:cxn ang="0">
                <a:pos x="2" y="129"/>
              </a:cxn>
              <a:cxn ang="0">
                <a:pos x="20" y="133"/>
              </a:cxn>
              <a:cxn ang="0">
                <a:pos x="24" y="153"/>
              </a:cxn>
              <a:cxn ang="0">
                <a:pos x="29" y="164"/>
              </a:cxn>
              <a:cxn ang="0">
                <a:pos x="27" y="175"/>
              </a:cxn>
              <a:cxn ang="0">
                <a:pos x="24" y="189"/>
              </a:cxn>
              <a:cxn ang="0">
                <a:pos x="23" y="204"/>
              </a:cxn>
              <a:cxn ang="0">
                <a:pos x="25" y="216"/>
              </a:cxn>
              <a:cxn ang="0">
                <a:pos x="31" y="257"/>
              </a:cxn>
              <a:cxn ang="0">
                <a:pos x="39" y="316"/>
              </a:cxn>
              <a:cxn ang="0">
                <a:pos x="43" y="338"/>
              </a:cxn>
              <a:cxn ang="0">
                <a:pos x="39" y="356"/>
              </a:cxn>
              <a:cxn ang="0">
                <a:pos x="36" y="367"/>
              </a:cxn>
              <a:cxn ang="0">
                <a:pos x="22" y="374"/>
              </a:cxn>
              <a:cxn ang="0">
                <a:pos x="16" y="382"/>
              </a:cxn>
              <a:cxn ang="0">
                <a:pos x="29" y="385"/>
              </a:cxn>
              <a:cxn ang="0">
                <a:pos x="36" y="385"/>
              </a:cxn>
              <a:cxn ang="0">
                <a:pos x="43" y="385"/>
              </a:cxn>
              <a:cxn ang="0">
                <a:pos x="56" y="380"/>
              </a:cxn>
              <a:cxn ang="0">
                <a:pos x="66" y="382"/>
              </a:cxn>
              <a:cxn ang="0">
                <a:pos x="73" y="380"/>
              </a:cxn>
              <a:cxn ang="0">
                <a:pos x="73" y="370"/>
              </a:cxn>
              <a:cxn ang="0">
                <a:pos x="75" y="360"/>
              </a:cxn>
              <a:cxn ang="0">
                <a:pos x="71" y="339"/>
              </a:cxn>
              <a:cxn ang="0">
                <a:pos x="71" y="314"/>
              </a:cxn>
              <a:cxn ang="0">
                <a:pos x="70" y="287"/>
              </a:cxn>
              <a:cxn ang="0">
                <a:pos x="70" y="259"/>
              </a:cxn>
              <a:cxn ang="0">
                <a:pos x="72" y="261"/>
              </a:cxn>
              <a:cxn ang="0">
                <a:pos x="77" y="284"/>
              </a:cxn>
              <a:cxn ang="0">
                <a:pos x="79" y="304"/>
              </a:cxn>
              <a:cxn ang="0">
                <a:pos x="83" y="339"/>
              </a:cxn>
              <a:cxn ang="0">
                <a:pos x="91" y="357"/>
              </a:cxn>
              <a:cxn ang="0">
                <a:pos x="86" y="372"/>
              </a:cxn>
              <a:cxn ang="0">
                <a:pos x="94" y="382"/>
              </a:cxn>
              <a:cxn ang="0">
                <a:pos x="92" y="395"/>
              </a:cxn>
              <a:cxn ang="0">
                <a:pos x="117" y="393"/>
              </a:cxn>
              <a:cxn ang="0">
                <a:pos x="116" y="380"/>
              </a:cxn>
              <a:cxn ang="0">
                <a:pos x="122" y="367"/>
              </a:cxn>
            </a:cxnLst>
            <a:rect l="0" t="0" r="r" b="b"/>
            <a:pathLst>
              <a:path w="122" h="396">
                <a:moveTo>
                  <a:pt x="121" y="364"/>
                </a:moveTo>
                <a:cubicBezTo>
                  <a:pt x="121" y="364"/>
                  <a:pt x="121" y="363"/>
                  <a:pt x="121" y="363"/>
                </a:cubicBezTo>
                <a:cubicBezTo>
                  <a:pt x="121" y="363"/>
                  <a:pt x="121" y="361"/>
                  <a:pt x="121" y="360"/>
                </a:cubicBezTo>
                <a:cubicBezTo>
                  <a:pt x="120" y="359"/>
                  <a:pt x="120" y="352"/>
                  <a:pt x="120" y="351"/>
                </a:cubicBezTo>
                <a:cubicBezTo>
                  <a:pt x="120" y="350"/>
                  <a:pt x="120" y="348"/>
                  <a:pt x="119" y="346"/>
                </a:cubicBezTo>
                <a:cubicBezTo>
                  <a:pt x="119" y="344"/>
                  <a:pt x="119" y="339"/>
                  <a:pt x="119" y="337"/>
                </a:cubicBezTo>
                <a:cubicBezTo>
                  <a:pt x="118" y="335"/>
                  <a:pt x="118" y="329"/>
                  <a:pt x="118" y="328"/>
                </a:cubicBezTo>
                <a:cubicBezTo>
                  <a:pt x="118" y="327"/>
                  <a:pt x="117" y="326"/>
                  <a:pt x="117" y="325"/>
                </a:cubicBezTo>
                <a:cubicBezTo>
                  <a:pt x="117" y="324"/>
                  <a:pt x="117" y="321"/>
                  <a:pt x="116" y="320"/>
                </a:cubicBezTo>
                <a:cubicBezTo>
                  <a:pt x="116" y="320"/>
                  <a:pt x="116" y="319"/>
                  <a:pt x="116" y="318"/>
                </a:cubicBezTo>
                <a:cubicBezTo>
                  <a:pt x="116" y="317"/>
                  <a:pt x="116" y="316"/>
                  <a:pt x="116" y="315"/>
                </a:cubicBezTo>
                <a:cubicBezTo>
                  <a:pt x="116" y="315"/>
                  <a:pt x="116" y="314"/>
                  <a:pt x="116" y="313"/>
                </a:cubicBezTo>
                <a:cubicBezTo>
                  <a:pt x="115" y="312"/>
                  <a:pt x="115" y="308"/>
                  <a:pt x="115" y="307"/>
                </a:cubicBezTo>
                <a:cubicBezTo>
                  <a:pt x="115" y="305"/>
                  <a:pt x="115" y="303"/>
                  <a:pt x="114" y="301"/>
                </a:cubicBezTo>
                <a:cubicBezTo>
                  <a:pt x="114" y="299"/>
                  <a:pt x="114" y="296"/>
                  <a:pt x="114" y="295"/>
                </a:cubicBezTo>
                <a:cubicBezTo>
                  <a:pt x="114" y="295"/>
                  <a:pt x="113" y="292"/>
                  <a:pt x="114" y="291"/>
                </a:cubicBezTo>
                <a:cubicBezTo>
                  <a:pt x="114" y="290"/>
                  <a:pt x="114" y="287"/>
                  <a:pt x="114" y="286"/>
                </a:cubicBezTo>
                <a:cubicBezTo>
                  <a:pt x="113" y="284"/>
                  <a:pt x="113" y="282"/>
                  <a:pt x="112" y="281"/>
                </a:cubicBezTo>
                <a:cubicBezTo>
                  <a:pt x="112" y="280"/>
                  <a:pt x="111" y="277"/>
                  <a:pt x="111" y="277"/>
                </a:cubicBezTo>
                <a:cubicBezTo>
                  <a:pt x="110" y="276"/>
                  <a:pt x="110" y="276"/>
                  <a:pt x="110" y="276"/>
                </a:cubicBezTo>
                <a:cubicBezTo>
                  <a:pt x="110" y="275"/>
                  <a:pt x="110" y="273"/>
                  <a:pt x="110" y="271"/>
                </a:cubicBezTo>
                <a:cubicBezTo>
                  <a:pt x="110" y="269"/>
                  <a:pt x="110" y="265"/>
                  <a:pt x="110" y="263"/>
                </a:cubicBezTo>
                <a:cubicBezTo>
                  <a:pt x="110" y="261"/>
                  <a:pt x="110" y="257"/>
                  <a:pt x="111" y="256"/>
                </a:cubicBezTo>
                <a:cubicBezTo>
                  <a:pt x="111" y="255"/>
                  <a:pt x="110" y="253"/>
                  <a:pt x="110" y="252"/>
                </a:cubicBezTo>
                <a:cubicBezTo>
                  <a:pt x="110" y="250"/>
                  <a:pt x="109" y="246"/>
                  <a:pt x="109" y="244"/>
                </a:cubicBezTo>
                <a:cubicBezTo>
                  <a:pt x="109" y="241"/>
                  <a:pt x="108" y="236"/>
                  <a:pt x="107" y="234"/>
                </a:cubicBezTo>
                <a:cubicBezTo>
                  <a:pt x="107" y="233"/>
                  <a:pt x="107" y="229"/>
                  <a:pt x="107" y="228"/>
                </a:cubicBezTo>
                <a:cubicBezTo>
                  <a:pt x="106" y="228"/>
                  <a:pt x="106" y="226"/>
                  <a:pt x="106" y="225"/>
                </a:cubicBezTo>
                <a:cubicBezTo>
                  <a:pt x="106" y="225"/>
                  <a:pt x="106" y="225"/>
                  <a:pt x="106" y="224"/>
                </a:cubicBezTo>
                <a:cubicBezTo>
                  <a:pt x="106" y="223"/>
                  <a:pt x="106" y="221"/>
                  <a:pt x="106" y="220"/>
                </a:cubicBezTo>
                <a:cubicBezTo>
                  <a:pt x="106" y="220"/>
                  <a:pt x="106" y="216"/>
                  <a:pt x="106" y="214"/>
                </a:cubicBezTo>
                <a:cubicBezTo>
                  <a:pt x="106" y="212"/>
                  <a:pt x="106" y="212"/>
                  <a:pt x="105" y="211"/>
                </a:cubicBezTo>
                <a:cubicBezTo>
                  <a:pt x="105" y="211"/>
                  <a:pt x="105" y="209"/>
                  <a:pt x="105" y="207"/>
                </a:cubicBezTo>
                <a:cubicBezTo>
                  <a:pt x="105" y="205"/>
                  <a:pt x="105" y="203"/>
                  <a:pt x="104" y="203"/>
                </a:cubicBezTo>
                <a:cubicBezTo>
                  <a:pt x="104" y="202"/>
                  <a:pt x="104" y="201"/>
                  <a:pt x="104" y="200"/>
                </a:cubicBezTo>
                <a:cubicBezTo>
                  <a:pt x="104" y="200"/>
                  <a:pt x="104" y="199"/>
                  <a:pt x="105" y="198"/>
                </a:cubicBezTo>
                <a:cubicBezTo>
                  <a:pt x="105" y="196"/>
                  <a:pt x="105" y="194"/>
                  <a:pt x="105" y="193"/>
                </a:cubicBezTo>
                <a:cubicBezTo>
                  <a:pt x="105" y="191"/>
                  <a:pt x="105" y="190"/>
                  <a:pt x="104" y="188"/>
                </a:cubicBezTo>
                <a:cubicBezTo>
                  <a:pt x="104" y="187"/>
                  <a:pt x="103" y="184"/>
                  <a:pt x="103" y="183"/>
                </a:cubicBezTo>
                <a:cubicBezTo>
                  <a:pt x="103" y="182"/>
                  <a:pt x="102" y="181"/>
                  <a:pt x="102" y="181"/>
                </a:cubicBezTo>
                <a:cubicBezTo>
                  <a:pt x="102" y="181"/>
                  <a:pt x="102" y="180"/>
                  <a:pt x="102" y="180"/>
                </a:cubicBezTo>
                <a:cubicBezTo>
                  <a:pt x="102" y="180"/>
                  <a:pt x="102" y="180"/>
                  <a:pt x="102" y="179"/>
                </a:cubicBezTo>
                <a:cubicBezTo>
                  <a:pt x="102" y="179"/>
                  <a:pt x="102" y="178"/>
                  <a:pt x="102" y="178"/>
                </a:cubicBezTo>
                <a:cubicBezTo>
                  <a:pt x="101" y="177"/>
                  <a:pt x="101" y="177"/>
                  <a:pt x="101" y="177"/>
                </a:cubicBezTo>
                <a:cubicBezTo>
                  <a:pt x="101" y="177"/>
                  <a:pt x="101" y="176"/>
                  <a:pt x="100" y="175"/>
                </a:cubicBezTo>
                <a:cubicBezTo>
                  <a:pt x="100" y="175"/>
                  <a:pt x="99" y="172"/>
                  <a:pt x="99" y="171"/>
                </a:cubicBezTo>
                <a:cubicBezTo>
                  <a:pt x="99" y="171"/>
                  <a:pt x="99" y="170"/>
                  <a:pt x="99" y="170"/>
                </a:cubicBezTo>
                <a:cubicBezTo>
                  <a:pt x="98" y="169"/>
                  <a:pt x="98" y="169"/>
                  <a:pt x="98" y="168"/>
                </a:cubicBezTo>
                <a:cubicBezTo>
                  <a:pt x="98" y="168"/>
                  <a:pt x="98" y="167"/>
                  <a:pt x="98" y="167"/>
                </a:cubicBezTo>
                <a:cubicBezTo>
                  <a:pt x="98" y="166"/>
                  <a:pt x="98" y="166"/>
                  <a:pt x="98" y="165"/>
                </a:cubicBezTo>
                <a:cubicBezTo>
                  <a:pt x="97" y="165"/>
                  <a:pt x="97" y="164"/>
                  <a:pt x="97" y="164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7" y="162"/>
                  <a:pt x="96" y="162"/>
                  <a:pt x="96" y="162"/>
                </a:cubicBezTo>
                <a:cubicBezTo>
                  <a:pt x="96" y="162"/>
                  <a:pt x="96" y="157"/>
                  <a:pt x="96" y="157"/>
                </a:cubicBezTo>
                <a:cubicBezTo>
                  <a:pt x="95" y="156"/>
                  <a:pt x="95" y="157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7"/>
                </a:cubicBezTo>
                <a:cubicBezTo>
                  <a:pt x="96" y="157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8" y="159"/>
                  <a:pt x="99" y="159"/>
                  <a:pt x="99" y="159"/>
                </a:cubicBezTo>
                <a:cubicBezTo>
                  <a:pt x="100" y="159"/>
                  <a:pt x="100" y="159"/>
                  <a:pt x="100" y="158"/>
                </a:cubicBezTo>
                <a:cubicBezTo>
                  <a:pt x="100" y="158"/>
                  <a:pt x="100" y="158"/>
                  <a:pt x="100" y="157"/>
                </a:cubicBezTo>
                <a:cubicBezTo>
                  <a:pt x="100" y="157"/>
                  <a:pt x="101" y="156"/>
                  <a:pt x="102" y="156"/>
                </a:cubicBezTo>
                <a:cubicBezTo>
                  <a:pt x="102" y="155"/>
                  <a:pt x="103" y="155"/>
                  <a:pt x="103" y="154"/>
                </a:cubicBezTo>
                <a:cubicBezTo>
                  <a:pt x="104" y="154"/>
                  <a:pt x="104" y="152"/>
                  <a:pt x="105" y="152"/>
                </a:cubicBezTo>
                <a:cubicBezTo>
                  <a:pt x="105" y="152"/>
                  <a:pt x="105" y="152"/>
                  <a:pt x="104" y="152"/>
                </a:cubicBezTo>
                <a:cubicBezTo>
                  <a:pt x="104" y="152"/>
                  <a:pt x="104" y="152"/>
                  <a:pt x="103" y="151"/>
                </a:cubicBezTo>
                <a:cubicBezTo>
                  <a:pt x="103" y="151"/>
                  <a:pt x="102" y="150"/>
                  <a:pt x="102" y="150"/>
                </a:cubicBezTo>
                <a:cubicBezTo>
                  <a:pt x="102" y="150"/>
                  <a:pt x="101" y="148"/>
                  <a:pt x="101" y="148"/>
                </a:cubicBezTo>
                <a:cubicBezTo>
                  <a:pt x="101" y="147"/>
                  <a:pt x="99" y="143"/>
                  <a:pt x="99" y="142"/>
                </a:cubicBezTo>
                <a:cubicBezTo>
                  <a:pt x="99" y="141"/>
                  <a:pt x="99" y="141"/>
                  <a:pt x="99" y="140"/>
                </a:cubicBezTo>
                <a:cubicBezTo>
                  <a:pt x="99" y="140"/>
                  <a:pt x="98" y="137"/>
                  <a:pt x="98" y="136"/>
                </a:cubicBezTo>
                <a:cubicBezTo>
                  <a:pt x="98" y="135"/>
                  <a:pt x="98" y="129"/>
                  <a:pt x="98" y="128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6"/>
                  <a:pt x="100" y="122"/>
                  <a:pt x="100" y="121"/>
                </a:cubicBezTo>
                <a:cubicBezTo>
                  <a:pt x="100" y="119"/>
                  <a:pt x="101" y="116"/>
                  <a:pt x="102" y="115"/>
                </a:cubicBezTo>
                <a:cubicBezTo>
                  <a:pt x="102" y="115"/>
                  <a:pt x="102" y="113"/>
                  <a:pt x="103" y="113"/>
                </a:cubicBezTo>
                <a:cubicBezTo>
                  <a:pt x="103" y="112"/>
                  <a:pt x="103" y="111"/>
                  <a:pt x="104" y="110"/>
                </a:cubicBezTo>
                <a:cubicBezTo>
                  <a:pt x="104" y="109"/>
                  <a:pt x="105" y="107"/>
                  <a:pt x="105" y="106"/>
                </a:cubicBezTo>
                <a:cubicBezTo>
                  <a:pt x="106" y="105"/>
                  <a:pt x="106" y="104"/>
                  <a:pt x="106" y="104"/>
                </a:cubicBezTo>
                <a:cubicBezTo>
                  <a:pt x="106" y="103"/>
                  <a:pt x="107" y="101"/>
                  <a:pt x="107" y="101"/>
                </a:cubicBezTo>
                <a:cubicBezTo>
                  <a:pt x="107" y="100"/>
                  <a:pt x="107" y="100"/>
                  <a:pt x="107" y="99"/>
                </a:cubicBezTo>
                <a:cubicBezTo>
                  <a:pt x="107" y="99"/>
                  <a:pt x="108" y="98"/>
                  <a:pt x="108" y="97"/>
                </a:cubicBezTo>
                <a:cubicBezTo>
                  <a:pt x="108" y="97"/>
                  <a:pt x="109" y="97"/>
                  <a:pt x="108" y="96"/>
                </a:cubicBezTo>
                <a:cubicBezTo>
                  <a:pt x="108" y="96"/>
                  <a:pt x="108" y="94"/>
                  <a:pt x="108" y="94"/>
                </a:cubicBezTo>
                <a:cubicBezTo>
                  <a:pt x="109" y="93"/>
                  <a:pt x="109" y="93"/>
                  <a:pt x="109" y="92"/>
                </a:cubicBezTo>
                <a:cubicBezTo>
                  <a:pt x="109" y="92"/>
                  <a:pt x="109" y="91"/>
                  <a:pt x="109" y="91"/>
                </a:cubicBezTo>
                <a:cubicBezTo>
                  <a:pt x="109" y="90"/>
                  <a:pt x="108" y="88"/>
                  <a:pt x="108" y="86"/>
                </a:cubicBezTo>
                <a:cubicBezTo>
                  <a:pt x="107" y="85"/>
                  <a:pt x="106" y="81"/>
                  <a:pt x="106" y="80"/>
                </a:cubicBezTo>
                <a:cubicBezTo>
                  <a:pt x="106" y="80"/>
                  <a:pt x="106" y="79"/>
                  <a:pt x="106" y="79"/>
                </a:cubicBezTo>
                <a:cubicBezTo>
                  <a:pt x="106" y="78"/>
                  <a:pt x="106" y="77"/>
                  <a:pt x="106" y="76"/>
                </a:cubicBezTo>
                <a:cubicBezTo>
                  <a:pt x="106" y="74"/>
                  <a:pt x="106" y="72"/>
                  <a:pt x="106" y="70"/>
                </a:cubicBezTo>
                <a:cubicBezTo>
                  <a:pt x="106" y="69"/>
                  <a:pt x="105" y="68"/>
                  <a:pt x="105" y="68"/>
                </a:cubicBezTo>
                <a:cubicBezTo>
                  <a:pt x="105" y="68"/>
                  <a:pt x="105" y="67"/>
                  <a:pt x="104" y="66"/>
                </a:cubicBezTo>
                <a:cubicBezTo>
                  <a:pt x="104" y="66"/>
                  <a:pt x="104" y="66"/>
                  <a:pt x="103" y="65"/>
                </a:cubicBezTo>
                <a:cubicBezTo>
                  <a:pt x="103" y="65"/>
                  <a:pt x="102" y="64"/>
                  <a:pt x="102" y="63"/>
                </a:cubicBezTo>
                <a:cubicBezTo>
                  <a:pt x="102" y="63"/>
                  <a:pt x="101" y="62"/>
                  <a:pt x="101" y="61"/>
                </a:cubicBezTo>
                <a:cubicBezTo>
                  <a:pt x="100" y="60"/>
                  <a:pt x="98" y="59"/>
                  <a:pt x="97" y="58"/>
                </a:cubicBezTo>
                <a:cubicBezTo>
                  <a:pt x="97" y="58"/>
                  <a:pt x="97" y="58"/>
                  <a:pt x="96" y="58"/>
                </a:cubicBezTo>
                <a:cubicBezTo>
                  <a:pt x="95" y="58"/>
                  <a:pt x="94" y="58"/>
                  <a:pt x="94" y="58"/>
                </a:cubicBezTo>
                <a:cubicBezTo>
                  <a:pt x="93" y="58"/>
                  <a:pt x="93" y="57"/>
                  <a:pt x="92" y="57"/>
                </a:cubicBezTo>
                <a:cubicBezTo>
                  <a:pt x="92" y="57"/>
                  <a:pt x="91" y="57"/>
                  <a:pt x="91" y="56"/>
                </a:cubicBezTo>
                <a:cubicBezTo>
                  <a:pt x="90" y="56"/>
                  <a:pt x="89" y="56"/>
                  <a:pt x="88" y="56"/>
                </a:cubicBezTo>
                <a:cubicBezTo>
                  <a:pt x="88" y="56"/>
                  <a:pt x="87" y="55"/>
                  <a:pt x="86" y="55"/>
                </a:cubicBezTo>
                <a:cubicBezTo>
                  <a:pt x="85" y="55"/>
                  <a:pt x="84" y="55"/>
                  <a:pt x="84" y="55"/>
                </a:cubicBezTo>
                <a:cubicBezTo>
                  <a:pt x="83" y="55"/>
                  <a:pt x="81" y="54"/>
                  <a:pt x="81" y="54"/>
                </a:cubicBezTo>
                <a:cubicBezTo>
                  <a:pt x="81" y="54"/>
                  <a:pt x="80" y="54"/>
                  <a:pt x="80" y="53"/>
                </a:cubicBezTo>
                <a:cubicBezTo>
                  <a:pt x="79" y="53"/>
                  <a:pt x="78" y="53"/>
                  <a:pt x="7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3"/>
                  <a:pt x="77" y="52"/>
                  <a:pt x="77" y="51"/>
                </a:cubicBezTo>
                <a:cubicBezTo>
                  <a:pt x="77" y="50"/>
                  <a:pt x="77" y="50"/>
                  <a:pt x="77" y="50"/>
                </a:cubicBezTo>
                <a:cubicBezTo>
                  <a:pt x="76" y="49"/>
                  <a:pt x="76" y="49"/>
                  <a:pt x="76" y="48"/>
                </a:cubicBezTo>
                <a:cubicBezTo>
                  <a:pt x="76" y="47"/>
                  <a:pt x="76" y="46"/>
                  <a:pt x="76" y="46"/>
                </a:cubicBezTo>
                <a:cubicBezTo>
                  <a:pt x="76" y="45"/>
                  <a:pt x="75" y="45"/>
                  <a:pt x="75" y="45"/>
                </a:cubicBezTo>
                <a:cubicBezTo>
                  <a:pt x="74" y="45"/>
                  <a:pt x="74" y="45"/>
                  <a:pt x="74" y="45"/>
                </a:cubicBezTo>
                <a:cubicBezTo>
                  <a:pt x="74" y="44"/>
                  <a:pt x="75" y="41"/>
                  <a:pt x="75" y="40"/>
                </a:cubicBezTo>
                <a:cubicBezTo>
                  <a:pt x="75" y="38"/>
                  <a:pt x="76" y="36"/>
                  <a:pt x="76" y="35"/>
                </a:cubicBezTo>
                <a:cubicBezTo>
                  <a:pt x="76" y="35"/>
                  <a:pt x="76" y="34"/>
                  <a:pt x="76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9" y="33"/>
                  <a:pt x="79" y="33"/>
                  <a:pt x="79" y="33"/>
                </a:cubicBezTo>
                <a:cubicBezTo>
                  <a:pt x="79" y="32"/>
                  <a:pt x="79" y="32"/>
                  <a:pt x="79" y="32"/>
                </a:cubicBezTo>
                <a:cubicBezTo>
                  <a:pt x="80" y="32"/>
                  <a:pt x="80" y="31"/>
                  <a:pt x="80" y="30"/>
                </a:cubicBezTo>
                <a:cubicBezTo>
                  <a:pt x="81" y="29"/>
                  <a:pt x="81" y="28"/>
                  <a:pt x="81" y="27"/>
                </a:cubicBezTo>
                <a:cubicBezTo>
                  <a:pt x="81" y="27"/>
                  <a:pt x="81" y="27"/>
                  <a:pt x="81" y="25"/>
                </a:cubicBezTo>
                <a:cubicBezTo>
                  <a:pt x="81" y="24"/>
                  <a:pt x="81" y="22"/>
                  <a:pt x="80" y="21"/>
                </a:cubicBezTo>
                <a:cubicBezTo>
                  <a:pt x="80" y="21"/>
                  <a:pt x="79" y="21"/>
                  <a:pt x="79" y="20"/>
                </a:cubicBezTo>
                <a:cubicBezTo>
                  <a:pt x="79" y="20"/>
                  <a:pt x="79" y="20"/>
                  <a:pt x="79" y="19"/>
                </a:cubicBezTo>
                <a:cubicBezTo>
                  <a:pt x="79" y="19"/>
                  <a:pt x="79" y="14"/>
                  <a:pt x="79" y="13"/>
                </a:cubicBezTo>
                <a:cubicBezTo>
                  <a:pt x="77" y="7"/>
                  <a:pt x="71" y="3"/>
                  <a:pt x="67" y="1"/>
                </a:cubicBezTo>
                <a:cubicBezTo>
                  <a:pt x="63" y="0"/>
                  <a:pt x="60" y="0"/>
                  <a:pt x="57" y="1"/>
                </a:cubicBezTo>
                <a:cubicBezTo>
                  <a:pt x="54" y="1"/>
                  <a:pt x="51" y="3"/>
                  <a:pt x="50" y="3"/>
                </a:cubicBezTo>
                <a:cubicBezTo>
                  <a:pt x="50" y="3"/>
                  <a:pt x="50" y="4"/>
                  <a:pt x="49" y="4"/>
                </a:cubicBezTo>
                <a:cubicBezTo>
                  <a:pt x="48" y="5"/>
                  <a:pt x="47" y="7"/>
                  <a:pt x="46" y="8"/>
                </a:cubicBezTo>
                <a:cubicBezTo>
                  <a:pt x="45" y="10"/>
                  <a:pt x="44" y="13"/>
                  <a:pt x="44" y="14"/>
                </a:cubicBezTo>
                <a:cubicBezTo>
                  <a:pt x="43" y="15"/>
                  <a:pt x="43" y="18"/>
                  <a:pt x="43" y="19"/>
                </a:cubicBezTo>
                <a:cubicBezTo>
                  <a:pt x="43" y="20"/>
                  <a:pt x="43" y="21"/>
                  <a:pt x="43" y="22"/>
                </a:cubicBezTo>
                <a:cubicBezTo>
                  <a:pt x="43" y="23"/>
                  <a:pt x="43" y="25"/>
                  <a:pt x="43" y="26"/>
                </a:cubicBezTo>
                <a:cubicBezTo>
                  <a:pt x="43" y="27"/>
                  <a:pt x="44" y="28"/>
                  <a:pt x="44" y="30"/>
                </a:cubicBezTo>
                <a:cubicBezTo>
                  <a:pt x="43" y="31"/>
                  <a:pt x="44" y="34"/>
                  <a:pt x="44" y="36"/>
                </a:cubicBezTo>
                <a:cubicBezTo>
                  <a:pt x="44" y="39"/>
                  <a:pt x="44" y="40"/>
                  <a:pt x="45" y="42"/>
                </a:cubicBezTo>
                <a:cubicBezTo>
                  <a:pt x="46" y="44"/>
                  <a:pt x="47" y="46"/>
                  <a:pt x="48" y="47"/>
                </a:cubicBezTo>
                <a:cubicBezTo>
                  <a:pt x="49" y="47"/>
                  <a:pt x="49" y="48"/>
                  <a:pt x="50" y="48"/>
                </a:cubicBezTo>
                <a:cubicBezTo>
                  <a:pt x="50" y="48"/>
                  <a:pt x="50" y="49"/>
                  <a:pt x="50" y="49"/>
                </a:cubicBezTo>
                <a:cubicBezTo>
                  <a:pt x="50" y="50"/>
                  <a:pt x="50" y="49"/>
                  <a:pt x="50" y="50"/>
                </a:cubicBezTo>
                <a:cubicBezTo>
                  <a:pt x="49" y="51"/>
                  <a:pt x="49" y="52"/>
                  <a:pt x="49" y="53"/>
                </a:cubicBezTo>
                <a:cubicBezTo>
                  <a:pt x="49" y="54"/>
                  <a:pt x="49" y="54"/>
                  <a:pt x="49" y="55"/>
                </a:cubicBezTo>
                <a:cubicBezTo>
                  <a:pt x="49" y="55"/>
                  <a:pt x="49" y="55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8" y="56"/>
                  <a:pt x="48" y="56"/>
                  <a:pt x="47" y="57"/>
                </a:cubicBezTo>
                <a:cubicBezTo>
                  <a:pt x="46" y="57"/>
                  <a:pt x="45" y="58"/>
                  <a:pt x="44" y="59"/>
                </a:cubicBezTo>
                <a:cubicBezTo>
                  <a:pt x="43" y="59"/>
                  <a:pt x="42" y="60"/>
                  <a:pt x="42" y="61"/>
                </a:cubicBezTo>
                <a:cubicBezTo>
                  <a:pt x="41" y="61"/>
                  <a:pt x="40" y="62"/>
                  <a:pt x="39" y="62"/>
                </a:cubicBezTo>
                <a:cubicBezTo>
                  <a:pt x="38" y="62"/>
                  <a:pt x="37" y="62"/>
                  <a:pt x="35" y="61"/>
                </a:cubicBezTo>
                <a:cubicBezTo>
                  <a:pt x="34" y="61"/>
                  <a:pt x="33" y="62"/>
                  <a:pt x="32" y="62"/>
                </a:cubicBezTo>
                <a:cubicBezTo>
                  <a:pt x="32" y="62"/>
                  <a:pt x="31" y="62"/>
                  <a:pt x="30" y="63"/>
                </a:cubicBezTo>
                <a:cubicBezTo>
                  <a:pt x="30" y="63"/>
                  <a:pt x="29" y="63"/>
                  <a:pt x="29" y="63"/>
                </a:cubicBezTo>
                <a:cubicBezTo>
                  <a:pt x="28" y="63"/>
                  <a:pt x="28" y="63"/>
                  <a:pt x="27" y="63"/>
                </a:cubicBezTo>
                <a:cubicBezTo>
                  <a:pt x="27" y="63"/>
                  <a:pt x="27" y="63"/>
                  <a:pt x="26" y="63"/>
                </a:cubicBezTo>
                <a:cubicBezTo>
                  <a:pt x="25" y="63"/>
                  <a:pt x="25" y="63"/>
                  <a:pt x="24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3" y="64"/>
                  <a:pt x="22" y="65"/>
                  <a:pt x="22" y="65"/>
                </a:cubicBezTo>
                <a:cubicBezTo>
                  <a:pt x="21" y="66"/>
                  <a:pt x="21" y="66"/>
                  <a:pt x="20" y="66"/>
                </a:cubicBezTo>
                <a:cubicBezTo>
                  <a:pt x="20" y="66"/>
                  <a:pt x="19" y="66"/>
                  <a:pt x="19" y="67"/>
                </a:cubicBezTo>
                <a:cubicBezTo>
                  <a:pt x="19" y="67"/>
                  <a:pt x="19" y="67"/>
                  <a:pt x="18" y="68"/>
                </a:cubicBezTo>
                <a:cubicBezTo>
                  <a:pt x="18" y="68"/>
                  <a:pt x="17" y="70"/>
                  <a:pt x="17" y="70"/>
                </a:cubicBezTo>
                <a:cubicBezTo>
                  <a:pt x="17" y="70"/>
                  <a:pt x="17" y="71"/>
                  <a:pt x="16" y="71"/>
                </a:cubicBezTo>
                <a:cubicBezTo>
                  <a:pt x="15" y="72"/>
                  <a:pt x="15" y="74"/>
                  <a:pt x="15" y="75"/>
                </a:cubicBezTo>
                <a:cubicBezTo>
                  <a:pt x="14" y="76"/>
                  <a:pt x="14" y="78"/>
                  <a:pt x="14" y="79"/>
                </a:cubicBezTo>
                <a:cubicBezTo>
                  <a:pt x="13" y="79"/>
                  <a:pt x="13" y="79"/>
                  <a:pt x="12" y="80"/>
                </a:cubicBezTo>
                <a:cubicBezTo>
                  <a:pt x="11" y="81"/>
                  <a:pt x="11" y="81"/>
                  <a:pt x="10" y="82"/>
                </a:cubicBezTo>
                <a:cubicBezTo>
                  <a:pt x="10" y="83"/>
                  <a:pt x="9" y="86"/>
                  <a:pt x="9" y="87"/>
                </a:cubicBezTo>
                <a:cubicBezTo>
                  <a:pt x="9" y="88"/>
                  <a:pt x="9" y="89"/>
                  <a:pt x="8" y="90"/>
                </a:cubicBezTo>
                <a:cubicBezTo>
                  <a:pt x="8" y="91"/>
                  <a:pt x="8" y="91"/>
                  <a:pt x="7" y="92"/>
                </a:cubicBezTo>
                <a:cubicBezTo>
                  <a:pt x="7" y="92"/>
                  <a:pt x="6" y="96"/>
                  <a:pt x="6" y="96"/>
                </a:cubicBezTo>
                <a:cubicBezTo>
                  <a:pt x="5" y="97"/>
                  <a:pt x="5" y="99"/>
                  <a:pt x="4" y="100"/>
                </a:cubicBezTo>
                <a:cubicBezTo>
                  <a:pt x="4" y="102"/>
                  <a:pt x="3" y="102"/>
                  <a:pt x="3" y="103"/>
                </a:cubicBezTo>
                <a:cubicBezTo>
                  <a:pt x="3" y="103"/>
                  <a:pt x="2" y="104"/>
                  <a:pt x="2" y="105"/>
                </a:cubicBezTo>
                <a:cubicBezTo>
                  <a:pt x="2" y="106"/>
                  <a:pt x="1" y="109"/>
                  <a:pt x="0" y="112"/>
                </a:cubicBezTo>
                <a:cubicBezTo>
                  <a:pt x="0" y="114"/>
                  <a:pt x="0" y="118"/>
                  <a:pt x="0" y="120"/>
                </a:cubicBezTo>
                <a:cubicBezTo>
                  <a:pt x="0" y="122"/>
                  <a:pt x="0" y="125"/>
                  <a:pt x="0" y="126"/>
                </a:cubicBezTo>
                <a:cubicBezTo>
                  <a:pt x="0" y="127"/>
                  <a:pt x="2" y="128"/>
                  <a:pt x="2" y="129"/>
                </a:cubicBezTo>
                <a:cubicBezTo>
                  <a:pt x="3" y="129"/>
                  <a:pt x="3" y="129"/>
                  <a:pt x="4" y="130"/>
                </a:cubicBezTo>
                <a:cubicBezTo>
                  <a:pt x="5" y="130"/>
                  <a:pt x="7" y="130"/>
                  <a:pt x="8" y="130"/>
                </a:cubicBezTo>
                <a:cubicBezTo>
                  <a:pt x="9" y="130"/>
                  <a:pt x="9" y="131"/>
                  <a:pt x="9" y="131"/>
                </a:cubicBezTo>
                <a:cubicBezTo>
                  <a:pt x="9" y="131"/>
                  <a:pt x="10" y="131"/>
                  <a:pt x="11" y="131"/>
                </a:cubicBezTo>
                <a:cubicBezTo>
                  <a:pt x="11" y="131"/>
                  <a:pt x="13" y="131"/>
                  <a:pt x="13" y="131"/>
                </a:cubicBezTo>
                <a:cubicBezTo>
                  <a:pt x="14" y="131"/>
                  <a:pt x="15" y="132"/>
                  <a:pt x="16" y="132"/>
                </a:cubicBezTo>
                <a:cubicBezTo>
                  <a:pt x="17" y="132"/>
                  <a:pt x="19" y="133"/>
                  <a:pt x="20" y="133"/>
                </a:cubicBezTo>
                <a:cubicBezTo>
                  <a:pt x="20" y="133"/>
                  <a:pt x="21" y="133"/>
                  <a:pt x="21" y="133"/>
                </a:cubicBezTo>
                <a:cubicBezTo>
                  <a:pt x="22" y="133"/>
                  <a:pt x="23" y="133"/>
                  <a:pt x="23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4"/>
                  <a:pt x="25" y="134"/>
                  <a:pt x="25" y="136"/>
                </a:cubicBezTo>
                <a:cubicBezTo>
                  <a:pt x="25" y="137"/>
                  <a:pt x="25" y="141"/>
                  <a:pt x="24" y="143"/>
                </a:cubicBezTo>
                <a:cubicBezTo>
                  <a:pt x="24" y="146"/>
                  <a:pt x="24" y="151"/>
                  <a:pt x="24" y="153"/>
                </a:cubicBezTo>
                <a:cubicBezTo>
                  <a:pt x="24" y="155"/>
                  <a:pt x="24" y="157"/>
                  <a:pt x="24" y="158"/>
                </a:cubicBezTo>
                <a:cubicBezTo>
                  <a:pt x="24" y="159"/>
                  <a:pt x="25" y="159"/>
                  <a:pt x="25" y="160"/>
                </a:cubicBezTo>
                <a:cubicBezTo>
                  <a:pt x="26" y="160"/>
                  <a:pt x="26" y="161"/>
                  <a:pt x="27" y="161"/>
                </a:cubicBezTo>
                <a:cubicBezTo>
                  <a:pt x="27" y="162"/>
                  <a:pt x="28" y="162"/>
                  <a:pt x="28" y="162"/>
                </a:cubicBezTo>
                <a:cubicBezTo>
                  <a:pt x="29" y="162"/>
                  <a:pt x="29" y="162"/>
                  <a:pt x="29" y="163"/>
                </a:cubicBezTo>
                <a:cubicBezTo>
                  <a:pt x="29" y="163"/>
                  <a:pt x="29" y="163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5"/>
                  <a:pt x="29" y="165"/>
                  <a:pt x="29" y="165"/>
                </a:cubicBezTo>
                <a:cubicBezTo>
                  <a:pt x="29" y="165"/>
                  <a:pt x="29" y="166"/>
                  <a:pt x="29" y="166"/>
                </a:cubicBezTo>
                <a:cubicBezTo>
                  <a:pt x="29" y="167"/>
                  <a:pt x="29" y="169"/>
                  <a:pt x="29" y="169"/>
                </a:cubicBezTo>
                <a:cubicBezTo>
                  <a:pt x="28" y="169"/>
                  <a:pt x="27" y="169"/>
                  <a:pt x="27" y="169"/>
                </a:cubicBezTo>
                <a:cubicBezTo>
                  <a:pt x="27" y="170"/>
                  <a:pt x="27" y="171"/>
                  <a:pt x="27" y="172"/>
                </a:cubicBezTo>
                <a:cubicBezTo>
                  <a:pt x="27" y="173"/>
                  <a:pt x="27" y="174"/>
                  <a:pt x="27" y="175"/>
                </a:cubicBezTo>
                <a:cubicBezTo>
                  <a:pt x="28" y="175"/>
                  <a:pt x="28" y="175"/>
                  <a:pt x="27" y="176"/>
                </a:cubicBezTo>
                <a:cubicBezTo>
                  <a:pt x="27" y="177"/>
                  <a:pt x="27" y="177"/>
                  <a:pt x="27" y="178"/>
                </a:cubicBezTo>
                <a:cubicBezTo>
                  <a:pt x="26" y="179"/>
                  <a:pt x="26" y="180"/>
                  <a:pt x="26" y="180"/>
                </a:cubicBezTo>
                <a:cubicBezTo>
                  <a:pt x="26" y="182"/>
                  <a:pt x="26" y="182"/>
                  <a:pt x="26" y="183"/>
                </a:cubicBezTo>
                <a:cubicBezTo>
                  <a:pt x="26" y="185"/>
                  <a:pt x="26" y="184"/>
                  <a:pt x="25" y="185"/>
                </a:cubicBezTo>
                <a:cubicBezTo>
                  <a:pt x="25" y="186"/>
                  <a:pt x="25" y="186"/>
                  <a:pt x="25" y="187"/>
                </a:cubicBezTo>
                <a:cubicBezTo>
                  <a:pt x="24" y="188"/>
                  <a:pt x="24" y="188"/>
                  <a:pt x="24" y="189"/>
                </a:cubicBezTo>
                <a:cubicBezTo>
                  <a:pt x="24" y="190"/>
                  <a:pt x="23" y="191"/>
                  <a:pt x="23" y="192"/>
                </a:cubicBezTo>
                <a:cubicBezTo>
                  <a:pt x="22" y="194"/>
                  <a:pt x="23" y="195"/>
                  <a:pt x="22" y="195"/>
                </a:cubicBezTo>
                <a:cubicBezTo>
                  <a:pt x="22" y="196"/>
                  <a:pt x="22" y="197"/>
                  <a:pt x="22" y="197"/>
                </a:cubicBezTo>
                <a:cubicBezTo>
                  <a:pt x="22" y="197"/>
                  <a:pt x="22" y="199"/>
                  <a:pt x="22" y="199"/>
                </a:cubicBezTo>
                <a:cubicBezTo>
                  <a:pt x="22" y="200"/>
                  <a:pt x="22" y="200"/>
                  <a:pt x="22" y="201"/>
                </a:cubicBezTo>
                <a:cubicBezTo>
                  <a:pt x="22" y="202"/>
                  <a:pt x="23" y="202"/>
                  <a:pt x="23" y="203"/>
                </a:cubicBezTo>
                <a:cubicBezTo>
                  <a:pt x="23" y="203"/>
                  <a:pt x="23" y="203"/>
                  <a:pt x="23" y="204"/>
                </a:cubicBezTo>
                <a:cubicBezTo>
                  <a:pt x="23" y="204"/>
                  <a:pt x="23" y="205"/>
                  <a:pt x="23" y="205"/>
                </a:cubicBezTo>
                <a:cubicBezTo>
                  <a:pt x="23" y="205"/>
                  <a:pt x="23" y="206"/>
                  <a:pt x="24" y="206"/>
                </a:cubicBezTo>
                <a:cubicBezTo>
                  <a:pt x="24" y="206"/>
                  <a:pt x="24" y="207"/>
                  <a:pt x="24" y="207"/>
                </a:cubicBezTo>
                <a:cubicBezTo>
                  <a:pt x="24" y="208"/>
                  <a:pt x="24" y="208"/>
                  <a:pt x="24" y="209"/>
                </a:cubicBezTo>
                <a:cubicBezTo>
                  <a:pt x="24" y="210"/>
                  <a:pt x="24" y="211"/>
                  <a:pt x="25" y="211"/>
                </a:cubicBezTo>
                <a:cubicBezTo>
                  <a:pt x="25" y="212"/>
                  <a:pt x="25" y="213"/>
                  <a:pt x="25" y="214"/>
                </a:cubicBezTo>
                <a:cubicBezTo>
                  <a:pt x="25" y="214"/>
                  <a:pt x="25" y="215"/>
                  <a:pt x="25" y="216"/>
                </a:cubicBezTo>
                <a:cubicBezTo>
                  <a:pt x="25" y="218"/>
                  <a:pt x="25" y="219"/>
                  <a:pt x="25" y="220"/>
                </a:cubicBezTo>
                <a:cubicBezTo>
                  <a:pt x="24" y="223"/>
                  <a:pt x="25" y="226"/>
                  <a:pt x="25" y="228"/>
                </a:cubicBezTo>
                <a:cubicBezTo>
                  <a:pt x="25" y="231"/>
                  <a:pt x="26" y="232"/>
                  <a:pt x="26" y="234"/>
                </a:cubicBezTo>
                <a:cubicBezTo>
                  <a:pt x="27" y="235"/>
                  <a:pt x="28" y="240"/>
                  <a:pt x="28" y="242"/>
                </a:cubicBezTo>
                <a:cubicBezTo>
                  <a:pt x="29" y="243"/>
                  <a:pt x="29" y="245"/>
                  <a:pt x="29" y="246"/>
                </a:cubicBezTo>
                <a:cubicBezTo>
                  <a:pt x="30" y="247"/>
                  <a:pt x="30" y="249"/>
                  <a:pt x="30" y="251"/>
                </a:cubicBezTo>
                <a:cubicBezTo>
                  <a:pt x="30" y="252"/>
                  <a:pt x="30" y="256"/>
                  <a:pt x="31" y="257"/>
                </a:cubicBezTo>
                <a:cubicBezTo>
                  <a:pt x="31" y="258"/>
                  <a:pt x="31" y="266"/>
                  <a:pt x="31" y="267"/>
                </a:cubicBezTo>
                <a:cubicBezTo>
                  <a:pt x="31" y="269"/>
                  <a:pt x="32" y="276"/>
                  <a:pt x="32" y="278"/>
                </a:cubicBezTo>
                <a:cubicBezTo>
                  <a:pt x="33" y="279"/>
                  <a:pt x="33" y="286"/>
                  <a:pt x="33" y="288"/>
                </a:cubicBezTo>
                <a:cubicBezTo>
                  <a:pt x="34" y="291"/>
                  <a:pt x="35" y="297"/>
                  <a:pt x="35" y="298"/>
                </a:cubicBezTo>
                <a:cubicBezTo>
                  <a:pt x="35" y="299"/>
                  <a:pt x="36" y="302"/>
                  <a:pt x="36" y="303"/>
                </a:cubicBezTo>
                <a:cubicBezTo>
                  <a:pt x="36" y="304"/>
                  <a:pt x="37" y="308"/>
                  <a:pt x="37" y="310"/>
                </a:cubicBezTo>
                <a:cubicBezTo>
                  <a:pt x="38" y="312"/>
                  <a:pt x="39" y="314"/>
                  <a:pt x="39" y="316"/>
                </a:cubicBezTo>
                <a:cubicBezTo>
                  <a:pt x="39" y="317"/>
                  <a:pt x="40" y="318"/>
                  <a:pt x="40" y="319"/>
                </a:cubicBezTo>
                <a:cubicBezTo>
                  <a:pt x="40" y="320"/>
                  <a:pt x="41" y="322"/>
                  <a:pt x="41" y="322"/>
                </a:cubicBezTo>
                <a:cubicBezTo>
                  <a:pt x="41" y="323"/>
                  <a:pt x="42" y="326"/>
                  <a:pt x="43" y="327"/>
                </a:cubicBezTo>
                <a:cubicBezTo>
                  <a:pt x="43" y="328"/>
                  <a:pt x="44" y="332"/>
                  <a:pt x="45" y="332"/>
                </a:cubicBezTo>
                <a:cubicBezTo>
                  <a:pt x="45" y="333"/>
                  <a:pt x="45" y="333"/>
                  <a:pt x="45" y="333"/>
                </a:cubicBezTo>
                <a:cubicBezTo>
                  <a:pt x="45" y="333"/>
                  <a:pt x="45" y="334"/>
                  <a:pt x="45" y="334"/>
                </a:cubicBezTo>
                <a:cubicBezTo>
                  <a:pt x="44" y="334"/>
                  <a:pt x="43" y="336"/>
                  <a:pt x="43" y="338"/>
                </a:cubicBezTo>
                <a:cubicBezTo>
                  <a:pt x="42" y="339"/>
                  <a:pt x="41" y="341"/>
                  <a:pt x="41" y="341"/>
                </a:cubicBezTo>
                <a:cubicBezTo>
                  <a:pt x="41" y="342"/>
                  <a:pt x="40" y="344"/>
                  <a:pt x="39" y="345"/>
                </a:cubicBezTo>
                <a:cubicBezTo>
                  <a:pt x="39" y="346"/>
                  <a:pt x="39" y="347"/>
                  <a:pt x="39" y="349"/>
                </a:cubicBezTo>
                <a:cubicBezTo>
                  <a:pt x="38" y="350"/>
                  <a:pt x="38" y="352"/>
                  <a:pt x="37" y="352"/>
                </a:cubicBezTo>
                <a:cubicBezTo>
                  <a:pt x="37" y="352"/>
                  <a:pt x="37" y="353"/>
                  <a:pt x="37" y="353"/>
                </a:cubicBezTo>
                <a:cubicBezTo>
                  <a:pt x="37" y="354"/>
                  <a:pt x="37" y="355"/>
                  <a:pt x="37" y="355"/>
                </a:cubicBezTo>
                <a:cubicBezTo>
                  <a:pt x="37" y="355"/>
                  <a:pt x="38" y="356"/>
                  <a:pt x="39" y="356"/>
                </a:cubicBezTo>
                <a:cubicBezTo>
                  <a:pt x="39" y="356"/>
                  <a:pt x="41" y="356"/>
                  <a:pt x="41" y="356"/>
                </a:cubicBezTo>
                <a:cubicBezTo>
                  <a:pt x="41" y="356"/>
                  <a:pt x="41" y="357"/>
                  <a:pt x="41" y="357"/>
                </a:cubicBezTo>
                <a:cubicBezTo>
                  <a:pt x="41" y="358"/>
                  <a:pt x="40" y="359"/>
                  <a:pt x="40" y="359"/>
                </a:cubicBezTo>
                <a:cubicBezTo>
                  <a:pt x="40" y="360"/>
                  <a:pt x="39" y="360"/>
                  <a:pt x="39" y="360"/>
                </a:cubicBezTo>
                <a:cubicBezTo>
                  <a:pt x="39" y="361"/>
                  <a:pt x="39" y="361"/>
                  <a:pt x="39" y="361"/>
                </a:cubicBezTo>
                <a:cubicBezTo>
                  <a:pt x="38" y="362"/>
                  <a:pt x="38" y="363"/>
                  <a:pt x="37" y="364"/>
                </a:cubicBezTo>
                <a:cubicBezTo>
                  <a:pt x="36" y="366"/>
                  <a:pt x="36" y="366"/>
                  <a:pt x="36" y="367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36" y="367"/>
                  <a:pt x="36" y="367"/>
                  <a:pt x="36" y="368"/>
                </a:cubicBezTo>
                <a:cubicBezTo>
                  <a:pt x="36" y="368"/>
                  <a:pt x="35" y="368"/>
                  <a:pt x="35" y="369"/>
                </a:cubicBezTo>
                <a:cubicBezTo>
                  <a:pt x="35" y="369"/>
                  <a:pt x="34" y="370"/>
                  <a:pt x="34" y="370"/>
                </a:cubicBezTo>
                <a:cubicBezTo>
                  <a:pt x="33" y="371"/>
                  <a:pt x="33" y="371"/>
                  <a:pt x="32" y="372"/>
                </a:cubicBezTo>
                <a:cubicBezTo>
                  <a:pt x="31" y="372"/>
                  <a:pt x="29" y="372"/>
                  <a:pt x="28" y="373"/>
                </a:cubicBezTo>
                <a:cubicBezTo>
                  <a:pt x="27" y="373"/>
                  <a:pt x="24" y="374"/>
                  <a:pt x="22" y="374"/>
                </a:cubicBezTo>
                <a:cubicBezTo>
                  <a:pt x="21" y="375"/>
                  <a:pt x="20" y="375"/>
                  <a:pt x="19" y="375"/>
                </a:cubicBezTo>
                <a:cubicBezTo>
                  <a:pt x="19" y="376"/>
                  <a:pt x="18" y="377"/>
                  <a:pt x="18" y="378"/>
                </a:cubicBezTo>
                <a:cubicBezTo>
                  <a:pt x="18" y="378"/>
                  <a:pt x="17" y="378"/>
                  <a:pt x="17" y="378"/>
                </a:cubicBezTo>
                <a:cubicBezTo>
                  <a:pt x="17" y="378"/>
                  <a:pt x="17" y="379"/>
                  <a:pt x="17" y="379"/>
                </a:cubicBezTo>
                <a:cubicBezTo>
                  <a:pt x="17" y="379"/>
                  <a:pt x="17" y="379"/>
                  <a:pt x="16" y="379"/>
                </a:cubicBezTo>
                <a:cubicBezTo>
                  <a:pt x="16" y="379"/>
                  <a:pt x="16" y="379"/>
                  <a:pt x="16" y="380"/>
                </a:cubicBezTo>
                <a:cubicBezTo>
                  <a:pt x="16" y="381"/>
                  <a:pt x="16" y="382"/>
                  <a:pt x="16" y="382"/>
                </a:cubicBezTo>
                <a:cubicBezTo>
                  <a:pt x="16" y="383"/>
                  <a:pt x="16" y="383"/>
                  <a:pt x="16" y="383"/>
                </a:cubicBezTo>
                <a:cubicBezTo>
                  <a:pt x="17" y="384"/>
                  <a:pt x="17" y="384"/>
                  <a:pt x="18" y="384"/>
                </a:cubicBezTo>
                <a:cubicBezTo>
                  <a:pt x="20" y="385"/>
                  <a:pt x="21" y="385"/>
                  <a:pt x="22" y="385"/>
                </a:cubicBezTo>
                <a:cubicBezTo>
                  <a:pt x="22" y="385"/>
                  <a:pt x="23" y="385"/>
                  <a:pt x="23" y="385"/>
                </a:cubicBezTo>
                <a:cubicBezTo>
                  <a:pt x="23" y="385"/>
                  <a:pt x="25" y="386"/>
                  <a:pt x="25" y="386"/>
                </a:cubicBezTo>
                <a:cubicBezTo>
                  <a:pt x="26" y="386"/>
                  <a:pt x="28" y="386"/>
                  <a:pt x="28" y="386"/>
                </a:cubicBezTo>
                <a:cubicBezTo>
                  <a:pt x="29" y="386"/>
                  <a:pt x="29" y="385"/>
                  <a:pt x="29" y="385"/>
                </a:cubicBezTo>
                <a:cubicBezTo>
                  <a:pt x="29" y="385"/>
                  <a:pt x="30" y="385"/>
                  <a:pt x="31" y="386"/>
                </a:cubicBezTo>
                <a:cubicBezTo>
                  <a:pt x="31" y="386"/>
                  <a:pt x="31" y="386"/>
                  <a:pt x="32" y="386"/>
                </a:cubicBezTo>
                <a:cubicBezTo>
                  <a:pt x="33" y="386"/>
                  <a:pt x="32" y="386"/>
                  <a:pt x="33" y="385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34" y="386"/>
                  <a:pt x="34" y="386"/>
                  <a:pt x="35" y="386"/>
                </a:cubicBezTo>
                <a:cubicBezTo>
                  <a:pt x="35" y="386"/>
                  <a:pt x="35" y="385"/>
                  <a:pt x="36" y="385"/>
                </a:cubicBezTo>
                <a:cubicBezTo>
                  <a:pt x="36" y="385"/>
                  <a:pt x="36" y="385"/>
                  <a:pt x="36" y="385"/>
                </a:cubicBezTo>
                <a:cubicBezTo>
                  <a:pt x="37" y="385"/>
                  <a:pt x="37" y="385"/>
                  <a:pt x="38" y="385"/>
                </a:cubicBezTo>
                <a:cubicBezTo>
                  <a:pt x="38" y="385"/>
                  <a:pt x="38" y="385"/>
                  <a:pt x="38" y="385"/>
                </a:cubicBezTo>
                <a:cubicBezTo>
                  <a:pt x="39" y="385"/>
                  <a:pt x="39" y="385"/>
                  <a:pt x="39" y="385"/>
                </a:cubicBezTo>
                <a:cubicBezTo>
                  <a:pt x="39" y="385"/>
                  <a:pt x="39" y="385"/>
                  <a:pt x="40" y="385"/>
                </a:cubicBezTo>
                <a:cubicBezTo>
                  <a:pt x="41" y="385"/>
                  <a:pt x="41" y="385"/>
                  <a:pt x="41" y="385"/>
                </a:cubicBezTo>
                <a:cubicBezTo>
                  <a:pt x="41" y="384"/>
                  <a:pt x="41" y="385"/>
                  <a:pt x="41" y="385"/>
                </a:cubicBezTo>
                <a:cubicBezTo>
                  <a:pt x="42" y="385"/>
                  <a:pt x="42" y="385"/>
                  <a:pt x="43" y="385"/>
                </a:cubicBezTo>
                <a:cubicBezTo>
                  <a:pt x="43" y="385"/>
                  <a:pt x="43" y="385"/>
                  <a:pt x="43" y="384"/>
                </a:cubicBezTo>
                <a:cubicBezTo>
                  <a:pt x="44" y="384"/>
                  <a:pt x="43" y="384"/>
                  <a:pt x="44" y="384"/>
                </a:cubicBezTo>
                <a:cubicBezTo>
                  <a:pt x="44" y="384"/>
                  <a:pt x="45" y="384"/>
                  <a:pt x="45" y="384"/>
                </a:cubicBezTo>
                <a:cubicBezTo>
                  <a:pt x="46" y="384"/>
                  <a:pt x="46" y="384"/>
                  <a:pt x="46" y="383"/>
                </a:cubicBezTo>
                <a:cubicBezTo>
                  <a:pt x="46" y="383"/>
                  <a:pt x="46" y="383"/>
                  <a:pt x="47" y="383"/>
                </a:cubicBezTo>
                <a:cubicBezTo>
                  <a:pt x="47" y="382"/>
                  <a:pt x="48" y="382"/>
                  <a:pt x="50" y="382"/>
                </a:cubicBezTo>
                <a:cubicBezTo>
                  <a:pt x="51" y="381"/>
                  <a:pt x="55" y="380"/>
                  <a:pt x="56" y="380"/>
                </a:cubicBezTo>
                <a:cubicBezTo>
                  <a:pt x="56" y="380"/>
                  <a:pt x="56" y="380"/>
                  <a:pt x="57" y="380"/>
                </a:cubicBezTo>
                <a:cubicBezTo>
                  <a:pt x="58" y="381"/>
                  <a:pt x="59" y="381"/>
                  <a:pt x="60" y="382"/>
                </a:cubicBezTo>
                <a:cubicBezTo>
                  <a:pt x="60" y="382"/>
                  <a:pt x="61" y="382"/>
                  <a:pt x="61" y="382"/>
                </a:cubicBezTo>
                <a:cubicBezTo>
                  <a:pt x="62" y="382"/>
                  <a:pt x="63" y="382"/>
                  <a:pt x="64" y="382"/>
                </a:cubicBezTo>
                <a:cubicBezTo>
                  <a:pt x="65" y="382"/>
                  <a:pt x="65" y="382"/>
                  <a:pt x="65" y="382"/>
                </a:cubicBezTo>
                <a:cubicBezTo>
                  <a:pt x="65" y="381"/>
                  <a:pt x="65" y="381"/>
                  <a:pt x="65" y="381"/>
                </a:cubicBezTo>
                <a:cubicBezTo>
                  <a:pt x="65" y="382"/>
                  <a:pt x="66" y="382"/>
                  <a:pt x="66" y="382"/>
                </a:cubicBezTo>
                <a:cubicBezTo>
                  <a:pt x="67" y="382"/>
                  <a:pt x="67" y="382"/>
                  <a:pt x="68" y="381"/>
                </a:cubicBezTo>
                <a:cubicBezTo>
                  <a:pt x="68" y="381"/>
                  <a:pt x="68" y="381"/>
                  <a:pt x="68" y="381"/>
                </a:cubicBezTo>
                <a:cubicBezTo>
                  <a:pt x="68" y="382"/>
                  <a:pt x="69" y="381"/>
                  <a:pt x="69" y="381"/>
                </a:cubicBezTo>
                <a:cubicBezTo>
                  <a:pt x="70" y="381"/>
                  <a:pt x="70" y="381"/>
                  <a:pt x="70" y="381"/>
                </a:cubicBezTo>
                <a:cubicBezTo>
                  <a:pt x="70" y="380"/>
                  <a:pt x="70" y="381"/>
                  <a:pt x="71" y="381"/>
                </a:cubicBezTo>
                <a:cubicBezTo>
                  <a:pt x="71" y="381"/>
                  <a:pt x="72" y="381"/>
                  <a:pt x="72" y="381"/>
                </a:cubicBezTo>
                <a:cubicBezTo>
                  <a:pt x="72" y="380"/>
                  <a:pt x="73" y="380"/>
                  <a:pt x="73" y="380"/>
                </a:cubicBezTo>
                <a:cubicBezTo>
                  <a:pt x="73" y="380"/>
                  <a:pt x="73" y="380"/>
                  <a:pt x="74" y="380"/>
                </a:cubicBezTo>
                <a:cubicBezTo>
                  <a:pt x="74" y="379"/>
                  <a:pt x="74" y="379"/>
                  <a:pt x="74" y="379"/>
                </a:cubicBezTo>
                <a:cubicBezTo>
                  <a:pt x="74" y="378"/>
                  <a:pt x="74" y="376"/>
                  <a:pt x="74" y="375"/>
                </a:cubicBezTo>
                <a:cubicBezTo>
                  <a:pt x="74" y="374"/>
                  <a:pt x="74" y="373"/>
                  <a:pt x="73" y="373"/>
                </a:cubicBezTo>
                <a:cubicBezTo>
                  <a:pt x="73" y="373"/>
                  <a:pt x="73" y="373"/>
                  <a:pt x="73" y="372"/>
                </a:cubicBezTo>
                <a:cubicBezTo>
                  <a:pt x="73" y="372"/>
                  <a:pt x="73" y="372"/>
                  <a:pt x="73" y="371"/>
                </a:cubicBezTo>
                <a:cubicBezTo>
                  <a:pt x="73" y="371"/>
                  <a:pt x="73" y="370"/>
                  <a:pt x="73" y="370"/>
                </a:cubicBezTo>
                <a:cubicBezTo>
                  <a:pt x="73" y="370"/>
                  <a:pt x="73" y="369"/>
                  <a:pt x="73" y="369"/>
                </a:cubicBezTo>
                <a:cubicBezTo>
                  <a:pt x="73" y="369"/>
                  <a:pt x="73" y="368"/>
                  <a:pt x="73" y="367"/>
                </a:cubicBezTo>
                <a:cubicBezTo>
                  <a:pt x="73" y="366"/>
                  <a:pt x="73" y="365"/>
                  <a:pt x="73" y="365"/>
                </a:cubicBezTo>
                <a:cubicBezTo>
                  <a:pt x="73" y="365"/>
                  <a:pt x="73" y="364"/>
                  <a:pt x="73" y="364"/>
                </a:cubicBezTo>
                <a:cubicBezTo>
                  <a:pt x="73" y="364"/>
                  <a:pt x="73" y="364"/>
                  <a:pt x="73" y="364"/>
                </a:cubicBezTo>
                <a:cubicBezTo>
                  <a:pt x="73" y="363"/>
                  <a:pt x="73" y="363"/>
                  <a:pt x="73" y="363"/>
                </a:cubicBezTo>
                <a:cubicBezTo>
                  <a:pt x="74" y="362"/>
                  <a:pt x="75" y="361"/>
                  <a:pt x="75" y="360"/>
                </a:cubicBezTo>
                <a:cubicBezTo>
                  <a:pt x="76" y="360"/>
                  <a:pt x="77" y="359"/>
                  <a:pt x="77" y="358"/>
                </a:cubicBezTo>
                <a:cubicBezTo>
                  <a:pt x="77" y="358"/>
                  <a:pt x="77" y="357"/>
                  <a:pt x="78" y="356"/>
                </a:cubicBezTo>
                <a:cubicBezTo>
                  <a:pt x="78" y="355"/>
                  <a:pt x="78" y="354"/>
                  <a:pt x="78" y="353"/>
                </a:cubicBezTo>
                <a:cubicBezTo>
                  <a:pt x="78" y="353"/>
                  <a:pt x="78" y="352"/>
                  <a:pt x="78" y="352"/>
                </a:cubicBezTo>
                <a:cubicBezTo>
                  <a:pt x="77" y="351"/>
                  <a:pt x="76" y="347"/>
                  <a:pt x="75" y="346"/>
                </a:cubicBezTo>
                <a:cubicBezTo>
                  <a:pt x="74" y="344"/>
                  <a:pt x="74" y="343"/>
                  <a:pt x="73" y="343"/>
                </a:cubicBezTo>
                <a:cubicBezTo>
                  <a:pt x="73" y="342"/>
                  <a:pt x="71" y="339"/>
                  <a:pt x="71" y="339"/>
                </a:cubicBezTo>
                <a:cubicBezTo>
                  <a:pt x="71" y="339"/>
                  <a:pt x="70" y="338"/>
                  <a:pt x="70" y="338"/>
                </a:cubicBezTo>
                <a:cubicBezTo>
                  <a:pt x="70" y="337"/>
                  <a:pt x="70" y="337"/>
                  <a:pt x="70" y="337"/>
                </a:cubicBezTo>
                <a:cubicBezTo>
                  <a:pt x="70" y="337"/>
                  <a:pt x="70" y="337"/>
                  <a:pt x="70" y="335"/>
                </a:cubicBezTo>
                <a:cubicBezTo>
                  <a:pt x="71" y="334"/>
                  <a:pt x="71" y="331"/>
                  <a:pt x="71" y="331"/>
                </a:cubicBezTo>
                <a:cubicBezTo>
                  <a:pt x="71" y="330"/>
                  <a:pt x="71" y="324"/>
                  <a:pt x="71" y="322"/>
                </a:cubicBezTo>
                <a:cubicBezTo>
                  <a:pt x="71" y="320"/>
                  <a:pt x="71" y="318"/>
                  <a:pt x="71" y="317"/>
                </a:cubicBezTo>
                <a:cubicBezTo>
                  <a:pt x="71" y="316"/>
                  <a:pt x="71" y="315"/>
                  <a:pt x="71" y="314"/>
                </a:cubicBezTo>
                <a:cubicBezTo>
                  <a:pt x="71" y="313"/>
                  <a:pt x="71" y="310"/>
                  <a:pt x="71" y="309"/>
                </a:cubicBezTo>
                <a:cubicBezTo>
                  <a:pt x="71" y="309"/>
                  <a:pt x="71" y="308"/>
                  <a:pt x="71" y="308"/>
                </a:cubicBezTo>
                <a:cubicBezTo>
                  <a:pt x="71" y="307"/>
                  <a:pt x="71" y="307"/>
                  <a:pt x="71" y="306"/>
                </a:cubicBezTo>
                <a:cubicBezTo>
                  <a:pt x="71" y="306"/>
                  <a:pt x="71" y="302"/>
                  <a:pt x="71" y="301"/>
                </a:cubicBezTo>
                <a:cubicBezTo>
                  <a:pt x="71" y="300"/>
                  <a:pt x="71" y="294"/>
                  <a:pt x="71" y="293"/>
                </a:cubicBezTo>
                <a:cubicBezTo>
                  <a:pt x="70" y="291"/>
                  <a:pt x="70" y="290"/>
                  <a:pt x="70" y="289"/>
                </a:cubicBezTo>
                <a:cubicBezTo>
                  <a:pt x="70" y="288"/>
                  <a:pt x="70" y="288"/>
                  <a:pt x="70" y="287"/>
                </a:cubicBezTo>
                <a:cubicBezTo>
                  <a:pt x="70" y="287"/>
                  <a:pt x="70" y="285"/>
                  <a:pt x="71" y="284"/>
                </a:cubicBezTo>
                <a:cubicBezTo>
                  <a:pt x="71" y="283"/>
                  <a:pt x="71" y="279"/>
                  <a:pt x="72" y="278"/>
                </a:cubicBezTo>
                <a:cubicBezTo>
                  <a:pt x="72" y="277"/>
                  <a:pt x="72" y="275"/>
                  <a:pt x="72" y="275"/>
                </a:cubicBezTo>
                <a:cubicBezTo>
                  <a:pt x="72" y="274"/>
                  <a:pt x="72" y="271"/>
                  <a:pt x="72" y="270"/>
                </a:cubicBezTo>
                <a:cubicBezTo>
                  <a:pt x="72" y="270"/>
                  <a:pt x="72" y="265"/>
                  <a:pt x="72" y="265"/>
                </a:cubicBezTo>
                <a:cubicBezTo>
                  <a:pt x="72" y="264"/>
                  <a:pt x="71" y="263"/>
                  <a:pt x="71" y="262"/>
                </a:cubicBezTo>
                <a:cubicBezTo>
                  <a:pt x="71" y="261"/>
                  <a:pt x="70" y="259"/>
                  <a:pt x="70" y="259"/>
                </a:cubicBezTo>
                <a:cubicBezTo>
                  <a:pt x="70" y="258"/>
                  <a:pt x="70" y="257"/>
                  <a:pt x="70" y="255"/>
                </a:cubicBezTo>
                <a:cubicBezTo>
                  <a:pt x="70" y="254"/>
                  <a:pt x="70" y="252"/>
                  <a:pt x="70" y="252"/>
                </a:cubicBezTo>
                <a:cubicBezTo>
                  <a:pt x="70" y="251"/>
                  <a:pt x="70" y="252"/>
                  <a:pt x="70" y="252"/>
                </a:cubicBezTo>
                <a:cubicBezTo>
                  <a:pt x="70" y="252"/>
                  <a:pt x="70" y="253"/>
                  <a:pt x="71" y="254"/>
                </a:cubicBezTo>
                <a:cubicBezTo>
                  <a:pt x="71" y="255"/>
                  <a:pt x="71" y="256"/>
                  <a:pt x="71" y="256"/>
                </a:cubicBezTo>
                <a:cubicBezTo>
                  <a:pt x="71" y="257"/>
                  <a:pt x="72" y="259"/>
                  <a:pt x="72" y="260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2" y="262"/>
                  <a:pt x="73" y="263"/>
                  <a:pt x="73" y="264"/>
                </a:cubicBezTo>
                <a:cubicBezTo>
                  <a:pt x="73" y="265"/>
                  <a:pt x="74" y="267"/>
                  <a:pt x="74" y="268"/>
                </a:cubicBezTo>
                <a:cubicBezTo>
                  <a:pt x="74" y="269"/>
                  <a:pt x="75" y="270"/>
                  <a:pt x="75" y="271"/>
                </a:cubicBezTo>
                <a:cubicBezTo>
                  <a:pt x="75" y="272"/>
                  <a:pt x="75" y="274"/>
                  <a:pt x="76" y="275"/>
                </a:cubicBezTo>
                <a:cubicBezTo>
                  <a:pt x="76" y="275"/>
                  <a:pt x="76" y="277"/>
                  <a:pt x="76" y="278"/>
                </a:cubicBezTo>
                <a:cubicBezTo>
                  <a:pt x="76" y="279"/>
                  <a:pt x="77" y="281"/>
                  <a:pt x="77" y="281"/>
                </a:cubicBezTo>
                <a:cubicBezTo>
                  <a:pt x="77" y="282"/>
                  <a:pt x="77" y="283"/>
                  <a:pt x="77" y="284"/>
                </a:cubicBezTo>
                <a:cubicBezTo>
                  <a:pt x="77" y="284"/>
                  <a:pt x="77" y="285"/>
                  <a:pt x="77" y="286"/>
                </a:cubicBezTo>
                <a:cubicBezTo>
                  <a:pt x="77" y="287"/>
                  <a:pt x="77" y="289"/>
                  <a:pt x="77" y="289"/>
                </a:cubicBezTo>
                <a:cubicBezTo>
                  <a:pt x="77" y="289"/>
                  <a:pt x="77" y="291"/>
                  <a:pt x="78" y="292"/>
                </a:cubicBezTo>
                <a:cubicBezTo>
                  <a:pt x="78" y="293"/>
                  <a:pt x="78" y="295"/>
                  <a:pt x="78" y="295"/>
                </a:cubicBezTo>
                <a:cubicBezTo>
                  <a:pt x="78" y="296"/>
                  <a:pt x="79" y="297"/>
                  <a:pt x="79" y="298"/>
                </a:cubicBezTo>
                <a:cubicBezTo>
                  <a:pt x="79" y="299"/>
                  <a:pt x="79" y="300"/>
                  <a:pt x="79" y="300"/>
                </a:cubicBezTo>
                <a:cubicBezTo>
                  <a:pt x="79" y="301"/>
                  <a:pt x="79" y="302"/>
                  <a:pt x="79" y="304"/>
                </a:cubicBezTo>
                <a:cubicBezTo>
                  <a:pt x="79" y="305"/>
                  <a:pt x="79" y="306"/>
                  <a:pt x="80" y="307"/>
                </a:cubicBezTo>
                <a:cubicBezTo>
                  <a:pt x="80" y="307"/>
                  <a:pt x="80" y="308"/>
                  <a:pt x="80" y="309"/>
                </a:cubicBezTo>
                <a:cubicBezTo>
                  <a:pt x="80" y="309"/>
                  <a:pt x="80" y="310"/>
                  <a:pt x="80" y="311"/>
                </a:cubicBezTo>
                <a:cubicBezTo>
                  <a:pt x="80" y="311"/>
                  <a:pt x="80" y="315"/>
                  <a:pt x="80" y="316"/>
                </a:cubicBezTo>
                <a:cubicBezTo>
                  <a:pt x="80" y="318"/>
                  <a:pt x="80" y="322"/>
                  <a:pt x="80" y="324"/>
                </a:cubicBezTo>
                <a:cubicBezTo>
                  <a:pt x="80" y="325"/>
                  <a:pt x="81" y="329"/>
                  <a:pt x="81" y="331"/>
                </a:cubicBezTo>
                <a:cubicBezTo>
                  <a:pt x="81" y="332"/>
                  <a:pt x="83" y="337"/>
                  <a:pt x="83" y="339"/>
                </a:cubicBezTo>
                <a:cubicBezTo>
                  <a:pt x="83" y="341"/>
                  <a:pt x="84" y="343"/>
                  <a:pt x="84" y="344"/>
                </a:cubicBezTo>
                <a:cubicBezTo>
                  <a:pt x="84" y="345"/>
                  <a:pt x="85" y="347"/>
                  <a:pt x="86" y="348"/>
                </a:cubicBezTo>
                <a:cubicBezTo>
                  <a:pt x="86" y="350"/>
                  <a:pt x="87" y="352"/>
                  <a:pt x="87" y="353"/>
                </a:cubicBezTo>
                <a:cubicBezTo>
                  <a:pt x="88" y="354"/>
                  <a:pt x="88" y="354"/>
                  <a:pt x="89" y="355"/>
                </a:cubicBezTo>
                <a:cubicBezTo>
                  <a:pt x="90" y="355"/>
                  <a:pt x="91" y="356"/>
                  <a:pt x="92" y="356"/>
                </a:cubicBezTo>
                <a:cubicBezTo>
                  <a:pt x="92" y="356"/>
                  <a:pt x="92" y="357"/>
                  <a:pt x="92" y="357"/>
                </a:cubicBezTo>
                <a:cubicBezTo>
                  <a:pt x="91" y="357"/>
                  <a:pt x="91" y="357"/>
                  <a:pt x="91" y="357"/>
                </a:cubicBezTo>
                <a:cubicBezTo>
                  <a:pt x="90" y="358"/>
                  <a:pt x="89" y="359"/>
                  <a:pt x="88" y="359"/>
                </a:cubicBezTo>
                <a:cubicBezTo>
                  <a:pt x="88" y="359"/>
                  <a:pt x="88" y="360"/>
                  <a:pt x="87" y="360"/>
                </a:cubicBezTo>
                <a:cubicBezTo>
                  <a:pt x="87" y="361"/>
                  <a:pt x="86" y="364"/>
                  <a:pt x="85" y="364"/>
                </a:cubicBezTo>
                <a:cubicBezTo>
                  <a:pt x="85" y="364"/>
                  <a:pt x="85" y="365"/>
                  <a:pt x="84" y="366"/>
                </a:cubicBezTo>
                <a:cubicBezTo>
                  <a:pt x="84" y="366"/>
                  <a:pt x="84" y="367"/>
                  <a:pt x="84" y="368"/>
                </a:cubicBezTo>
                <a:cubicBezTo>
                  <a:pt x="84" y="369"/>
                  <a:pt x="84" y="370"/>
                  <a:pt x="84" y="371"/>
                </a:cubicBezTo>
                <a:cubicBezTo>
                  <a:pt x="85" y="371"/>
                  <a:pt x="85" y="372"/>
                  <a:pt x="86" y="372"/>
                </a:cubicBezTo>
                <a:cubicBezTo>
                  <a:pt x="86" y="373"/>
                  <a:pt x="87" y="373"/>
                  <a:pt x="87" y="374"/>
                </a:cubicBezTo>
                <a:cubicBezTo>
                  <a:pt x="87" y="375"/>
                  <a:pt x="88" y="375"/>
                  <a:pt x="88" y="376"/>
                </a:cubicBezTo>
                <a:cubicBezTo>
                  <a:pt x="89" y="376"/>
                  <a:pt x="89" y="377"/>
                  <a:pt x="90" y="377"/>
                </a:cubicBezTo>
                <a:cubicBezTo>
                  <a:pt x="90" y="378"/>
                  <a:pt x="91" y="378"/>
                  <a:pt x="91" y="378"/>
                </a:cubicBezTo>
                <a:cubicBezTo>
                  <a:pt x="91" y="379"/>
                  <a:pt x="91" y="379"/>
                  <a:pt x="92" y="380"/>
                </a:cubicBezTo>
                <a:cubicBezTo>
                  <a:pt x="92" y="380"/>
                  <a:pt x="93" y="381"/>
                  <a:pt x="94" y="381"/>
                </a:cubicBezTo>
                <a:cubicBezTo>
                  <a:pt x="94" y="381"/>
                  <a:pt x="94" y="382"/>
                  <a:pt x="94" y="382"/>
                </a:cubicBezTo>
                <a:cubicBezTo>
                  <a:pt x="94" y="383"/>
                  <a:pt x="93" y="383"/>
                  <a:pt x="93" y="385"/>
                </a:cubicBezTo>
                <a:cubicBezTo>
                  <a:pt x="92" y="386"/>
                  <a:pt x="93" y="388"/>
                  <a:pt x="93" y="388"/>
                </a:cubicBezTo>
                <a:cubicBezTo>
                  <a:pt x="93" y="389"/>
                  <a:pt x="93" y="389"/>
                  <a:pt x="93" y="389"/>
                </a:cubicBezTo>
                <a:cubicBezTo>
                  <a:pt x="93" y="389"/>
                  <a:pt x="93" y="389"/>
                  <a:pt x="93" y="390"/>
                </a:cubicBezTo>
                <a:cubicBezTo>
                  <a:pt x="93" y="390"/>
                  <a:pt x="92" y="390"/>
                  <a:pt x="92" y="390"/>
                </a:cubicBezTo>
                <a:cubicBezTo>
                  <a:pt x="92" y="391"/>
                  <a:pt x="92" y="391"/>
                  <a:pt x="92" y="393"/>
                </a:cubicBezTo>
                <a:cubicBezTo>
                  <a:pt x="92" y="394"/>
                  <a:pt x="92" y="394"/>
                  <a:pt x="92" y="395"/>
                </a:cubicBezTo>
                <a:cubicBezTo>
                  <a:pt x="92" y="395"/>
                  <a:pt x="92" y="395"/>
                  <a:pt x="93" y="396"/>
                </a:cubicBezTo>
                <a:cubicBezTo>
                  <a:pt x="93" y="396"/>
                  <a:pt x="94" y="396"/>
                  <a:pt x="95" y="396"/>
                </a:cubicBezTo>
                <a:cubicBezTo>
                  <a:pt x="96" y="396"/>
                  <a:pt x="97" y="396"/>
                  <a:pt x="98" y="396"/>
                </a:cubicBezTo>
                <a:cubicBezTo>
                  <a:pt x="100" y="396"/>
                  <a:pt x="106" y="396"/>
                  <a:pt x="107" y="396"/>
                </a:cubicBezTo>
                <a:cubicBezTo>
                  <a:pt x="108" y="396"/>
                  <a:pt x="112" y="396"/>
                  <a:pt x="113" y="395"/>
                </a:cubicBezTo>
                <a:cubicBezTo>
                  <a:pt x="115" y="395"/>
                  <a:pt x="116" y="395"/>
                  <a:pt x="117" y="394"/>
                </a:cubicBezTo>
                <a:cubicBezTo>
                  <a:pt x="117" y="394"/>
                  <a:pt x="117" y="393"/>
                  <a:pt x="117" y="393"/>
                </a:cubicBezTo>
                <a:cubicBezTo>
                  <a:pt x="117" y="392"/>
                  <a:pt x="117" y="390"/>
                  <a:pt x="117" y="390"/>
                </a:cubicBezTo>
                <a:cubicBezTo>
                  <a:pt x="117" y="389"/>
                  <a:pt x="117" y="388"/>
                  <a:pt x="117" y="387"/>
                </a:cubicBezTo>
                <a:cubicBezTo>
                  <a:pt x="116" y="387"/>
                  <a:pt x="116" y="387"/>
                  <a:pt x="117" y="386"/>
                </a:cubicBezTo>
                <a:cubicBezTo>
                  <a:pt x="117" y="385"/>
                  <a:pt x="117" y="383"/>
                  <a:pt x="117" y="382"/>
                </a:cubicBezTo>
                <a:cubicBezTo>
                  <a:pt x="117" y="382"/>
                  <a:pt x="116" y="382"/>
                  <a:pt x="116" y="381"/>
                </a:cubicBezTo>
                <a:cubicBezTo>
                  <a:pt x="116" y="381"/>
                  <a:pt x="116" y="380"/>
                  <a:pt x="116" y="380"/>
                </a:cubicBezTo>
                <a:cubicBezTo>
                  <a:pt x="116" y="380"/>
                  <a:pt x="116" y="380"/>
                  <a:pt x="116" y="380"/>
                </a:cubicBezTo>
                <a:cubicBezTo>
                  <a:pt x="116" y="380"/>
                  <a:pt x="116" y="379"/>
                  <a:pt x="117" y="379"/>
                </a:cubicBezTo>
                <a:cubicBezTo>
                  <a:pt x="117" y="378"/>
                  <a:pt x="118" y="376"/>
                  <a:pt x="118" y="375"/>
                </a:cubicBezTo>
                <a:cubicBezTo>
                  <a:pt x="118" y="374"/>
                  <a:pt x="118" y="374"/>
                  <a:pt x="118" y="373"/>
                </a:cubicBezTo>
                <a:cubicBezTo>
                  <a:pt x="118" y="373"/>
                  <a:pt x="118" y="373"/>
                  <a:pt x="118" y="373"/>
                </a:cubicBezTo>
                <a:cubicBezTo>
                  <a:pt x="118" y="373"/>
                  <a:pt x="119" y="373"/>
                  <a:pt x="119" y="372"/>
                </a:cubicBezTo>
                <a:cubicBezTo>
                  <a:pt x="119" y="371"/>
                  <a:pt x="121" y="369"/>
                  <a:pt x="121" y="368"/>
                </a:cubicBezTo>
                <a:cubicBezTo>
                  <a:pt x="121" y="368"/>
                  <a:pt x="121" y="367"/>
                  <a:pt x="122" y="367"/>
                </a:cubicBezTo>
                <a:cubicBezTo>
                  <a:pt x="122" y="367"/>
                  <a:pt x="122" y="367"/>
                  <a:pt x="122" y="366"/>
                </a:cubicBezTo>
                <a:cubicBezTo>
                  <a:pt x="122" y="365"/>
                  <a:pt x="121" y="364"/>
                  <a:pt x="121" y="3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83" name="Skupina 82"/>
          <p:cNvGrpSpPr/>
          <p:nvPr/>
        </p:nvGrpSpPr>
        <p:grpSpPr>
          <a:xfrm>
            <a:off x="5532846" y="2016720"/>
            <a:ext cx="3484741" cy="380426"/>
            <a:chOff x="6485366" y="3115465"/>
            <a:chExt cx="1779127" cy="890613"/>
          </a:xfrm>
        </p:grpSpPr>
        <p:sp>
          <p:nvSpPr>
            <p:cNvPr id="84" name="Zaoblený obdélníkový bublinový popisek 83"/>
            <p:cNvSpPr/>
            <p:nvPr/>
          </p:nvSpPr>
          <p:spPr>
            <a:xfrm>
              <a:off x="6485366" y="3115465"/>
              <a:ext cx="1739631" cy="890613"/>
            </a:xfrm>
            <a:prstGeom prst="wedgeRoundRectCallout">
              <a:avLst>
                <a:gd name="adj1" fmla="val -42386"/>
                <a:gd name="adj2" fmla="val 80453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solidFill>
                <a:srgbClr val="26262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5" name="TextovéPole 84"/>
            <p:cNvSpPr txBox="1"/>
            <p:nvPr/>
          </p:nvSpPr>
          <p:spPr>
            <a:xfrm>
              <a:off x="6485366" y="3150572"/>
              <a:ext cx="1779127" cy="79258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„Otvírací doba byla vyvěšena také v cizím jazyce a na pultu bylo velkými písmeny uvedeno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od kdy do kdy je TIC otevřeno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.“</a:t>
              </a:r>
              <a:endParaRPr kumimoji="0" lang="cs-CZ" sz="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86" name="Skupina 85"/>
          <p:cNvGrpSpPr/>
          <p:nvPr/>
        </p:nvGrpSpPr>
        <p:grpSpPr>
          <a:xfrm>
            <a:off x="5737438" y="3946880"/>
            <a:ext cx="3276709" cy="444161"/>
            <a:chOff x="6538328" y="3115466"/>
            <a:chExt cx="1636668" cy="598817"/>
          </a:xfrm>
        </p:grpSpPr>
        <p:sp>
          <p:nvSpPr>
            <p:cNvPr id="87" name="Zaoblený obdélníkový bublinový popisek 86"/>
            <p:cNvSpPr/>
            <p:nvPr/>
          </p:nvSpPr>
          <p:spPr>
            <a:xfrm>
              <a:off x="6538328" y="3115466"/>
              <a:ext cx="1636668" cy="598817"/>
            </a:xfrm>
            <a:prstGeom prst="wedgeRoundRectCallout">
              <a:avLst>
                <a:gd name="adj1" fmla="val -49069"/>
                <a:gd name="adj2" fmla="val -67377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88" name="TextovéPole 87"/>
            <p:cNvSpPr txBox="1"/>
            <p:nvPr/>
          </p:nvSpPr>
          <p:spPr>
            <a:xfrm>
              <a:off x="6542144" y="3171397"/>
              <a:ext cx="1632852" cy="530069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„Přestože se na stránkách TIC dá přepínat mezi různými jazykovými verzemi, uvnitř TIC jsem nenašla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další jazykové verze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92" name="Skupina 91"/>
          <p:cNvGrpSpPr/>
          <p:nvPr/>
        </p:nvGrpSpPr>
        <p:grpSpPr>
          <a:xfrm>
            <a:off x="6312150" y="2681394"/>
            <a:ext cx="1735262" cy="423161"/>
            <a:chOff x="6485366" y="3123220"/>
            <a:chExt cx="1779127" cy="447179"/>
          </a:xfrm>
        </p:grpSpPr>
        <p:sp>
          <p:nvSpPr>
            <p:cNvPr id="93" name="Zaoblený obdélníkový bublinový popisek 92"/>
            <p:cNvSpPr/>
            <p:nvPr/>
          </p:nvSpPr>
          <p:spPr>
            <a:xfrm>
              <a:off x="6520006" y="3123220"/>
              <a:ext cx="1704991" cy="447179"/>
            </a:xfrm>
            <a:prstGeom prst="wedgeRoundRectCallout">
              <a:avLst>
                <a:gd name="adj1" fmla="val -78560"/>
                <a:gd name="adj2" fmla="val -5181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4" name="TextovéPole 93"/>
            <p:cNvSpPr txBox="1"/>
            <p:nvPr/>
          </p:nvSpPr>
          <p:spPr>
            <a:xfrm>
              <a:off x="6485366" y="3150572"/>
              <a:ext cx="1779127" cy="357770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„Název TIC byl uveden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jen v cizím jazyce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(angličtina).“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95" name="Skupina 94"/>
          <p:cNvGrpSpPr/>
          <p:nvPr/>
        </p:nvGrpSpPr>
        <p:grpSpPr>
          <a:xfrm>
            <a:off x="6157929" y="3337520"/>
            <a:ext cx="2374511" cy="413968"/>
            <a:chOff x="6485366" y="3088114"/>
            <a:chExt cx="1779127" cy="925947"/>
          </a:xfrm>
        </p:grpSpPr>
        <p:sp>
          <p:nvSpPr>
            <p:cNvPr id="96" name="Zaoblený obdélníkový bublinový popisek 95"/>
            <p:cNvSpPr/>
            <p:nvPr/>
          </p:nvSpPr>
          <p:spPr>
            <a:xfrm>
              <a:off x="6505114" y="3088114"/>
              <a:ext cx="1739631" cy="925947"/>
            </a:xfrm>
            <a:prstGeom prst="wedgeRoundRectCallout">
              <a:avLst>
                <a:gd name="adj1" fmla="val -66445"/>
                <a:gd name="adj2" fmla="val -50436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7" name="TextovéPole 96"/>
            <p:cNvSpPr txBox="1"/>
            <p:nvPr/>
          </p:nvSpPr>
          <p:spPr>
            <a:xfrm>
              <a:off x="6485366" y="3150573"/>
              <a:ext cx="1779127" cy="757264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„Směrovky byly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viditelné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Cestou jsme potkali dvě. Na obou byl symbol "i".“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sp>
        <p:nvSpPr>
          <p:cNvPr id="56" name="Freeform 66">
            <a:extLst>
              <a:ext uri="{FF2B5EF4-FFF2-40B4-BE49-F238E27FC236}">
                <a16:creationId xmlns:a16="http://schemas.microsoft.com/office/drawing/2014/main" xmlns="" id="{D08A0BDD-321E-4D7B-B78B-98B10C1E392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76293" y="1168370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7" name="Freeform 143">
            <a:extLst>
              <a:ext uri="{FF2B5EF4-FFF2-40B4-BE49-F238E27FC236}">
                <a16:creationId xmlns:a16="http://schemas.microsoft.com/office/drawing/2014/main" xmlns="" id="{6BB81690-0C6A-4E83-8957-6D0B8D70EA2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68427" y="1107171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xmlns="" id="{35E431E4-598E-46B5-9306-CB8C6E21161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35551" y="1134379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59" name="Skupina 58">
            <a:extLst>
              <a:ext uri="{FF2B5EF4-FFF2-40B4-BE49-F238E27FC236}">
                <a16:creationId xmlns:a16="http://schemas.microsoft.com/office/drawing/2014/main" xmlns="" id="{4E58ECC4-A24E-4C2F-9F6F-BF50ECD11A7F}"/>
              </a:ext>
            </a:extLst>
          </p:cNvPr>
          <p:cNvGrpSpPr/>
          <p:nvPr/>
        </p:nvGrpSpPr>
        <p:grpSpPr>
          <a:xfrm>
            <a:off x="251520" y="1056418"/>
            <a:ext cx="8514859" cy="762392"/>
            <a:chOff x="276643" y="2094180"/>
            <a:chExt cx="8514859" cy="762392"/>
          </a:xfrm>
        </p:grpSpPr>
        <p:grpSp>
          <p:nvGrpSpPr>
            <p:cNvPr id="60" name="Skupina 59">
              <a:extLst>
                <a:ext uri="{FF2B5EF4-FFF2-40B4-BE49-F238E27FC236}">
                  <a16:creationId xmlns:a16="http://schemas.microsoft.com/office/drawing/2014/main" xmlns="" id="{84261B27-F547-4F00-B04B-5E4E2B45E99E}"/>
                </a:ext>
              </a:extLst>
            </p:cNvPr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64" name="Obdélník 38">
                <a:extLst>
                  <a:ext uri="{FF2B5EF4-FFF2-40B4-BE49-F238E27FC236}">
                    <a16:creationId xmlns:a16="http://schemas.microsoft.com/office/drawing/2014/main" xmlns="" id="{C5A4E9AD-C6EC-42AA-807B-ACC71E4EBA47}"/>
                  </a:ext>
                </a:extLst>
              </p:cNvPr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FBB04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Nadpis 3">
                <a:extLst>
                  <a:ext uri="{FF2B5EF4-FFF2-40B4-BE49-F238E27FC236}">
                    <a16:creationId xmlns:a16="http://schemas.microsoft.com/office/drawing/2014/main" xmlns="" id="{34A9BCD7-41DD-4D17-AA34-0D802FF4E3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045" y="3040802"/>
                <a:ext cx="1817686" cy="138499"/>
              </a:xfrm>
              <a:prstGeom prst="rect">
                <a:avLst/>
              </a:prstGeom>
              <a:solidFill>
                <a:srgbClr val="FBB040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262626"/>
                    </a:solidFill>
                    <a:latin typeface="Calibri"/>
                  </a:rPr>
                  <a:t>ZNAČENÍ TIC A OTVÍRACÍ DOBA</a:t>
                </a:r>
              </a:p>
            </p:txBody>
          </p:sp>
        </p:grpSp>
        <p:grpSp>
          <p:nvGrpSpPr>
            <p:cNvPr id="61" name="Skupina 60">
              <a:extLst>
                <a:ext uri="{FF2B5EF4-FFF2-40B4-BE49-F238E27FC236}">
                  <a16:creationId xmlns:a16="http://schemas.microsoft.com/office/drawing/2014/main" xmlns="" id="{E30A3A5D-5568-4881-B088-40E4A2B2BC7D}"/>
                </a:ext>
              </a:extLst>
            </p:cNvPr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62" name="object 7">
                <a:extLst>
                  <a:ext uri="{FF2B5EF4-FFF2-40B4-BE49-F238E27FC236}">
                    <a16:creationId xmlns:a16="http://schemas.microsoft.com/office/drawing/2014/main" xmlns="" id="{0706B457-EB76-420D-9B92-51EC968F97AC}"/>
                  </a:ext>
                </a:extLst>
              </p:cNvPr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63" name="Hexagon 222">
                <a:extLst>
                  <a:ext uri="{FF2B5EF4-FFF2-40B4-BE49-F238E27FC236}">
                    <a16:creationId xmlns:a16="http://schemas.microsoft.com/office/drawing/2014/main" xmlns="" id="{5A789F4F-345A-4093-90E9-C2C35298DFB7}"/>
                  </a:ext>
                </a:extLst>
              </p:cNvPr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</p:grpSp>
      <p:sp>
        <p:nvSpPr>
          <p:cNvPr id="66" name="Freeform 20">
            <a:extLst>
              <a:ext uri="{FF2B5EF4-FFF2-40B4-BE49-F238E27FC236}">
                <a16:creationId xmlns:a16="http://schemas.microsoft.com/office/drawing/2014/main" xmlns="" id="{3FE3D1C9-42B4-4F42-A282-51EDBFF5424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88398" y="1178855"/>
            <a:ext cx="243242" cy="212945"/>
          </a:xfrm>
          <a:custGeom>
            <a:avLst/>
            <a:gdLst>
              <a:gd name="T0" fmla="*/ 341 w 341"/>
              <a:gd name="T1" fmla="*/ 74 h 298"/>
              <a:gd name="T2" fmla="*/ 312 w 341"/>
              <a:gd name="T3" fmla="*/ 45 h 298"/>
              <a:gd name="T4" fmla="*/ 197 w 341"/>
              <a:gd name="T5" fmla="*/ 45 h 298"/>
              <a:gd name="T6" fmla="*/ 197 w 341"/>
              <a:gd name="T7" fmla="*/ 110 h 298"/>
              <a:gd name="T8" fmla="*/ 312 w 341"/>
              <a:gd name="T9" fmla="*/ 110 h 298"/>
              <a:gd name="T10" fmla="*/ 341 w 341"/>
              <a:gd name="T11" fmla="*/ 74 h 298"/>
              <a:gd name="T12" fmla="*/ 0 w 341"/>
              <a:gd name="T13" fmla="*/ 74 h 298"/>
              <a:gd name="T14" fmla="*/ 30 w 341"/>
              <a:gd name="T15" fmla="*/ 110 h 298"/>
              <a:gd name="T16" fmla="*/ 145 w 341"/>
              <a:gd name="T17" fmla="*/ 110 h 298"/>
              <a:gd name="T18" fmla="*/ 145 w 341"/>
              <a:gd name="T19" fmla="*/ 45 h 298"/>
              <a:gd name="T20" fmla="*/ 30 w 341"/>
              <a:gd name="T21" fmla="*/ 45 h 298"/>
              <a:gd name="T22" fmla="*/ 0 w 341"/>
              <a:gd name="T23" fmla="*/ 74 h 298"/>
              <a:gd name="T24" fmla="*/ 197 w 341"/>
              <a:gd name="T25" fmla="*/ 123 h 298"/>
              <a:gd name="T26" fmla="*/ 197 w 341"/>
              <a:gd name="T27" fmla="*/ 188 h 298"/>
              <a:gd name="T28" fmla="*/ 312 w 341"/>
              <a:gd name="T29" fmla="*/ 188 h 298"/>
              <a:gd name="T30" fmla="*/ 341 w 341"/>
              <a:gd name="T31" fmla="*/ 152 h 298"/>
              <a:gd name="T32" fmla="*/ 312 w 341"/>
              <a:gd name="T33" fmla="*/ 123 h 298"/>
              <a:gd name="T34" fmla="*/ 197 w 341"/>
              <a:gd name="T35" fmla="*/ 123 h 298"/>
              <a:gd name="T36" fmla="*/ 171 w 341"/>
              <a:gd name="T37" fmla="*/ 0 h 298"/>
              <a:gd name="T38" fmla="*/ 159 w 341"/>
              <a:gd name="T39" fmla="*/ 12 h 298"/>
              <a:gd name="T40" fmla="*/ 159 w 341"/>
              <a:gd name="T41" fmla="*/ 298 h 298"/>
              <a:gd name="T42" fmla="*/ 183 w 341"/>
              <a:gd name="T43" fmla="*/ 298 h 298"/>
              <a:gd name="T44" fmla="*/ 183 w 341"/>
              <a:gd name="T45" fmla="*/ 12 h 298"/>
              <a:gd name="T46" fmla="*/ 171 w 341"/>
              <a:gd name="T47" fmla="*/ 0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41" h="298">
                <a:moveTo>
                  <a:pt x="341" y="74"/>
                </a:moveTo>
                <a:cubicBezTo>
                  <a:pt x="312" y="45"/>
                  <a:pt x="312" y="45"/>
                  <a:pt x="312" y="45"/>
                </a:cubicBezTo>
                <a:cubicBezTo>
                  <a:pt x="197" y="45"/>
                  <a:pt x="197" y="45"/>
                  <a:pt x="197" y="45"/>
                </a:cubicBezTo>
                <a:cubicBezTo>
                  <a:pt x="197" y="110"/>
                  <a:pt x="197" y="110"/>
                  <a:pt x="197" y="110"/>
                </a:cubicBezTo>
                <a:cubicBezTo>
                  <a:pt x="312" y="110"/>
                  <a:pt x="312" y="110"/>
                  <a:pt x="312" y="110"/>
                </a:cubicBezTo>
                <a:lnTo>
                  <a:pt x="341" y="74"/>
                </a:lnTo>
                <a:close/>
                <a:moveTo>
                  <a:pt x="0" y="74"/>
                </a:moveTo>
                <a:cubicBezTo>
                  <a:pt x="30" y="110"/>
                  <a:pt x="30" y="110"/>
                  <a:pt x="30" y="110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5" y="45"/>
                  <a:pt x="145" y="45"/>
                  <a:pt x="145" y="45"/>
                </a:cubicBezTo>
                <a:cubicBezTo>
                  <a:pt x="30" y="45"/>
                  <a:pt x="30" y="45"/>
                  <a:pt x="30" y="45"/>
                </a:cubicBezTo>
                <a:lnTo>
                  <a:pt x="0" y="74"/>
                </a:lnTo>
                <a:close/>
                <a:moveTo>
                  <a:pt x="197" y="123"/>
                </a:moveTo>
                <a:cubicBezTo>
                  <a:pt x="197" y="188"/>
                  <a:pt x="197" y="188"/>
                  <a:pt x="197" y="188"/>
                </a:cubicBezTo>
                <a:cubicBezTo>
                  <a:pt x="312" y="188"/>
                  <a:pt x="312" y="188"/>
                  <a:pt x="312" y="188"/>
                </a:cubicBezTo>
                <a:cubicBezTo>
                  <a:pt x="341" y="152"/>
                  <a:pt x="341" y="152"/>
                  <a:pt x="341" y="152"/>
                </a:cubicBezTo>
                <a:cubicBezTo>
                  <a:pt x="312" y="123"/>
                  <a:pt x="312" y="123"/>
                  <a:pt x="312" y="123"/>
                </a:cubicBezTo>
                <a:lnTo>
                  <a:pt x="197" y="123"/>
                </a:lnTo>
                <a:close/>
                <a:moveTo>
                  <a:pt x="171" y="0"/>
                </a:moveTo>
                <a:cubicBezTo>
                  <a:pt x="165" y="0"/>
                  <a:pt x="159" y="6"/>
                  <a:pt x="159" y="12"/>
                </a:cubicBezTo>
                <a:cubicBezTo>
                  <a:pt x="159" y="298"/>
                  <a:pt x="159" y="298"/>
                  <a:pt x="159" y="298"/>
                </a:cubicBezTo>
                <a:cubicBezTo>
                  <a:pt x="183" y="298"/>
                  <a:pt x="183" y="298"/>
                  <a:pt x="183" y="298"/>
                </a:cubicBezTo>
                <a:cubicBezTo>
                  <a:pt x="183" y="12"/>
                  <a:pt x="183" y="12"/>
                  <a:pt x="183" y="12"/>
                </a:cubicBezTo>
                <a:cubicBezTo>
                  <a:pt x="183" y="6"/>
                  <a:pt x="177" y="0"/>
                  <a:pt x="17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xmlns="" id="{A27ABCB1-5B72-4953-825B-8925FD7112BA}"/>
              </a:ext>
            </a:extLst>
          </p:cNvPr>
          <p:cNvSpPr txBox="1"/>
          <p:nvPr/>
        </p:nvSpPr>
        <p:spPr>
          <a:xfrm>
            <a:off x="1403648" y="901283"/>
            <a:ext cx="99918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900" b="1" kern="0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NEHODNOCENO INDEXEM</a:t>
            </a:r>
            <a:endParaRPr lang="cs-CZ" sz="700" b="1" kern="0" dirty="0">
              <a:solidFill>
                <a:srgbClr val="40404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099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/>
              <a:pPr defTabSz="685800">
                <a:defRPr/>
              </a:pPr>
              <a:t>15</a:t>
            </a:fld>
            <a:endParaRPr lang="cs-CZ" dirty="0"/>
          </a:p>
        </p:txBody>
      </p:sp>
      <p:sp>
        <p:nvSpPr>
          <p:cNvPr id="6" name="Nadpis 6"/>
          <p:cNvSpPr txBox="1">
            <a:spLocks/>
          </p:cNvSpPr>
          <p:nvPr/>
        </p:nvSpPr>
        <p:spPr bwMode="auto">
          <a:xfrm>
            <a:off x="540000" y="1296001"/>
            <a:ext cx="5961266" cy="62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4050"/>
              </a:lnSpc>
              <a:spcBef>
                <a:spcPct val="0"/>
              </a:spcBef>
              <a:spcAft>
                <a:spcPct val="0"/>
              </a:spcAft>
              <a:defRPr sz="3750" b="1" u="sng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cs-CZ" sz="4000" u="none" dirty="0">
                <a:latin typeface="Calibri" panose="020F0502020204030204" pitchFamily="34" charset="0"/>
                <a:cs typeface="Calibri" panose="020F0502020204030204" pitchFamily="34" charset="0"/>
              </a:rPr>
              <a:t>KRAJÍCH?</a:t>
            </a:r>
          </a:p>
        </p:txBody>
      </p:sp>
      <p:sp>
        <p:nvSpPr>
          <p:cNvPr id="7" name="Obdélník 6"/>
          <p:cNvSpPr/>
          <p:nvPr/>
        </p:nvSpPr>
        <p:spPr>
          <a:xfrm>
            <a:off x="467544" y="926669"/>
            <a:ext cx="309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Calibri" panose="020F0502020204030204" pitchFamily="34" charset="0"/>
              </a:rPr>
              <a:t>Jak si TIC vedla v jednotlivých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22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A7B33C-2957-4FED-A986-F7D0C74A1F7C}" type="slidenum">
              <a:rPr kumimoji="0" lang="cs-CZ" sz="825" b="1" i="0" u="none" strike="noStrike" kern="1200" cap="none" spc="0" normalizeH="0" baseline="0" noProof="0" smtClean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825" b="1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6765" y="786313"/>
            <a:ext cx="6593344" cy="377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Výsledky v krajích</a:t>
            </a:r>
          </a:p>
        </p:txBody>
      </p:sp>
      <p:sp>
        <p:nvSpPr>
          <p:cNvPr id="6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JAK SI TIC VEDLA V JEDNOTLIVÝCH KRAJÍCH?</a:t>
            </a:r>
          </a:p>
        </p:txBody>
      </p:sp>
      <p:grpSp>
        <p:nvGrpSpPr>
          <p:cNvPr id="7" name="Skupina 6"/>
          <p:cNvGrpSpPr>
            <a:grpSpLocks/>
          </p:cNvGrpSpPr>
          <p:nvPr/>
        </p:nvGrpSpPr>
        <p:grpSpPr>
          <a:xfrm>
            <a:off x="1470369" y="1551970"/>
            <a:ext cx="972000" cy="398096"/>
            <a:chOff x="2054283" y="1886989"/>
            <a:chExt cx="756458" cy="450272"/>
          </a:xfrm>
        </p:grpSpPr>
        <p:sp>
          <p:nvSpPr>
            <p:cNvPr id="8" name="Obdélník 7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89 %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30 </a:t>
              </a:r>
            </a:p>
          </p:txBody>
        </p:sp>
      </p:grpSp>
      <p:grpSp>
        <p:nvGrpSpPr>
          <p:cNvPr id="10" name="Skupina 9"/>
          <p:cNvGrpSpPr>
            <a:grpSpLocks/>
          </p:cNvGrpSpPr>
          <p:nvPr/>
        </p:nvGrpSpPr>
        <p:grpSpPr>
          <a:xfrm>
            <a:off x="600705" y="1998368"/>
            <a:ext cx="972000" cy="398098"/>
            <a:chOff x="2054282" y="1886987"/>
            <a:chExt cx="756457" cy="450274"/>
          </a:xfrm>
        </p:grpSpPr>
        <p:sp>
          <p:nvSpPr>
            <p:cNvPr id="11" name="Obdélník 10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2054282" y="1886987"/>
              <a:ext cx="756457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18 </a:t>
              </a:r>
            </a:p>
          </p:txBody>
        </p:sp>
      </p:grpSp>
      <p:grpSp>
        <p:nvGrpSpPr>
          <p:cNvPr id="13" name="Skupina 12"/>
          <p:cNvGrpSpPr>
            <a:grpSpLocks/>
          </p:cNvGrpSpPr>
          <p:nvPr/>
        </p:nvGrpSpPr>
        <p:grpSpPr>
          <a:xfrm>
            <a:off x="2569727" y="1166818"/>
            <a:ext cx="972000" cy="399600"/>
            <a:chOff x="2054283" y="1886989"/>
            <a:chExt cx="756458" cy="450272"/>
          </a:xfrm>
        </p:grpSpPr>
        <p:sp>
          <p:nvSpPr>
            <p:cNvPr id="14" name="Obdélník 13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ovéPole 14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16 </a:t>
              </a:r>
            </a:p>
          </p:txBody>
        </p:sp>
      </p:grpSp>
      <p:grpSp>
        <p:nvGrpSpPr>
          <p:cNvPr id="16" name="Skupina 15"/>
          <p:cNvGrpSpPr>
            <a:grpSpLocks/>
          </p:cNvGrpSpPr>
          <p:nvPr/>
        </p:nvGrpSpPr>
        <p:grpSpPr>
          <a:xfrm>
            <a:off x="3463436" y="1729736"/>
            <a:ext cx="972000" cy="398098"/>
            <a:chOff x="2054283" y="1886987"/>
            <a:chExt cx="756458" cy="450274"/>
          </a:xfrm>
        </p:grpSpPr>
        <p:sp>
          <p:nvSpPr>
            <p:cNvPr id="17" name="Obdélník 16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TextovéPole 17"/>
            <p:cNvSpPr txBox="1"/>
            <p:nvPr/>
          </p:nvSpPr>
          <p:spPr>
            <a:xfrm>
              <a:off x="2054283" y="1886987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92 %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48 </a:t>
              </a:r>
            </a:p>
          </p:txBody>
        </p:sp>
      </p:grpSp>
      <p:grpSp>
        <p:nvGrpSpPr>
          <p:cNvPr id="19" name="Skupina 18"/>
          <p:cNvGrpSpPr>
            <a:grpSpLocks/>
          </p:cNvGrpSpPr>
          <p:nvPr/>
        </p:nvGrpSpPr>
        <p:grpSpPr>
          <a:xfrm>
            <a:off x="3635896" y="2355726"/>
            <a:ext cx="972000" cy="398097"/>
            <a:chOff x="2054284" y="1886988"/>
            <a:chExt cx="756458" cy="450273"/>
          </a:xfrm>
        </p:grpSpPr>
        <p:sp>
          <p:nvSpPr>
            <p:cNvPr id="20" name="Obdélník 19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TextovéPole 20"/>
            <p:cNvSpPr txBox="1"/>
            <p:nvPr/>
          </p:nvSpPr>
          <p:spPr>
            <a:xfrm>
              <a:off x="2054284" y="1886988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88 %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41</a:t>
              </a:r>
            </a:p>
          </p:txBody>
        </p:sp>
      </p:grpSp>
      <p:grpSp>
        <p:nvGrpSpPr>
          <p:cNvPr id="25" name="Skupina 24"/>
          <p:cNvGrpSpPr>
            <a:grpSpLocks/>
          </p:cNvGrpSpPr>
          <p:nvPr/>
        </p:nvGrpSpPr>
        <p:grpSpPr>
          <a:xfrm>
            <a:off x="1754032" y="2670601"/>
            <a:ext cx="972000" cy="398096"/>
            <a:chOff x="2054283" y="1886989"/>
            <a:chExt cx="756458" cy="450272"/>
          </a:xfrm>
        </p:grpSpPr>
        <p:sp>
          <p:nvSpPr>
            <p:cNvPr id="26" name="Obdélník 25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TextovéPole 26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45</a:t>
              </a:r>
            </a:p>
          </p:txBody>
        </p:sp>
      </p:grpSp>
      <p:grpSp>
        <p:nvGrpSpPr>
          <p:cNvPr id="28" name="Skupina 27"/>
          <p:cNvGrpSpPr>
            <a:grpSpLocks/>
          </p:cNvGrpSpPr>
          <p:nvPr/>
        </p:nvGrpSpPr>
        <p:grpSpPr>
          <a:xfrm>
            <a:off x="755576" y="2809373"/>
            <a:ext cx="972000" cy="398096"/>
            <a:chOff x="2054283" y="1886989"/>
            <a:chExt cx="756458" cy="450272"/>
          </a:xfrm>
        </p:grpSpPr>
        <p:sp>
          <p:nvSpPr>
            <p:cNvPr id="29" name="Obdélník 28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TextovéPole 29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92 %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33</a:t>
              </a:r>
            </a:p>
          </p:txBody>
        </p:sp>
      </p:grpSp>
      <p:grpSp>
        <p:nvGrpSpPr>
          <p:cNvPr id="31" name="Skupina 30"/>
          <p:cNvGrpSpPr>
            <a:grpSpLocks/>
          </p:cNvGrpSpPr>
          <p:nvPr/>
        </p:nvGrpSpPr>
        <p:grpSpPr>
          <a:xfrm>
            <a:off x="2015236" y="3654468"/>
            <a:ext cx="972000" cy="398096"/>
            <a:chOff x="2054283" y="1886989"/>
            <a:chExt cx="756458" cy="450272"/>
          </a:xfrm>
        </p:grpSpPr>
        <p:sp>
          <p:nvSpPr>
            <p:cNvPr id="32" name="Obdélník 31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84 %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43</a:t>
              </a:r>
            </a:p>
          </p:txBody>
        </p:sp>
      </p:grpSp>
      <p:grpSp>
        <p:nvGrpSpPr>
          <p:cNvPr id="34" name="Skupina 33"/>
          <p:cNvGrpSpPr>
            <a:grpSpLocks/>
          </p:cNvGrpSpPr>
          <p:nvPr/>
        </p:nvGrpSpPr>
        <p:grpSpPr>
          <a:xfrm>
            <a:off x="3253090" y="3164680"/>
            <a:ext cx="972000" cy="398096"/>
            <a:chOff x="2054283" y="1886989"/>
            <a:chExt cx="756458" cy="450272"/>
          </a:xfrm>
        </p:grpSpPr>
        <p:sp>
          <p:nvSpPr>
            <p:cNvPr id="35" name="Obdélník 34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TextovéPole 35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84 %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38</a:t>
              </a:r>
            </a:p>
          </p:txBody>
        </p:sp>
      </p:grpSp>
      <p:grpSp>
        <p:nvGrpSpPr>
          <p:cNvPr id="37" name="Skupina 36"/>
          <p:cNvGrpSpPr>
            <a:grpSpLocks/>
          </p:cNvGrpSpPr>
          <p:nvPr/>
        </p:nvGrpSpPr>
        <p:grpSpPr>
          <a:xfrm>
            <a:off x="4135185" y="3572997"/>
            <a:ext cx="972000" cy="398096"/>
            <a:chOff x="2054283" y="1886989"/>
            <a:chExt cx="756458" cy="450272"/>
          </a:xfrm>
        </p:grpSpPr>
        <p:sp>
          <p:nvSpPr>
            <p:cNvPr id="38" name="Obdélník 37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TextovéPole 38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81 %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-9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67</a:t>
              </a:r>
            </a:p>
          </p:txBody>
        </p:sp>
      </p:grpSp>
      <p:grpSp>
        <p:nvGrpSpPr>
          <p:cNvPr id="40" name="Skupina 39"/>
          <p:cNvGrpSpPr>
            <a:grpSpLocks/>
          </p:cNvGrpSpPr>
          <p:nvPr/>
        </p:nvGrpSpPr>
        <p:grpSpPr>
          <a:xfrm>
            <a:off x="4464096" y="2766584"/>
            <a:ext cx="972000" cy="398096"/>
            <a:chOff x="2054283" y="1886989"/>
            <a:chExt cx="756458" cy="450272"/>
          </a:xfrm>
        </p:grpSpPr>
        <p:sp>
          <p:nvSpPr>
            <p:cNvPr id="41" name="Obdélník 40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TextovéPole 41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86 %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42</a:t>
              </a:r>
            </a:p>
          </p:txBody>
        </p:sp>
      </p:grpSp>
      <p:grpSp>
        <p:nvGrpSpPr>
          <p:cNvPr id="43" name="Skupina 42"/>
          <p:cNvGrpSpPr>
            <a:grpSpLocks/>
          </p:cNvGrpSpPr>
          <p:nvPr/>
        </p:nvGrpSpPr>
        <p:grpSpPr>
          <a:xfrm>
            <a:off x="5155959" y="3333851"/>
            <a:ext cx="972000" cy="398096"/>
            <a:chOff x="2054282" y="1886989"/>
            <a:chExt cx="756458" cy="450272"/>
          </a:xfrm>
        </p:grpSpPr>
        <p:sp>
          <p:nvSpPr>
            <p:cNvPr id="44" name="Obdélník 43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TextovéPole 44"/>
            <p:cNvSpPr txBox="1"/>
            <p:nvPr/>
          </p:nvSpPr>
          <p:spPr>
            <a:xfrm>
              <a:off x="2054282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87 %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26</a:t>
              </a:r>
            </a:p>
          </p:txBody>
        </p:sp>
      </p:grpSp>
      <p:grpSp>
        <p:nvGrpSpPr>
          <p:cNvPr id="46" name="Skupina 45"/>
          <p:cNvGrpSpPr>
            <a:grpSpLocks/>
          </p:cNvGrpSpPr>
          <p:nvPr/>
        </p:nvGrpSpPr>
        <p:grpSpPr>
          <a:xfrm>
            <a:off x="5479673" y="2507202"/>
            <a:ext cx="972000" cy="398096"/>
            <a:chOff x="2054283" y="1886989"/>
            <a:chExt cx="756458" cy="450272"/>
          </a:xfrm>
        </p:grpSpPr>
        <p:sp>
          <p:nvSpPr>
            <p:cNvPr id="47" name="Obdélník 46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TextovéPole 47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87 %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49</a:t>
              </a:r>
            </a:p>
          </p:txBody>
        </p:sp>
      </p:grpSp>
      <p:grpSp>
        <p:nvGrpSpPr>
          <p:cNvPr id="74" name="Skupina 73"/>
          <p:cNvGrpSpPr/>
          <p:nvPr/>
        </p:nvGrpSpPr>
        <p:grpSpPr>
          <a:xfrm>
            <a:off x="6209514" y="3904700"/>
            <a:ext cx="2337255" cy="253063"/>
            <a:chOff x="6587325" y="433649"/>
            <a:chExt cx="2337255" cy="253063"/>
          </a:xfrm>
        </p:grpSpPr>
        <p:sp>
          <p:nvSpPr>
            <p:cNvPr id="49" name="TextovéPole 48"/>
            <p:cNvSpPr txBox="1"/>
            <p:nvPr/>
          </p:nvSpPr>
          <p:spPr>
            <a:xfrm>
              <a:off x="6724304" y="440491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&gt; 85 %</a:t>
              </a:r>
            </a:p>
          </p:txBody>
        </p:sp>
        <p:sp>
          <p:nvSpPr>
            <p:cNvPr id="50" name="Obdélník 49"/>
            <p:cNvSpPr/>
            <p:nvPr/>
          </p:nvSpPr>
          <p:spPr>
            <a:xfrm>
              <a:off x="6587325" y="518030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1" name="Obdélník 50"/>
            <p:cNvSpPr/>
            <p:nvPr/>
          </p:nvSpPr>
          <p:spPr>
            <a:xfrm>
              <a:off x="7258133" y="518030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2" name="Obdélník 51"/>
            <p:cNvSpPr/>
            <p:nvPr/>
          </p:nvSpPr>
          <p:spPr>
            <a:xfrm>
              <a:off x="8268827" y="519438"/>
              <a:ext cx="177055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3" name="TextovéPole 52"/>
            <p:cNvSpPr txBox="1"/>
            <p:nvPr/>
          </p:nvSpPr>
          <p:spPr>
            <a:xfrm>
              <a:off x="8395268" y="433649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&lt; 70 %</a:t>
              </a:r>
            </a:p>
          </p:txBody>
        </p:sp>
        <p:sp>
          <p:nvSpPr>
            <p:cNvPr id="54" name="TextovéPole 53"/>
            <p:cNvSpPr txBox="1"/>
            <p:nvPr/>
          </p:nvSpPr>
          <p:spPr>
            <a:xfrm>
              <a:off x="7402902" y="433649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70 % až 85 % </a:t>
              </a:r>
            </a:p>
          </p:txBody>
        </p:sp>
      </p:grpSp>
      <p:grpSp>
        <p:nvGrpSpPr>
          <p:cNvPr id="55" name="Skupina 54"/>
          <p:cNvGrpSpPr/>
          <p:nvPr/>
        </p:nvGrpSpPr>
        <p:grpSpPr>
          <a:xfrm>
            <a:off x="5602275" y="1081578"/>
            <a:ext cx="1332000" cy="532015"/>
            <a:chOff x="2054283" y="1886989"/>
            <a:chExt cx="756458" cy="450272"/>
          </a:xfrm>
        </p:grpSpPr>
        <p:sp>
          <p:nvSpPr>
            <p:cNvPr id="56" name="Obdélník 55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TextovéPole 56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XX %  + 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- </a:t>
              </a:r>
              <a:endParaRPr lang="cs-CZ" sz="1600" b="1" kern="0" dirty="0">
                <a:solidFill>
                  <a:srgbClr val="FFC000"/>
                </a:solidFill>
                <a:latin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x </a:t>
              </a:r>
            </a:p>
          </p:txBody>
        </p:sp>
      </p:grpSp>
      <p:sp>
        <p:nvSpPr>
          <p:cNvPr id="58" name="TextovéPole 57"/>
          <p:cNvSpPr txBox="1"/>
          <p:nvPr/>
        </p:nvSpPr>
        <p:spPr>
          <a:xfrm>
            <a:off x="7068996" y="1030102"/>
            <a:ext cx="1967500" cy="27699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Celkový index v kraji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7388358" y="1253508"/>
            <a:ext cx="1296842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Počet návštěv</a:t>
            </a:r>
          </a:p>
        </p:txBody>
      </p:sp>
      <p:grpSp>
        <p:nvGrpSpPr>
          <p:cNvPr id="22" name="Skupina 21"/>
          <p:cNvGrpSpPr>
            <a:grpSpLocks/>
          </p:cNvGrpSpPr>
          <p:nvPr/>
        </p:nvGrpSpPr>
        <p:grpSpPr>
          <a:xfrm>
            <a:off x="2115144" y="2163113"/>
            <a:ext cx="972000" cy="398097"/>
            <a:chOff x="2054283" y="1886989"/>
            <a:chExt cx="756458" cy="450273"/>
          </a:xfrm>
        </p:grpSpPr>
        <p:sp>
          <p:nvSpPr>
            <p:cNvPr id="23" name="Obdélník 22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TextovéPole 23"/>
            <p:cNvSpPr txBox="1"/>
            <p:nvPr/>
          </p:nvSpPr>
          <p:spPr>
            <a:xfrm>
              <a:off x="2054283" y="1886990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90 % 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</a:t>
              </a:r>
            </a:p>
          </p:txBody>
        </p:sp>
      </p:grpSp>
      <p:grpSp>
        <p:nvGrpSpPr>
          <p:cNvPr id="64" name="Group 78"/>
          <p:cNvGrpSpPr>
            <a:grpSpLocks noChangeAspect="1"/>
          </p:cNvGrpSpPr>
          <p:nvPr/>
        </p:nvGrpSpPr>
        <p:grpSpPr>
          <a:xfrm>
            <a:off x="1017834" y="2487800"/>
            <a:ext cx="471019" cy="361568"/>
            <a:chOff x="6323013" y="760413"/>
            <a:chExt cx="1373188" cy="1054100"/>
          </a:xfrm>
          <a:solidFill>
            <a:srgbClr val="FFC000"/>
          </a:solidFill>
        </p:grpSpPr>
        <p:sp>
          <p:nvSpPr>
            <p:cNvPr id="65" name="Freeform 16"/>
            <p:cNvSpPr>
              <a:spLocks noEditPoints="1"/>
            </p:cNvSpPr>
            <p:nvPr/>
          </p:nvSpPr>
          <p:spPr bwMode="auto">
            <a:xfrm>
              <a:off x="6680200" y="985838"/>
              <a:ext cx="660400" cy="828675"/>
            </a:xfrm>
            <a:custGeom>
              <a:avLst/>
              <a:gdLst/>
              <a:ahLst/>
              <a:cxnLst>
                <a:cxn ang="0">
                  <a:pos x="100" y="111"/>
                </a:cxn>
                <a:cxn ang="0">
                  <a:pos x="118" y="129"/>
                </a:cxn>
                <a:cxn ang="0">
                  <a:pos x="126" y="133"/>
                </a:cxn>
                <a:cxn ang="0">
                  <a:pos x="130" y="144"/>
                </a:cxn>
                <a:cxn ang="0">
                  <a:pos x="130" y="149"/>
                </a:cxn>
                <a:cxn ang="0">
                  <a:pos x="143" y="149"/>
                </a:cxn>
                <a:cxn ang="0">
                  <a:pos x="143" y="192"/>
                </a:cxn>
                <a:cxn ang="0">
                  <a:pos x="150" y="201"/>
                </a:cxn>
                <a:cxn ang="0">
                  <a:pos x="150" y="221"/>
                </a:cxn>
                <a:cxn ang="0">
                  <a:pos x="25" y="221"/>
                </a:cxn>
                <a:cxn ang="0">
                  <a:pos x="25" y="201"/>
                </a:cxn>
                <a:cxn ang="0">
                  <a:pos x="32" y="192"/>
                </a:cxn>
                <a:cxn ang="0">
                  <a:pos x="32" y="149"/>
                </a:cxn>
                <a:cxn ang="0">
                  <a:pos x="45" y="149"/>
                </a:cxn>
                <a:cxn ang="0">
                  <a:pos x="45" y="144"/>
                </a:cxn>
                <a:cxn ang="0">
                  <a:pos x="50" y="133"/>
                </a:cxn>
                <a:cxn ang="0">
                  <a:pos x="57" y="129"/>
                </a:cxn>
                <a:cxn ang="0">
                  <a:pos x="75" y="111"/>
                </a:cxn>
                <a:cxn ang="0">
                  <a:pos x="71" y="104"/>
                </a:cxn>
                <a:cxn ang="0">
                  <a:pos x="75" y="98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28" y="3"/>
                </a:cxn>
                <a:cxn ang="0">
                  <a:pos x="29" y="5"/>
                </a:cxn>
                <a:cxn ang="0">
                  <a:pos x="40" y="14"/>
                </a:cxn>
                <a:cxn ang="0">
                  <a:pos x="39" y="13"/>
                </a:cxn>
                <a:cxn ang="0">
                  <a:pos x="36" y="2"/>
                </a:cxn>
                <a:cxn ang="0">
                  <a:pos x="42" y="0"/>
                </a:cxn>
                <a:cxn ang="0">
                  <a:pos x="134" y="0"/>
                </a:cxn>
                <a:cxn ang="0">
                  <a:pos x="139" y="2"/>
                </a:cxn>
                <a:cxn ang="0">
                  <a:pos x="136" y="13"/>
                </a:cxn>
                <a:cxn ang="0">
                  <a:pos x="136" y="14"/>
                </a:cxn>
                <a:cxn ang="0">
                  <a:pos x="146" y="5"/>
                </a:cxn>
                <a:cxn ang="0">
                  <a:pos x="147" y="3"/>
                </a:cxn>
                <a:cxn ang="0">
                  <a:pos x="176" y="3"/>
                </a:cxn>
                <a:cxn ang="0">
                  <a:pos x="176" y="10"/>
                </a:cxn>
                <a:cxn ang="0">
                  <a:pos x="101" y="98"/>
                </a:cxn>
                <a:cxn ang="0">
                  <a:pos x="105" y="104"/>
                </a:cxn>
                <a:cxn ang="0">
                  <a:pos x="100" y="111"/>
                </a:cxn>
                <a:cxn ang="0">
                  <a:pos x="43" y="67"/>
                </a:cxn>
                <a:cxn ang="0">
                  <a:pos x="45" y="55"/>
                </a:cxn>
                <a:cxn ang="0">
                  <a:pos x="46" y="30"/>
                </a:cxn>
                <a:cxn ang="0">
                  <a:pos x="19" y="17"/>
                </a:cxn>
                <a:cxn ang="0">
                  <a:pos x="13" y="17"/>
                </a:cxn>
                <a:cxn ang="0">
                  <a:pos x="43" y="67"/>
                </a:cxn>
                <a:cxn ang="0">
                  <a:pos x="130" y="30"/>
                </a:cxn>
                <a:cxn ang="0">
                  <a:pos x="130" y="55"/>
                </a:cxn>
                <a:cxn ang="0">
                  <a:pos x="132" y="67"/>
                </a:cxn>
                <a:cxn ang="0">
                  <a:pos x="162" y="17"/>
                </a:cxn>
                <a:cxn ang="0">
                  <a:pos x="156" y="17"/>
                </a:cxn>
                <a:cxn ang="0">
                  <a:pos x="130" y="30"/>
                </a:cxn>
              </a:cxnLst>
              <a:rect l="0" t="0" r="r" b="b"/>
              <a:pathLst>
                <a:path w="176" h="221">
                  <a:moveTo>
                    <a:pt x="100" y="111"/>
                  </a:moveTo>
                  <a:cubicBezTo>
                    <a:pt x="103" y="121"/>
                    <a:pt x="108" y="125"/>
                    <a:pt x="118" y="129"/>
                  </a:cubicBezTo>
                  <a:cubicBezTo>
                    <a:pt x="121" y="130"/>
                    <a:pt x="123" y="131"/>
                    <a:pt x="126" y="133"/>
                  </a:cubicBezTo>
                  <a:cubicBezTo>
                    <a:pt x="129" y="136"/>
                    <a:pt x="130" y="140"/>
                    <a:pt x="130" y="144"/>
                  </a:cubicBezTo>
                  <a:cubicBezTo>
                    <a:pt x="130" y="149"/>
                    <a:pt x="130" y="149"/>
                    <a:pt x="130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92"/>
                    <a:pt x="143" y="192"/>
                    <a:pt x="143" y="192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50" y="221"/>
                    <a:pt x="150" y="221"/>
                    <a:pt x="150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0"/>
                    <a:pt x="47" y="136"/>
                    <a:pt x="50" y="133"/>
                  </a:cubicBezTo>
                  <a:cubicBezTo>
                    <a:pt x="52" y="131"/>
                    <a:pt x="54" y="130"/>
                    <a:pt x="57" y="129"/>
                  </a:cubicBezTo>
                  <a:cubicBezTo>
                    <a:pt x="68" y="125"/>
                    <a:pt x="72" y="121"/>
                    <a:pt x="75" y="111"/>
                  </a:cubicBezTo>
                  <a:cubicBezTo>
                    <a:pt x="73" y="109"/>
                    <a:pt x="71" y="107"/>
                    <a:pt x="71" y="104"/>
                  </a:cubicBezTo>
                  <a:cubicBezTo>
                    <a:pt x="71" y="102"/>
                    <a:pt x="73" y="100"/>
                    <a:pt x="75" y="98"/>
                  </a:cubicBezTo>
                  <a:cubicBezTo>
                    <a:pt x="32" y="86"/>
                    <a:pt x="0" y="56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10"/>
                    <a:pt x="35" y="13"/>
                    <a:pt x="40" y="14"/>
                  </a:cubicBezTo>
                  <a:cubicBezTo>
                    <a:pt x="40" y="14"/>
                    <a:pt x="39" y="13"/>
                    <a:pt x="39" y="13"/>
                  </a:cubicBezTo>
                  <a:cubicBezTo>
                    <a:pt x="37" y="10"/>
                    <a:pt x="34" y="6"/>
                    <a:pt x="36" y="2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6" y="0"/>
                    <a:pt x="138" y="0"/>
                    <a:pt x="139" y="2"/>
                  </a:cubicBezTo>
                  <a:cubicBezTo>
                    <a:pt x="141" y="6"/>
                    <a:pt x="138" y="10"/>
                    <a:pt x="136" y="13"/>
                  </a:cubicBezTo>
                  <a:cubicBezTo>
                    <a:pt x="136" y="13"/>
                    <a:pt x="136" y="14"/>
                    <a:pt x="136" y="14"/>
                  </a:cubicBezTo>
                  <a:cubicBezTo>
                    <a:pt x="140" y="13"/>
                    <a:pt x="145" y="10"/>
                    <a:pt x="146" y="5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76" y="3"/>
                    <a:pt x="176" y="3"/>
                    <a:pt x="176" y="3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75" y="56"/>
                    <a:pt x="143" y="86"/>
                    <a:pt x="101" y="98"/>
                  </a:cubicBezTo>
                  <a:cubicBezTo>
                    <a:pt x="103" y="99"/>
                    <a:pt x="105" y="101"/>
                    <a:pt x="105" y="104"/>
                  </a:cubicBezTo>
                  <a:cubicBezTo>
                    <a:pt x="105" y="107"/>
                    <a:pt x="103" y="109"/>
                    <a:pt x="100" y="111"/>
                  </a:cubicBezTo>
                  <a:close/>
                  <a:moveTo>
                    <a:pt x="43" y="67"/>
                  </a:moveTo>
                  <a:cubicBezTo>
                    <a:pt x="43" y="63"/>
                    <a:pt x="44" y="59"/>
                    <a:pt x="45" y="55"/>
                  </a:cubicBezTo>
                  <a:cubicBezTo>
                    <a:pt x="48" y="47"/>
                    <a:pt x="48" y="38"/>
                    <a:pt x="46" y="30"/>
                  </a:cubicBezTo>
                  <a:cubicBezTo>
                    <a:pt x="36" y="29"/>
                    <a:pt x="24" y="25"/>
                    <a:pt x="19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37"/>
                    <a:pt x="26" y="55"/>
                    <a:pt x="43" y="67"/>
                  </a:cubicBezTo>
                  <a:close/>
                  <a:moveTo>
                    <a:pt x="130" y="30"/>
                  </a:moveTo>
                  <a:cubicBezTo>
                    <a:pt x="128" y="38"/>
                    <a:pt x="128" y="47"/>
                    <a:pt x="130" y="55"/>
                  </a:cubicBezTo>
                  <a:cubicBezTo>
                    <a:pt x="131" y="59"/>
                    <a:pt x="132" y="63"/>
                    <a:pt x="132" y="67"/>
                  </a:cubicBezTo>
                  <a:cubicBezTo>
                    <a:pt x="149" y="55"/>
                    <a:pt x="160" y="37"/>
                    <a:pt x="162" y="17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1" y="25"/>
                    <a:pt x="139" y="29"/>
                    <a:pt x="130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Freeform 17"/>
            <p:cNvSpPr>
              <a:spLocks noEditPoints="1"/>
            </p:cNvSpPr>
            <p:nvPr/>
          </p:nvSpPr>
          <p:spPr bwMode="auto">
            <a:xfrm>
              <a:off x="6323013" y="760413"/>
              <a:ext cx="1373188" cy="750888"/>
            </a:xfrm>
            <a:custGeom>
              <a:avLst/>
              <a:gdLst/>
              <a:ahLst/>
              <a:cxnLst>
                <a:cxn ang="0">
                  <a:pos x="53" y="48"/>
                </a:cxn>
                <a:cxn ang="0">
                  <a:pos x="71" y="159"/>
                </a:cxn>
                <a:cxn ang="0">
                  <a:pos x="120" y="194"/>
                </a:cxn>
                <a:cxn ang="0">
                  <a:pos x="67" y="164"/>
                </a:cxn>
                <a:cxn ang="0">
                  <a:pos x="50" y="47"/>
                </a:cxn>
                <a:cxn ang="0">
                  <a:pos x="70" y="2"/>
                </a:cxn>
                <a:cxn ang="0">
                  <a:pos x="87" y="131"/>
                </a:cxn>
                <a:cxn ang="0">
                  <a:pos x="71" y="150"/>
                </a:cxn>
                <a:cxn ang="0">
                  <a:pos x="84" y="114"/>
                </a:cxn>
                <a:cxn ang="0">
                  <a:pos x="79" y="98"/>
                </a:cxn>
                <a:cxn ang="0">
                  <a:pos x="56" y="113"/>
                </a:cxn>
                <a:cxn ang="0">
                  <a:pos x="81" y="80"/>
                </a:cxn>
                <a:cxn ang="0">
                  <a:pos x="78" y="66"/>
                </a:cxn>
                <a:cxn ang="0">
                  <a:pos x="53" y="76"/>
                </a:cxn>
                <a:cxn ang="0">
                  <a:pos x="83" y="49"/>
                </a:cxn>
                <a:cxn ang="0">
                  <a:pos x="35" y="152"/>
                </a:cxn>
                <a:cxn ang="0">
                  <a:pos x="62" y="168"/>
                </a:cxn>
                <a:cxn ang="0">
                  <a:pos x="16" y="159"/>
                </a:cxn>
                <a:cxn ang="0">
                  <a:pos x="22" y="119"/>
                </a:cxn>
                <a:cxn ang="0">
                  <a:pos x="45" y="140"/>
                </a:cxn>
                <a:cxn ang="0">
                  <a:pos x="2" y="121"/>
                </a:cxn>
                <a:cxn ang="0">
                  <a:pos x="22" y="83"/>
                </a:cxn>
                <a:cxn ang="0">
                  <a:pos x="36" y="109"/>
                </a:cxn>
                <a:cxn ang="0">
                  <a:pos x="3" y="79"/>
                </a:cxn>
                <a:cxn ang="0">
                  <a:pos x="30" y="45"/>
                </a:cxn>
                <a:cxn ang="0">
                  <a:pos x="38" y="73"/>
                </a:cxn>
                <a:cxn ang="0">
                  <a:pos x="11" y="37"/>
                </a:cxn>
                <a:cxn ang="0">
                  <a:pos x="293" y="24"/>
                </a:cxn>
                <a:cxn ang="0">
                  <a:pos x="314" y="53"/>
                </a:cxn>
                <a:cxn ang="0">
                  <a:pos x="295" y="159"/>
                </a:cxn>
                <a:cxn ang="0">
                  <a:pos x="248" y="200"/>
                </a:cxn>
                <a:cxn ang="0">
                  <a:pos x="323" y="104"/>
                </a:cxn>
                <a:cxn ang="0">
                  <a:pos x="318" y="32"/>
                </a:cxn>
                <a:cxn ang="0">
                  <a:pos x="293" y="3"/>
                </a:cxn>
                <a:cxn ang="0">
                  <a:pos x="283" y="144"/>
                </a:cxn>
                <a:cxn ang="0">
                  <a:pos x="297" y="138"/>
                </a:cxn>
                <a:cxn ang="0">
                  <a:pos x="279" y="114"/>
                </a:cxn>
                <a:cxn ang="0">
                  <a:pos x="295" y="110"/>
                </a:cxn>
                <a:cxn ang="0">
                  <a:pos x="308" y="100"/>
                </a:cxn>
                <a:cxn ang="0">
                  <a:pos x="282" y="82"/>
                </a:cxn>
                <a:cxn ang="0">
                  <a:pos x="299" y="76"/>
                </a:cxn>
                <a:cxn ang="0">
                  <a:pos x="309" y="64"/>
                </a:cxn>
                <a:cxn ang="0">
                  <a:pos x="281" y="51"/>
                </a:cxn>
                <a:cxn ang="0">
                  <a:pos x="314" y="155"/>
                </a:cxn>
                <a:cxn ang="0">
                  <a:pos x="317" y="173"/>
                </a:cxn>
                <a:cxn ang="0">
                  <a:pos x="349" y="156"/>
                </a:cxn>
                <a:cxn ang="0">
                  <a:pos x="328" y="125"/>
                </a:cxn>
                <a:cxn ang="0">
                  <a:pos x="335" y="142"/>
                </a:cxn>
                <a:cxn ang="0">
                  <a:pos x="363" y="119"/>
                </a:cxn>
                <a:cxn ang="0">
                  <a:pos x="331" y="94"/>
                </a:cxn>
                <a:cxn ang="0">
                  <a:pos x="343" y="107"/>
                </a:cxn>
                <a:cxn ang="0">
                  <a:pos x="361" y="77"/>
                </a:cxn>
                <a:cxn ang="0">
                  <a:pos x="326" y="58"/>
                </a:cxn>
                <a:cxn ang="0">
                  <a:pos x="341" y="68"/>
                </a:cxn>
                <a:cxn ang="0">
                  <a:pos x="352" y="35"/>
                </a:cxn>
              </a:cxnLst>
              <a:rect l="0" t="0" r="r" b="b"/>
              <a:pathLst>
                <a:path w="366" h="200">
                  <a:moveTo>
                    <a:pt x="73" y="24"/>
                  </a:moveTo>
                  <a:cubicBezTo>
                    <a:pt x="73" y="30"/>
                    <a:pt x="70" y="36"/>
                    <a:pt x="65" y="40"/>
                  </a:cubicBezTo>
                  <a:cubicBezTo>
                    <a:pt x="61" y="44"/>
                    <a:pt x="57" y="45"/>
                    <a:pt x="53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47" y="68"/>
                    <a:pt x="46" y="84"/>
                    <a:pt x="48" y="100"/>
                  </a:cubicBezTo>
                  <a:cubicBezTo>
                    <a:pt x="50" y="122"/>
                    <a:pt x="59" y="143"/>
                    <a:pt x="71" y="159"/>
                  </a:cubicBezTo>
                  <a:cubicBezTo>
                    <a:pt x="71" y="159"/>
                    <a:pt x="71" y="159"/>
                    <a:pt x="71" y="159"/>
                  </a:cubicBezTo>
                  <a:cubicBezTo>
                    <a:pt x="83" y="175"/>
                    <a:pt x="100" y="188"/>
                    <a:pt x="119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19" y="196"/>
                    <a:pt x="118" y="198"/>
                    <a:pt x="117" y="200"/>
                  </a:cubicBezTo>
                  <a:cubicBezTo>
                    <a:pt x="117" y="200"/>
                    <a:pt x="117" y="200"/>
                    <a:pt x="117" y="200"/>
                  </a:cubicBezTo>
                  <a:cubicBezTo>
                    <a:pt x="97" y="194"/>
                    <a:pt x="80" y="181"/>
                    <a:pt x="67" y="164"/>
                  </a:cubicBezTo>
                  <a:cubicBezTo>
                    <a:pt x="54" y="148"/>
                    <a:pt x="45" y="127"/>
                    <a:pt x="43" y="104"/>
                  </a:cubicBezTo>
                  <a:cubicBezTo>
                    <a:pt x="41" y="87"/>
                    <a:pt x="42" y="69"/>
                    <a:pt x="47" y="54"/>
                  </a:cubicBezTo>
                  <a:cubicBezTo>
                    <a:pt x="48" y="52"/>
                    <a:pt x="49" y="49"/>
                    <a:pt x="50" y="47"/>
                  </a:cubicBezTo>
                  <a:cubicBezTo>
                    <a:pt x="49" y="41"/>
                    <a:pt x="48" y="38"/>
                    <a:pt x="47" y="32"/>
                  </a:cubicBezTo>
                  <a:cubicBezTo>
                    <a:pt x="47" y="26"/>
                    <a:pt x="50" y="20"/>
                    <a:pt x="55" y="16"/>
                  </a:cubicBezTo>
                  <a:cubicBezTo>
                    <a:pt x="59" y="12"/>
                    <a:pt x="65" y="6"/>
                    <a:pt x="70" y="2"/>
                  </a:cubicBezTo>
                  <a:cubicBezTo>
                    <a:pt x="72" y="0"/>
                    <a:pt x="72" y="0"/>
                    <a:pt x="72" y="3"/>
                  </a:cubicBezTo>
                  <a:cubicBezTo>
                    <a:pt x="73" y="9"/>
                    <a:pt x="72" y="18"/>
                    <a:pt x="73" y="24"/>
                  </a:cubicBezTo>
                  <a:close/>
                  <a:moveTo>
                    <a:pt x="87" y="131"/>
                  </a:moveTo>
                  <a:cubicBezTo>
                    <a:pt x="88" y="136"/>
                    <a:pt x="86" y="140"/>
                    <a:pt x="83" y="144"/>
                  </a:cubicBezTo>
                  <a:cubicBezTo>
                    <a:pt x="79" y="147"/>
                    <a:pt x="76" y="148"/>
                    <a:pt x="73" y="151"/>
                  </a:cubicBezTo>
                  <a:cubicBezTo>
                    <a:pt x="71" y="153"/>
                    <a:pt x="71" y="153"/>
                    <a:pt x="71" y="150"/>
                  </a:cubicBezTo>
                  <a:cubicBezTo>
                    <a:pt x="70" y="145"/>
                    <a:pt x="68" y="143"/>
                    <a:pt x="68" y="138"/>
                  </a:cubicBezTo>
                  <a:cubicBezTo>
                    <a:pt x="68" y="133"/>
                    <a:pt x="69" y="129"/>
                    <a:pt x="73" y="125"/>
                  </a:cubicBezTo>
                  <a:cubicBezTo>
                    <a:pt x="76" y="122"/>
                    <a:pt x="81" y="117"/>
                    <a:pt x="84" y="114"/>
                  </a:cubicBezTo>
                  <a:cubicBezTo>
                    <a:pt x="86" y="112"/>
                    <a:pt x="86" y="112"/>
                    <a:pt x="86" y="114"/>
                  </a:cubicBezTo>
                  <a:cubicBezTo>
                    <a:pt x="87" y="119"/>
                    <a:pt x="87" y="126"/>
                    <a:pt x="87" y="131"/>
                  </a:cubicBezTo>
                  <a:close/>
                  <a:moveTo>
                    <a:pt x="79" y="98"/>
                  </a:moveTo>
                  <a:cubicBezTo>
                    <a:pt x="78" y="104"/>
                    <a:pt x="75" y="107"/>
                    <a:pt x="70" y="110"/>
                  </a:cubicBezTo>
                  <a:cubicBezTo>
                    <a:pt x="66" y="112"/>
                    <a:pt x="63" y="112"/>
                    <a:pt x="58" y="114"/>
                  </a:cubicBezTo>
                  <a:cubicBezTo>
                    <a:pt x="56" y="116"/>
                    <a:pt x="56" y="115"/>
                    <a:pt x="56" y="113"/>
                  </a:cubicBezTo>
                  <a:cubicBezTo>
                    <a:pt x="57" y="108"/>
                    <a:pt x="56" y="105"/>
                    <a:pt x="57" y="100"/>
                  </a:cubicBezTo>
                  <a:cubicBezTo>
                    <a:pt x="59" y="95"/>
                    <a:pt x="61" y="91"/>
                    <a:pt x="66" y="88"/>
                  </a:cubicBezTo>
                  <a:cubicBezTo>
                    <a:pt x="71" y="86"/>
                    <a:pt x="77" y="83"/>
                    <a:pt x="81" y="80"/>
                  </a:cubicBezTo>
                  <a:cubicBezTo>
                    <a:pt x="83" y="79"/>
                    <a:pt x="84" y="79"/>
                    <a:pt x="83" y="82"/>
                  </a:cubicBezTo>
                  <a:cubicBezTo>
                    <a:pt x="82" y="87"/>
                    <a:pt x="80" y="94"/>
                    <a:pt x="79" y="98"/>
                  </a:cubicBezTo>
                  <a:close/>
                  <a:moveTo>
                    <a:pt x="78" y="66"/>
                  </a:moveTo>
                  <a:cubicBezTo>
                    <a:pt x="76" y="71"/>
                    <a:pt x="72" y="74"/>
                    <a:pt x="67" y="76"/>
                  </a:cubicBezTo>
                  <a:cubicBezTo>
                    <a:pt x="62" y="77"/>
                    <a:pt x="59" y="76"/>
                    <a:pt x="54" y="78"/>
                  </a:cubicBezTo>
                  <a:cubicBezTo>
                    <a:pt x="52" y="79"/>
                    <a:pt x="52" y="78"/>
                    <a:pt x="53" y="76"/>
                  </a:cubicBezTo>
                  <a:cubicBezTo>
                    <a:pt x="55" y="71"/>
                    <a:pt x="54" y="68"/>
                    <a:pt x="56" y="64"/>
                  </a:cubicBezTo>
                  <a:cubicBezTo>
                    <a:pt x="58" y="59"/>
                    <a:pt x="62" y="56"/>
                    <a:pt x="67" y="54"/>
                  </a:cubicBezTo>
                  <a:cubicBezTo>
                    <a:pt x="72" y="52"/>
                    <a:pt x="78" y="50"/>
                    <a:pt x="83" y="49"/>
                  </a:cubicBezTo>
                  <a:cubicBezTo>
                    <a:pt x="85" y="48"/>
                    <a:pt x="86" y="48"/>
                    <a:pt x="85" y="51"/>
                  </a:cubicBezTo>
                  <a:cubicBezTo>
                    <a:pt x="83" y="55"/>
                    <a:pt x="80" y="62"/>
                    <a:pt x="78" y="66"/>
                  </a:cubicBezTo>
                  <a:close/>
                  <a:moveTo>
                    <a:pt x="35" y="152"/>
                  </a:moveTo>
                  <a:cubicBezTo>
                    <a:pt x="41" y="150"/>
                    <a:pt x="47" y="151"/>
                    <a:pt x="52" y="155"/>
                  </a:cubicBezTo>
                  <a:cubicBezTo>
                    <a:pt x="56" y="158"/>
                    <a:pt x="58" y="162"/>
                    <a:pt x="62" y="165"/>
                  </a:cubicBezTo>
                  <a:cubicBezTo>
                    <a:pt x="65" y="167"/>
                    <a:pt x="64" y="167"/>
                    <a:pt x="62" y="168"/>
                  </a:cubicBezTo>
                  <a:cubicBezTo>
                    <a:pt x="56" y="169"/>
                    <a:pt x="54" y="172"/>
                    <a:pt x="48" y="173"/>
                  </a:cubicBezTo>
                  <a:cubicBezTo>
                    <a:pt x="42" y="175"/>
                    <a:pt x="37" y="174"/>
                    <a:pt x="32" y="170"/>
                  </a:cubicBezTo>
                  <a:cubicBezTo>
                    <a:pt x="27" y="167"/>
                    <a:pt x="20" y="162"/>
                    <a:pt x="16" y="159"/>
                  </a:cubicBezTo>
                  <a:cubicBezTo>
                    <a:pt x="14" y="157"/>
                    <a:pt x="14" y="157"/>
                    <a:pt x="16" y="156"/>
                  </a:cubicBezTo>
                  <a:cubicBezTo>
                    <a:pt x="22" y="154"/>
                    <a:pt x="30" y="153"/>
                    <a:pt x="35" y="152"/>
                  </a:cubicBezTo>
                  <a:close/>
                  <a:moveTo>
                    <a:pt x="22" y="119"/>
                  </a:moveTo>
                  <a:cubicBezTo>
                    <a:pt x="28" y="118"/>
                    <a:pt x="33" y="121"/>
                    <a:pt x="38" y="125"/>
                  </a:cubicBezTo>
                  <a:cubicBezTo>
                    <a:pt x="41" y="129"/>
                    <a:pt x="42" y="133"/>
                    <a:pt x="46" y="137"/>
                  </a:cubicBezTo>
                  <a:cubicBezTo>
                    <a:pt x="48" y="139"/>
                    <a:pt x="47" y="140"/>
                    <a:pt x="45" y="140"/>
                  </a:cubicBezTo>
                  <a:cubicBezTo>
                    <a:pt x="39" y="140"/>
                    <a:pt x="36" y="142"/>
                    <a:pt x="30" y="142"/>
                  </a:cubicBezTo>
                  <a:cubicBezTo>
                    <a:pt x="24" y="142"/>
                    <a:pt x="19" y="140"/>
                    <a:pt x="15" y="136"/>
                  </a:cubicBezTo>
                  <a:cubicBezTo>
                    <a:pt x="11" y="131"/>
                    <a:pt x="5" y="126"/>
                    <a:pt x="2" y="121"/>
                  </a:cubicBezTo>
                  <a:cubicBezTo>
                    <a:pt x="0" y="119"/>
                    <a:pt x="0" y="119"/>
                    <a:pt x="3" y="119"/>
                  </a:cubicBezTo>
                  <a:cubicBezTo>
                    <a:pt x="8" y="119"/>
                    <a:pt x="17" y="119"/>
                    <a:pt x="22" y="119"/>
                  </a:cubicBezTo>
                  <a:close/>
                  <a:moveTo>
                    <a:pt x="22" y="83"/>
                  </a:moveTo>
                  <a:cubicBezTo>
                    <a:pt x="28" y="85"/>
                    <a:pt x="32" y="88"/>
                    <a:pt x="34" y="94"/>
                  </a:cubicBezTo>
                  <a:cubicBezTo>
                    <a:pt x="36" y="99"/>
                    <a:pt x="36" y="102"/>
                    <a:pt x="38" y="107"/>
                  </a:cubicBezTo>
                  <a:cubicBezTo>
                    <a:pt x="39" y="110"/>
                    <a:pt x="38" y="110"/>
                    <a:pt x="36" y="109"/>
                  </a:cubicBezTo>
                  <a:cubicBezTo>
                    <a:pt x="31" y="108"/>
                    <a:pt x="27" y="108"/>
                    <a:pt x="22" y="107"/>
                  </a:cubicBezTo>
                  <a:cubicBezTo>
                    <a:pt x="16" y="105"/>
                    <a:pt x="13" y="101"/>
                    <a:pt x="10" y="96"/>
                  </a:cubicBezTo>
                  <a:cubicBezTo>
                    <a:pt x="8" y="91"/>
                    <a:pt x="5" y="84"/>
                    <a:pt x="3" y="79"/>
                  </a:cubicBezTo>
                  <a:cubicBezTo>
                    <a:pt x="2" y="76"/>
                    <a:pt x="2" y="76"/>
                    <a:pt x="5" y="77"/>
                  </a:cubicBezTo>
                  <a:cubicBezTo>
                    <a:pt x="10" y="78"/>
                    <a:pt x="17" y="81"/>
                    <a:pt x="22" y="83"/>
                  </a:cubicBezTo>
                  <a:close/>
                  <a:moveTo>
                    <a:pt x="30" y="45"/>
                  </a:moveTo>
                  <a:cubicBezTo>
                    <a:pt x="35" y="48"/>
                    <a:pt x="38" y="52"/>
                    <a:pt x="39" y="58"/>
                  </a:cubicBezTo>
                  <a:cubicBezTo>
                    <a:pt x="40" y="63"/>
                    <a:pt x="39" y="66"/>
                    <a:pt x="40" y="72"/>
                  </a:cubicBezTo>
                  <a:cubicBezTo>
                    <a:pt x="40" y="74"/>
                    <a:pt x="40" y="74"/>
                    <a:pt x="38" y="73"/>
                  </a:cubicBezTo>
                  <a:cubicBezTo>
                    <a:pt x="33" y="71"/>
                    <a:pt x="29" y="71"/>
                    <a:pt x="25" y="68"/>
                  </a:cubicBezTo>
                  <a:cubicBezTo>
                    <a:pt x="19" y="65"/>
                    <a:pt x="16" y="61"/>
                    <a:pt x="15" y="55"/>
                  </a:cubicBezTo>
                  <a:cubicBezTo>
                    <a:pt x="14" y="50"/>
                    <a:pt x="12" y="42"/>
                    <a:pt x="11" y="37"/>
                  </a:cubicBezTo>
                  <a:cubicBezTo>
                    <a:pt x="11" y="34"/>
                    <a:pt x="11" y="34"/>
                    <a:pt x="13" y="35"/>
                  </a:cubicBezTo>
                  <a:cubicBezTo>
                    <a:pt x="18" y="38"/>
                    <a:pt x="25" y="42"/>
                    <a:pt x="30" y="45"/>
                  </a:cubicBezTo>
                  <a:close/>
                  <a:moveTo>
                    <a:pt x="293" y="24"/>
                  </a:moveTo>
                  <a:cubicBezTo>
                    <a:pt x="293" y="30"/>
                    <a:pt x="295" y="36"/>
                    <a:pt x="300" y="40"/>
                  </a:cubicBezTo>
                  <a:cubicBezTo>
                    <a:pt x="304" y="44"/>
                    <a:pt x="308" y="45"/>
                    <a:pt x="312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8" y="68"/>
                    <a:pt x="320" y="84"/>
                    <a:pt x="318" y="100"/>
                  </a:cubicBezTo>
                  <a:cubicBezTo>
                    <a:pt x="315" y="122"/>
                    <a:pt x="307" y="143"/>
                    <a:pt x="295" y="159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82" y="175"/>
                    <a:pt x="265" y="188"/>
                    <a:pt x="246" y="194"/>
                  </a:cubicBezTo>
                  <a:cubicBezTo>
                    <a:pt x="246" y="194"/>
                    <a:pt x="246" y="194"/>
                    <a:pt x="246" y="194"/>
                  </a:cubicBezTo>
                  <a:cubicBezTo>
                    <a:pt x="247" y="196"/>
                    <a:pt x="247" y="198"/>
                    <a:pt x="248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68" y="194"/>
                    <a:pt x="286" y="181"/>
                    <a:pt x="299" y="164"/>
                  </a:cubicBezTo>
                  <a:cubicBezTo>
                    <a:pt x="311" y="148"/>
                    <a:pt x="320" y="127"/>
                    <a:pt x="323" y="104"/>
                  </a:cubicBezTo>
                  <a:cubicBezTo>
                    <a:pt x="325" y="87"/>
                    <a:pt x="323" y="69"/>
                    <a:pt x="318" y="54"/>
                  </a:cubicBezTo>
                  <a:cubicBezTo>
                    <a:pt x="317" y="52"/>
                    <a:pt x="316" y="49"/>
                    <a:pt x="316" y="47"/>
                  </a:cubicBezTo>
                  <a:cubicBezTo>
                    <a:pt x="316" y="41"/>
                    <a:pt x="318" y="38"/>
                    <a:pt x="318" y="32"/>
                  </a:cubicBezTo>
                  <a:cubicBezTo>
                    <a:pt x="318" y="26"/>
                    <a:pt x="316" y="20"/>
                    <a:pt x="311" y="16"/>
                  </a:cubicBezTo>
                  <a:cubicBezTo>
                    <a:pt x="307" y="12"/>
                    <a:pt x="300" y="6"/>
                    <a:pt x="296" y="2"/>
                  </a:cubicBezTo>
                  <a:cubicBezTo>
                    <a:pt x="294" y="0"/>
                    <a:pt x="293" y="0"/>
                    <a:pt x="293" y="3"/>
                  </a:cubicBezTo>
                  <a:cubicBezTo>
                    <a:pt x="293" y="9"/>
                    <a:pt x="293" y="18"/>
                    <a:pt x="293" y="24"/>
                  </a:cubicBezTo>
                  <a:close/>
                  <a:moveTo>
                    <a:pt x="278" y="131"/>
                  </a:moveTo>
                  <a:cubicBezTo>
                    <a:pt x="278" y="136"/>
                    <a:pt x="279" y="140"/>
                    <a:pt x="283" y="144"/>
                  </a:cubicBezTo>
                  <a:cubicBezTo>
                    <a:pt x="286" y="147"/>
                    <a:pt x="289" y="148"/>
                    <a:pt x="293" y="151"/>
                  </a:cubicBezTo>
                  <a:cubicBezTo>
                    <a:pt x="294" y="153"/>
                    <a:pt x="295" y="152"/>
                    <a:pt x="295" y="150"/>
                  </a:cubicBezTo>
                  <a:cubicBezTo>
                    <a:pt x="295" y="145"/>
                    <a:pt x="297" y="143"/>
                    <a:pt x="297" y="138"/>
                  </a:cubicBezTo>
                  <a:cubicBezTo>
                    <a:pt x="298" y="133"/>
                    <a:pt x="296" y="129"/>
                    <a:pt x="293" y="125"/>
                  </a:cubicBezTo>
                  <a:cubicBezTo>
                    <a:pt x="289" y="122"/>
                    <a:pt x="285" y="117"/>
                    <a:pt x="281" y="114"/>
                  </a:cubicBezTo>
                  <a:cubicBezTo>
                    <a:pt x="280" y="112"/>
                    <a:pt x="279" y="112"/>
                    <a:pt x="279" y="114"/>
                  </a:cubicBezTo>
                  <a:cubicBezTo>
                    <a:pt x="279" y="119"/>
                    <a:pt x="278" y="126"/>
                    <a:pt x="278" y="131"/>
                  </a:cubicBezTo>
                  <a:close/>
                  <a:moveTo>
                    <a:pt x="286" y="98"/>
                  </a:moveTo>
                  <a:cubicBezTo>
                    <a:pt x="287" y="104"/>
                    <a:pt x="290" y="107"/>
                    <a:pt x="295" y="110"/>
                  </a:cubicBezTo>
                  <a:cubicBezTo>
                    <a:pt x="299" y="112"/>
                    <a:pt x="303" y="112"/>
                    <a:pt x="307" y="114"/>
                  </a:cubicBezTo>
                  <a:cubicBezTo>
                    <a:pt x="309" y="116"/>
                    <a:pt x="309" y="115"/>
                    <a:pt x="309" y="113"/>
                  </a:cubicBezTo>
                  <a:cubicBezTo>
                    <a:pt x="308" y="108"/>
                    <a:pt x="309" y="105"/>
                    <a:pt x="308" y="100"/>
                  </a:cubicBezTo>
                  <a:cubicBezTo>
                    <a:pt x="307" y="95"/>
                    <a:pt x="304" y="91"/>
                    <a:pt x="299" y="88"/>
                  </a:cubicBezTo>
                  <a:cubicBezTo>
                    <a:pt x="295" y="86"/>
                    <a:pt x="289" y="83"/>
                    <a:pt x="284" y="80"/>
                  </a:cubicBezTo>
                  <a:cubicBezTo>
                    <a:pt x="282" y="79"/>
                    <a:pt x="282" y="79"/>
                    <a:pt x="282" y="82"/>
                  </a:cubicBezTo>
                  <a:cubicBezTo>
                    <a:pt x="283" y="87"/>
                    <a:pt x="285" y="94"/>
                    <a:pt x="286" y="98"/>
                  </a:cubicBezTo>
                  <a:close/>
                  <a:moveTo>
                    <a:pt x="288" y="66"/>
                  </a:moveTo>
                  <a:cubicBezTo>
                    <a:pt x="290" y="71"/>
                    <a:pt x="293" y="74"/>
                    <a:pt x="299" y="76"/>
                  </a:cubicBezTo>
                  <a:cubicBezTo>
                    <a:pt x="303" y="77"/>
                    <a:pt x="306" y="76"/>
                    <a:pt x="311" y="78"/>
                  </a:cubicBezTo>
                  <a:cubicBezTo>
                    <a:pt x="313" y="79"/>
                    <a:pt x="314" y="78"/>
                    <a:pt x="313" y="76"/>
                  </a:cubicBezTo>
                  <a:cubicBezTo>
                    <a:pt x="311" y="71"/>
                    <a:pt x="311" y="68"/>
                    <a:pt x="309" y="64"/>
                  </a:cubicBezTo>
                  <a:cubicBezTo>
                    <a:pt x="307" y="59"/>
                    <a:pt x="304" y="56"/>
                    <a:pt x="298" y="54"/>
                  </a:cubicBezTo>
                  <a:cubicBezTo>
                    <a:pt x="294" y="52"/>
                    <a:pt x="287" y="50"/>
                    <a:pt x="282" y="49"/>
                  </a:cubicBezTo>
                  <a:cubicBezTo>
                    <a:pt x="280" y="48"/>
                    <a:pt x="280" y="48"/>
                    <a:pt x="281" y="51"/>
                  </a:cubicBezTo>
                  <a:cubicBezTo>
                    <a:pt x="282" y="55"/>
                    <a:pt x="286" y="62"/>
                    <a:pt x="288" y="66"/>
                  </a:cubicBezTo>
                  <a:close/>
                  <a:moveTo>
                    <a:pt x="330" y="152"/>
                  </a:moveTo>
                  <a:cubicBezTo>
                    <a:pt x="324" y="150"/>
                    <a:pt x="319" y="151"/>
                    <a:pt x="314" y="155"/>
                  </a:cubicBezTo>
                  <a:cubicBezTo>
                    <a:pt x="309" y="158"/>
                    <a:pt x="308" y="162"/>
                    <a:pt x="303" y="165"/>
                  </a:cubicBezTo>
                  <a:cubicBezTo>
                    <a:pt x="301" y="167"/>
                    <a:pt x="301" y="167"/>
                    <a:pt x="304" y="168"/>
                  </a:cubicBezTo>
                  <a:cubicBezTo>
                    <a:pt x="309" y="169"/>
                    <a:pt x="312" y="172"/>
                    <a:pt x="317" y="173"/>
                  </a:cubicBezTo>
                  <a:cubicBezTo>
                    <a:pt x="323" y="175"/>
                    <a:pt x="329" y="174"/>
                    <a:pt x="334" y="170"/>
                  </a:cubicBezTo>
                  <a:cubicBezTo>
                    <a:pt x="338" y="167"/>
                    <a:pt x="345" y="162"/>
                    <a:pt x="350" y="159"/>
                  </a:cubicBezTo>
                  <a:cubicBezTo>
                    <a:pt x="352" y="157"/>
                    <a:pt x="352" y="157"/>
                    <a:pt x="349" y="156"/>
                  </a:cubicBezTo>
                  <a:cubicBezTo>
                    <a:pt x="343" y="154"/>
                    <a:pt x="335" y="153"/>
                    <a:pt x="330" y="152"/>
                  </a:cubicBezTo>
                  <a:close/>
                  <a:moveTo>
                    <a:pt x="343" y="119"/>
                  </a:moveTo>
                  <a:cubicBezTo>
                    <a:pt x="337" y="118"/>
                    <a:pt x="332" y="121"/>
                    <a:pt x="328" y="125"/>
                  </a:cubicBezTo>
                  <a:cubicBezTo>
                    <a:pt x="324" y="129"/>
                    <a:pt x="323" y="133"/>
                    <a:pt x="320" y="137"/>
                  </a:cubicBezTo>
                  <a:cubicBezTo>
                    <a:pt x="318" y="139"/>
                    <a:pt x="318" y="140"/>
                    <a:pt x="321" y="140"/>
                  </a:cubicBezTo>
                  <a:cubicBezTo>
                    <a:pt x="327" y="140"/>
                    <a:pt x="330" y="142"/>
                    <a:pt x="335" y="142"/>
                  </a:cubicBezTo>
                  <a:cubicBezTo>
                    <a:pt x="341" y="142"/>
                    <a:pt x="346" y="140"/>
                    <a:pt x="351" y="136"/>
                  </a:cubicBezTo>
                  <a:cubicBezTo>
                    <a:pt x="354" y="131"/>
                    <a:pt x="360" y="126"/>
                    <a:pt x="364" y="121"/>
                  </a:cubicBezTo>
                  <a:cubicBezTo>
                    <a:pt x="366" y="119"/>
                    <a:pt x="365" y="119"/>
                    <a:pt x="363" y="119"/>
                  </a:cubicBezTo>
                  <a:cubicBezTo>
                    <a:pt x="357" y="119"/>
                    <a:pt x="349" y="119"/>
                    <a:pt x="343" y="119"/>
                  </a:cubicBezTo>
                  <a:close/>
                  <a:moveTo>
                    <a:pt x="343" y="83"/>
                  </a:moveTo>
                  <a:cubicBezTo>
                    <a:pt x="337" y="85"/>
                    <a:pt x="333" y="88"/>
                    <a:pt x="331" y="94"/>
                  </a:cubicBezTo>
                  <a:cubicBezTo>
                    <a:pt x="329" y="99"/>
                    <a:pt x="330" y="102"/>
                    <a:pt x="328" y="107"/>
                  </a:cubicBezTo>
                  <a:cubicBezTo>
                    <a:pt x="327" y="110"/>
                    <a:pt x="327" y="110"/>
                    <a:pt x="330" y="109"/>
                  </a:cubicBezTo>
                  <a:cubicBezTo>
                    <a:pt x="335" y="108"/>
                    <a:pt x="338" y="108"/>
                    <a:pt x="343" y="107"/>
                  </a:cubicBezTo>
                  <a:cubicBezTo>
                    <a:pt x="349" y="105"/>
                    <a:pt x="353" y="101"/>
                    <a:pt x="355" y="96"/>
                  </a:cubicBezTo>
                  <a:cubicBezTo>
                    <a:pt x="357" y="91"/>
                    <a:pt x="360" y="84"/>
                    <a:pt x="362" y="79"/>
                  </a:cubicBezTo>
                  <a:cubicBezTo>
                    <a:pt x="363" y="76"/>
                    <a:pt x="363" y="76"/>
                    <a:pt x="361" y="77"/>
                  </a:cubicBezTo>
                  <a:cubicBezTo>
                    <a:pt x="355" y="78"/>
                    <a:pt x="348" y="81"/>
                    <a:pt x="343" y="83"/>
                  </a:cubicBezTo>
                  <a:close/>
                  <a:moveTo>
                    <a:pt x="336" y="45"/>
                  </a:moveTo>
                  <a:cubicBezTo>
                    <a:pt x="331" y="48"/>
                    <a:pt x="328" y="52"/>
                    <a:pt x="326" y="58"/>
                  </a:cubicBezTo>
                  <a:cubicBezTo>
                    <a:pt x="325" y="63"/>
                    <a:pt x="326" y="66"/>
                    <a:pt x="326" y="72"/>
                  </a:cubicBezTo>
                  <a:cubicBezTo>
                    <a:pt x="325" y="74"/>
                    <a:pt x="325" y="74"/>
                    <a:pt x="328" y="73"/>
                  </a:cubicBezTo>
                  <a:cubicBezTo>
                    <a:pt x="333" y="71"/>
                    <a:pt x="336" y="71"/>
                    <a:pt x="341" y="68"/>
                  </a:cubicBezTo>
                  <a:cubicBezTo>
                    <a:pt x="346" y="65"/>
                    <a:pt x="349" y="61"/>
                    <a:pt x="350" y="55"/>
                  </a:cubicBezTo>
                  <a:cubicBezTo>
                    <a:pt x="351" y="50"/>
                    <a:pt x="353" y="42"/>
                    <a:pt x="354" y="37"/>
                  </a:cubicBezTo>
                  <a:cubicBezTo>
                    <a:pt x="355" y="34"/>
                    <a:pt x="354" y="34"/>
                    <a:pt x="352" y="35"/>
                  </a:cubicBezTo>
                  <a:cubicBezTo>
                    <a:pt x="347" y="38"/>
                    <a:pt x="340" y="42"/>
                    <a:pt x="336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7" name="Group 78"/>
          <p:cNvGrpSpPr>
            <a:grpSpLocks noChangeAspect="1"/>
          </p:cNvGrpSpPr>
          <p:nvPr/>
        </p:nvGrpSpPr>
        <p:grpSpPr>
          <a:xfrm>
            <a:off x="3687367" y="1399891"/>
            <a:ext cx="471019" cy="361568"/>
            <a:chOff x="6323013" y="760413"/>
            <a:chExt cx="1373188" cy="1054100"/>
          </a:xfrm>
          <a:solidFill>
            <a:srgbClr val="FFC000"/>
          </a:solidFill>
        </p:grpSpPr>
        <p:sp>
          <p:nvSpPr>
            <p:cNvPr id="68" name="Freeform 16"/>
            <p:cNvSpPr>
              <a:spLocks noEditPoints="1"/>
            </p:cNvSpPr>
            <p:nvPr/>
          </p:nvSpPr>
          <p:spPr bwMode="auto">
            <a:xfrm>
              <a:off x="6680200" y="985838"/>
              <a:ext cx="660400" cy="828675"/>
            </a:xfrm>
            <a:custGeom>
              <a:avLst/>
              <a:gdLst/>
              <a:ahLst/>
              <a:cxnLst>
                <a:cxn ang="0">
                  <a:pos x="100" y="111"/>
                </a:cxn>
                <a:cxn ang="0">
                  <a:pos x="118" y="129"/>
                </a:cxn>
                <a:cxn ang="0">
                  <a:pos x="126" y="133"/>
                </a:cxn>
                <a:cxn ang="0">
                  <a:pos x="130" y="144"/>
                </a:cxn>
                <a:cxn ang="0">
                  <a:pos x="130" y="149"/>
                </a:cxn>
                <a:cxn ang="0">
                  <a:pos x="143" y="149"/>
                </a:cxn>
                <a:cxn ang="0">
                  <a:pos x="143" y="192"/>
                </a:cxn>
                <a:cxn ang="0">
                  <a:pos x="150" y="201"/>
                </a:cxn>
                <a:cxn ang="0">
                  <a:pos x="150" y="221"/>
                </a:cxn>
                <a:cxn ang="0">
                  <a:pos x="25" y="221"/>
                </a:cxn>
                <a:cxn ang="0">
                  <a:pos x="25" y="201"/>
                </a:cxn>
                <a:cxn ang="0">
                  <a:pos x="32" y="192"/>
                </a:cxn>
                <a:cxn ang="0">
                  <a:pos x="32" y="149"/>
                </a:cxn>
                <a:cxn ang="0">
                  <a:pos x="45" y="149"/>
                </a:cxn>
                <a:cxn ang="0">
                  <a:pos x="45" y="144"/>
                </a:cxn>
                <a:cxn ang="0">
                  <a:pos x="50" y="133"/>
                </a:cxn>
                <a:cxn ang="0">
                  <a:pos x="57" y="129"/>
                </a:cxn>
                <a:cxn ang="0">
                  <a:pos x="75" y="111"/>
                </a:cxn>
                <a:cxn ang="0">
                  <a:pos x="71" y="104"/>
                </a:cxn>
                <a:cxn ang="0">
                  <a:pos x="75" y="98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28" y="3"/>
                </a:cxn>
                <a:cxn ang="0">
                  <a:pos x="29" y="5"/>
                </a:cxn>
                <a:cxn ang="0">
                  <a:pos x="40" y="14"/>
                </a:cxn>
                <a:cxn ang="0">
                  <a:pos x="39" y="13"/>
                </a:cxn>
                <a:cxn ang="0">
                  <a:pos x="36" y="2"/>
                </a:cxn>
                <a:cxn ang="0">
                  <a:pos x="42" y="0"/>
                </a:cxn>
                <a:cxn ang="0">
                  <a:pos x="134" y="0"/>
                </a:cxn>
                <a:cxn ang="0">
                  <a:pos x="139" y="2"/>
                </a:cxn>
                <a:cxn ang="0">
                  <a:pos x="136" y="13"/>
                </a:cxn>
                <a:cxn ang="0">
                  <a:pos x="136" y="14"/>
                </a:cxn>
                <a:cxn ang="0">
                  <a:pos x="146" y="5"/>
                </a:cxn>
                <a:cxn ang="0">
                  <a:pos x="147" y="3"/>
                </a:cxn>
                <a:cxn ang="0">
                  <a:pos x="176" y="3"/>
                </a:cxn>
                <a:cxn ang="0">
                  <a:pos x="176" y="10"/>
                </a:cxn>
                <a:cxn ang="0">
                  <a:pos x="101" y="98"/>
                </a:cxn>
                <a:cxn ang="0">
                  <a:pos x="105" y="104"/>
                </a:cxn>
                <a:cxn ang="0">
                  <a:pos x="100" y="111"/>
                </a:cxn>
                <a:cxn ang="0">
                  <a:pos x="43" y="67"/>
                </a:cxn>
                <a:cxn ang="0">
                  <a:pos x="45" y="55"/>
                </a:cxn>
                <a:cxn ang="0">
                  <a:pos x="46" y="30"/>
                </a:cxn>
                <a:cxn ang="0">
                  <a:pos x="19" y="17"/>
                </a:cxn>
                <a:cxn ang="0">
                  <a:pos x="13" y="17"/>
                </a:cxn>
                <a:cxn ang="0">
                  <a:pos x="43" y="67"/>
                </a:cxn>
                <a:cxn ang="0">
                  <a:pos x="130" y="30"/>
                </a:cxn>
                <a:cxn ang="0">
                  <a:pos x="130" y="55"/>
                </a:cxn>
                <a:cxn ang="0">
                  <a:pos x="132" y="67"/>
                </a:cxn>
                <a:cxn ang="0">
                  <a:pos x="162" y="17"/>
                </a:cxn>
                <a:cxn ang="0">
                  <a:pos x="156" y="17"/>
                </a:cxn>
                <a:cxn ang="0">
                  <a:pos x="130" y="30"/>
                </a:cxn>
              </a:cxnLst>
              <a:rect l="0" t="0" r="r" b="b"/>
              <a:pathLst>
                <a:path w="176" h="221">
                  <a:moveTo>
                    <a:pt x="100" y="111"/>
                  </a:moveTo>
                  <a:cubicBezTo>
                    <a:pt x="103" y="121"/>
                    <a:pt x="108" y="125"/>
                    <a:pt x="118" y="129"/>
                  </a:cubicBezTo>
                  <a:cubicBezTo>
                    <a:pt x="121" y="130"/>
                    <a:pt x="123" y="131"/>
                    <a:pt x="126" y="133"/>
                  </a:cubicBezTo>
                  <a:cubicBezTo>
                    <a:pt x="129" y="136"/>
                    <a:pt x="130" y="140"/>
                    <a:pt x="130" y="144"/>
                  </a:cubicBezTo>
                  <a:cubicBezTo>
                    <a:pt x="130" y="149"/>
                    <a:pt x="130" y="149"/>
                    <a:pt x="130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92"/>
                    <a:pt x="143" y="192"/>
                    <a:pt x="143" y="192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50" y="221"/>
                    <a:pt x="150" y="221"/>
                    <a:pt x="150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0"/>
                    <a:pt x="47" y="136"/>
                    <a:pt x="50" y="133"/>
                  </a:cubicBezTo>
                  <a:cubicBezTo>
                    <a:pt x="52" y="131"/>
                    <a:pt x="54" y="130"/>
                    <a:pt x="57" y="129"/>
                  </a:cubicBezTo>
                  <a:cubicBezTo>
                    <a:pt x="68" y="125"/>
                    <a:pt x="72" y="121"/>
                    <a:pt x="75" y="111"/>
                  </a:cubicBezTo>
                  <a:cubicBezTo>
                    <a:pt x="73" y="109"/>
                    <a:pt x="71" y="107"/>
                    <a:pt x="71" y="104"/>
                  </a:cubicBezTo>
                  <a:cubicBezTo>
                    <a:pt x="71" y="102"/>
                    <a:pt x="73" y="100"/>
                    <a:pt x="75" y="98"/>
                  </a:cubicBezTo>
                  <a:cubicBezTo>
                    <a:pt x="32" y="86"/>
                    <a:pt x="0" y="56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10"/>
                    <a:pt x="35" y="13"/>
                    <a:pt x="40" y="14"/>
                  </a:cubicBezTo>
                  <a:cubicBezTo>
                    <a:pt x="40" y="14"/>
                    <a:pt x="39" y="13"/>
                    <a:pt x="39" y="13"/>
                  </a:cubicBezTo>
                  <a:cubicBezTo>
                    <a:pt x="37" y="10"/>
                    <a:pt x="34" y="6"/>
                    <a:pt x="36" y="2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6" y="0"/>
                    <a:pt x="138" y="0"/>
                    <a:pt x="139" y="2"/>
                  </a:cubicBezTo>
                  <a:cubicBezTo>
                    <a:pt x="141" y="6"/>
                    <a:pt x="138" y="10"/>
                    <a:pt x="136" y="13"/>
                  </a:cubicBezTo>
                  <a:cubicBezTo>
                    <a:pt x="136" y="13"/>
                    <a:pt x="136" y="14"/>
                    <a:pt x="136" y="14"/>
                  </a:cubicBezTo>
                  <a:cubicBezTo>
                    <a:pt x="140" y="13"/>
                    <a:pt x="145" y="10"/>
                    <a:pt x="146" y="5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76" y="3"/>
                    <a:pt x="176" y="3"/>
                    <a:pt x="176" y="3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75" y="56"/>
                    <a:pt x="143" y="86"/>
                    <a:pt x="101" y="98"/>
                  </a:cubicBezTo>
                  <a:cubicBezTo>
                    <a:pt x="103" y="99"/>
                    <a:pt x="105" y="101"/>
                    <a:pt x="105" y="104"/>
                  </a:cubicBezTo>
                  <a:cubicBezTo>
                    <a:pt x="105" y="107"/>
                    <a:pt x="103" y="109"/>
                    <a:pt x="100" y="111"/>
                  </a:cubicBezTo>
                  <a:close/>
                  <a:moveTo>
                    <a:pt x="43" y="67"/>
                  </a:moveTo>
                  <a:cubicBezTo>
                    <a:pt x="43" y="63"/>
                    <a:pt x="44" y="59"/>
                    <a:pt x="45" y="55"/>
                  </a:cubicBezTo>
                  <a:cubicBezTo>
                    <a:pt x="48" y="47"/>
                    <a:pt x="48" y="38"/>
                    <a:pt x="46" y="30"/>
                  </a:cubicBezTo>
                  <a:cubicBezTo>
                    <a:pt x="36" y="29"/>
                    <a:pt x="24" y="25"/>
                    <a:pt x="19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37"/>
                    <a:pt x="26" y="55"/>
                    <a:pt x="43" y="67"/>
                  </a:cubicBezTo>
                  <a:close/>
                  <a:moveTo>
                    <a:pt x="130" y="30"/>
                  </a:moveTo>
                  <a:cubicBezTo>
                    <a:pt x="128" y="38"/>
                    <a:pt x="128" y="47"/>
                    <a:pt x="130" y="55"/>
                  </a:cubicBezTo>
                  <a:cubicBezTo>
                    <a:pt x="131" y="59"/>
                    <a:pt x="132" y="63"/>
                    <a:pt x="132" y="67"/>
                  </a:cubicBezTo>
                  <a:cubicBezTo>
                    <a:pt x="149" y="55"/>
                    <a:pt x="160" y="37"/>
                    <a:pt x="162" y="17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1" y="25"/>
                    <a:pt x="139" y="29"/>
                    <a:pt x="130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Freeform 17"/>
            <p:cNvSpPr>
              <a:spLocks noEditPoints="1"/>
            </p:cNvSpPr>
            <p:nvPr/>
          </p:nvSpPr>
          <p:spPr bwMode="auto">
            <a:xfrm>
              <a:off x="6323013" y="760413"/>
              <a:ext cx="1373188" cy="750888"/>
            </a:xfrm>
            <a:custGeom>
              <a:avLst/>
              <a:gdLst/>
              <a:ahLst/>
              <a:cxnLst>
                <a:cxn ang="0">
                  <a:pos x="53" y="48"/>
                </a:cxn>
                <a:cxn ang="0">
                  <a:pos x="71" y="159"/>
                </a:cxn>
                <a:cxn ang="0">
                  <a:pos x="120" y="194"/>
                </a:cxn>
                <a:cxn ang="0">
                  <a:pos x="67" y="164"/>
                </a:cxn>
                <a:cxn ang="0">
                  <a:pos x="50" y="47"/>
                </a:cxn>
                <a:cxn ang="0">
                  <a:pos x="70" y="2"/>
                </a:cxn>
                <a:cxn ang="0">
                  <a:pos x="87" y="131"/>
                </a:cxn>
                <a:cxn ang="0">
                  <a:pos x="71" y="150"/>
                </a:cxn>
                <a:cxn ang="0">
                  <a:pos x="84" y="114"/>
                </a:cxn>
                <a:cxn ang="0">
                  <a:pos x="79" y="98"/>
                </a:cxn>
                <a:cxn ang="0">
                  <a:pos x="56" y="113"/>
                </a:cxn>
                <a:cxn ang="0">
                  <a:pos x="81" y="80"/>
                </a:cxn>
                <a:cxn ang="0">
                  <a:pos x="78" y="66"/>
                </a:cxn>
                <a:cxn ang="0">
                  <a:pos x="53" y="76"/>
                </a:cxn>
                <a:cxn ang="0">
                  <a:pos x="83" y="49"/>
                </a:cxn>
                <a:cxn ang="0">
                  <a:pos x="35" y="152"/>
                </a:cxn>
                <a:cxn ang="0">
                  <a:pos x="62" y="168"/>
                </a:cxn>
                <a:cxn ang="0">
                  <a:pos x="16" y="159"/>
                </a:cxn>
                <a:cxn ang="0">
                  <a:pos x="22" y="119"/>
                </a:cxn>
                <a:cxn ang="0">
                  <a:pos x="45" y="140"/>
                </a:cxn>
                <a:cxn ang="0">
                  <a:pos x="2" y="121"/>
                </a:cxn>
                <a:cxn ang="0">
                  <a:pos x="22" y="83"/>
                </a:cxn>
                <a:cxn ang="0">
                  <a:pos x="36" y="109"/>
                </a:cxn>
                <a:cxn ang="0">
                  <a:pos x="3" y="79"/>
                </a:cxn>
                <a:cxn ang="0">
                  <a:pos x="30" y="45"/>
                </a:cxn>
                <a:cxn ang="0">
                  <a:pos x="38" y="73"/>
                </a:cxn>
                <a:cxn ang="0">
                  <a:pos x="11" y="37"/>
                </a:cxn>
                <a:cxn ang="0">
                  <a:pos x="293" y="24"/>
                </a:cxn>
                <a:cxn ang="0">
                  <a:pos x="314" y="53"/>
                </a:cxn>
                <a:cxn ang="0">
                  <a:pos x="295" y="159"/>
                </a:cxn>
                <a:cxn ang="0">
                  <a:pos x="248" y="200"/>
                </a:cxn>
                <a:cxn ang="0">
                  <a:pos x="323" y="104"/>
                </a:cxn>
                <a:cxn ang="0">
                  <a:pos x="318" y="32"/>
                </a:cxn>
                <a:cxn ang="0">
                  <a:pos x="293" y="3"/>
                </a:cxn>
                <a:cxn ang="0">
                  <a:pos x="283" y="144"/>
                </a:cxn>
                <a:cxn ang="0">
                  <a:pos x="297" y="138"/>
                </a:cxn>
                <a:cxn ang="0">
                  <a:pos x="279" y="114"/>
                </a:cxn>
                <a:cxn ang="0">
                  <a:pos x="295" y="110"/>
                </a:cxn>
                <a:cxn ang="0">
                  <a:pos x="308" y="100"/>
                </a:cxn>
                <a:cxn ang="0">
                  <a:pos x="282" y="82"/>
                </a:cxn>
                <a:cxn ang="0">
                  <a:pos x="299" y="76"/>
                </a:cxn>
                <a:cxn ang="0">
                  <a:pos x="309" y="64"/>
                </a:cxn>
                <a:cxn ang="0">
                  <a:pos x="281" y="51"/>
                </a:cxn>
                <a:cxn ang="0">
                  <a:pos x="314" y="155"/>
                </a:cxn>
                <a:cxn ang="0">
                  <a:pos x="317" y="173"/>
                </a:cxn>
                <a:cxn ang="0">
                  <a:pos x="349" y="156"/>
                </a:cxn>
                <a:cxn ang="0">
                  <a:pos x="328" y="125"/>
                </a:cxn>
                <a:cxn ang="0">
                  <a:pos x="335" y="142"/>
                </a:cxn>
                <a:cxn ang="0">
                  <a:pos x="363" y="119"/>
                </a:cxn>
                <a:cxn ang="0">
                  <a:pos x="331" y="94"/>
                </a:cxn>
                <a:cxn ang="0">
                  <a:pos x="343" y="107"/>
                </a:cxn>
                <a:cxn ang="0">
                  <a:pos x="361" y="77"/>
                </a:cxn>
                <a:cxn ang="0">
                  <a:pos x="326" y="58"/>
                </a:cxn>
                <a:cxn ang="0">
                  <a:pos x="341" y="68"/>
                </a:cxn>
                <a:cxn ang="0">
                  <a:pos x="352" y="35"/>
                </a:cxn>
              </a:cxnLst>
              <a:rect l="0" t="0" r="r" b="b"/>
              <a:pathLst>
                <a:path w="366" h="200">
                  <a:moveTo>
                    <a:pt x="73" y="24"/>
                  </a:moveTo>
                  <a:cubicBezTo>
                    <a:pt x="73" y="30"/>
                    <a:pt x="70" y="36"/>
                    <a:pt x="65" y="40"/>
                  </a:cubicBezTo>
                  <a:cubicBezTo>
                    <a:pt x="61" y="44"/>
                    <a:pt x="57" y="45"/>
                    <a:pt x="53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47" y="68"/>
                    <a:pt x="46" y="84"/>
                    <a:pt x="48" y="100"/>
                  </a:cubicBezTo>
                  <a:cubicBezTo>
                    <a:pt x="50" y="122"/>
                    <a:pt x="59" y="143"/>
                    <a:pt x="71" y="159"/>
                  </a:cubicBezTo>
                  <a:cubicBezTo>
                    <a:pt x="71" y="159"/>
                    <a:pt x="71" y="159"/>
                    <a:pt x="71" y="159"/>
                  </a:cubicBezTo>
                  <a:cubicBezTo>
                    <a:pt x="83" y="175"/>
                    <a:pt x="100" y="188"/>
                    <a:pt x="119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19" y="196"/>
                    <a:pt x="118" y="198"/>
                    <a:pt x="117" y="200"/>
                  </a:cubicBezTo>
                  <a:cubicBezTo>
                    <a:pt x="117" y="200"/>
                    <a:pt x="117" y="200"/>
                    <a:pt x="117" y="200"/>
                  </a:cubicBezTo>
                  <a:cubicBezTo>
                    <a:pt x="97" y="194"/>
                    <a:pt x="80" y="181"/>
                    <a:pt x="67" y="164"/>
                  </a:cubicBezTo>
                  <a:cubicBezTo>
                    <a:pt x="54" y="148"/>
                    <a:pt x="45" y="127"/>
                    <a:pt x="43" y="104"/>
                  </a:cubicBezTo>
                  <a:cubicBezTo>
                    <a:pt x="41" y="87"/>
                    <a:pt x="42" y="69"/>
                    <a:pt x="47" y="54"/>
                  </a:cubicBezTo>
                  <a:cubicBezTo>
                    <a:pt x="48" y="52"/>
                    <a:pt x="49" y="49"/>
                    <a:pt x="50" y="47"/>
                  </a:cubicBezTo>
                  <a:cubicBezTo>
                    <a:pt x="49" y="41"/>
                    <a:pt x="48" y="38"/>
                    <a:pt x="47" y="32"/>
                  </a:cubicBezTo>
                  <a:cubicBezTo>
                    <a:pt x="47" y="26"/>
                    <a:pt x="50" y="20"/>
                    <a:pt x="55" y="16"/>
                  </a:cubicBezTo>
                  <a:cubicBezTo>
                    <a:pt x="59" y="12"/>
                    <a:pt x="65" y="6"/>
                    <a:pt x="70" y="2"/>
                  </a:cubicBezTo>
                  <a:cubicBezTo>
                    <a:pt x="72" y="0"/>
                    <a:pt x="72" y="0"/>
                    <a:pt x="72" y="3"/>
                  </a:cubicBezTo>
                  <a:cubicBezTo>
                    <a:pt x="73" y="9"/>
                    <a:pt x="72" y="18"/>
                    <a:pt x="73" y="24"/>
                  </a:cubicBezTo>
                  <a:close/>
                  <a:moveTo>
                    <a:pt x="87" y="131"/>
                  </a:moveTo>
                  <a:cubicBezTo>
                    <a:pt x="88" y="136"/>
                    <a:pt x="86" y="140"/>
                    <a:pt x="83" y="144"/>
                  </a:cubicBezTo>
                  <a:cubicBezTo>
                    <a:pt x="79" y="147"/>
                    <a:pt x="76" y="148"/>
                    <a:pt x="73" y="151"/>
                  </a:cubicBezTo>
                  <a:cubicBezTo>
                    <a:pt x="71" y="153"/>
                    <a:pt x="71" y="153"/>
                    <a:pt x="71" y="150"/>
                  </a:cubicBezTo>
                  <a:cubicBezTo>
                    <a:pt x="70" y="145"/>
                    <a:pt x="68" y="143"/>
                    <a:pt x="68" y="138"/>
                  </a:cubicBezTo>
                  <a:cubicBezTo>
                    <a:pt x="68" y="133"/>
                    <a:pt x="69" y="129"/>
                    <a:pt x="73" y="125"/>
                  </a:cubicBezTo>
                  <a:cubicBezTo>
                    <a:pt x="76" y="122"/>
                    <a:pt x="81" y="117"/>
                    <a:pt x="84" y="114"/>
                  </a:cubicBezTo>
                  <a:cubicBezTo>
                    <a:pt x="86" y="112"/>
                    <a:pt x="86" y="112"/>
                    <a:pt x="86" y="114"/>
                  </a:cubicBezTo>
                  <a:cubicBezTo>
                    <a:pt x="87" y="119"/>
                    <a:pt x="87" y="126"/>
                    <a:pt x="87" y="131"/>
                  </a:cubicBezTo>
                  <a:close/>
                  <a:moveTo>
                    <a:pt x="79" y="98"/>
                  </a:moveTo>
                  <a:cubicBezTo>
                    <a:pt x="78" y="104"/>
                    <a:pt x="75" y="107"/>
                    <a:pt x="70" y="110"/>
                  </a:cubicBezTo>
                  <a:cubicBezTo>
                    <a:pt x="66" y="112"/>
                    <a:pt x="63" y="112"/>
                    <a:pt x="58" y="114"/>
                  </a:cubicBezTo>
                  <a:cubicBezTo>
                    <a:pt x="56" y="116"/>
                    <a:pt x="56" y="115"/>
                    <a:pt x="56" y="113"/>
                  </a:cubicBezTo>
                  <a:cubicBezTo>
                    <a:pt x="57" y="108"/>
                    <a:pt x="56" y="105"/>
                    <a:pt x="57" y="100"/>
                  </a:cubicBezTo>
                  <a:cubicBezTo>
                    <a:pt x="59" y="95"/>
                    <a:pt x="61" y="91"/>
                    <a:pt x="66" y="88"/>
                  </a:cubicBezTo>
                  <a:cubicBezTo>
                    <a:pt x="71" y="86"/>
                    <a:pt x="77" y="83"/>
                    <a:pt x="81" y="80"/>
                  </a:cubicBezTo>
                  <a:cubicBezTo>
                    <a:pt x="83" y="79"/>
                    <a:pt x="84" y="79"/>
                    <a:pt x="83" y="82"/>
                  </a:cubicBezTo>
                  <a:cubicBezTo>
                    <a:pt x="82" y="87"/>
                    <a:pt x="80" y="94"/>
                    <a:pt x="79" y="98"/>
                  </a:cubicBezTo>
                  <a:close/>
                  <a:moveTo>
                    <a:pt x="78" y="66"/>
                  </a:moveTo>
                  <a:cubicBezTo>
                    <a:pt x="76" y="71"/>
                    <a:pt x="72" y="74"/>
                    <a:pt x="67" y="76"/>
                  </a:cubicBezTo>
                  <a:cubicBezTo>
                    <a:pt x="62" y="77"/>
                    <a:pt x="59" y="76"/>
                    <a:pt x="54" y="78"/>
                  </a:cubicBezTo>
                  <a:cubicBezTo>
                    <a:pt x="52" y="79"/>
                    <a:pt x="52" y="78"/>
                    <a:pt x="53" y="76"/>
                  </a:cubicBezTo>
                  <a:cubicBezTo>
                    <a:pt x="55" y="71"/>
                    <a:pt x="54" y="68"/>
                    <a:pt x="56" y="64"/>
                  </a:cubicBezTo>
                  <a:cubicBezTo>
                    <a:pt x="58" y="59"/>
                    <a:pt x="62" y="56"/>
                    <a:pt x="67" y="54"/>
                  </a:cubicBezTo>
                  <a:cubicBezTo>
                    <a:pt x="72" y="52"/>
                    <a:pt x="78" y="50"/>
                    <a:pt x="83" y="49"/>
                  </a:cubicBezTo>
                  <a:cubicBezTo>
                    <a:pt x="85" y="48"/>
                    <a:pt x="86" y="48"/>
                    <a:pt x="85" y="51"/>
                  </a:cubicBezTo>
                  <a:cubicBezTo>
                    <a:pt x="83" y="55"/>
                    <a:pt x="80" y="62"/>
                    <a:pt x="78" y="66"/>
                  </a:cubicBezTo>
                  <a:close/>
                  <a:moveTo>
                    <a:pt x="35" y="152"/>
                  </a:moveTo>
                  <a:cubicBezTo>
                    <a:pt x="41" y="150"/>
                    <a:pt x="47" y="151"/>
                    <a:pt x="52" y="155"/>
                  </a:cubicBezTo>
                  <a:cubicBezTo>
                    <a:pt x="56" y="158"/>
                    <a:pt x="58" y="162"/>
                    <a:pt x="62" y="165"/>
                  </a:cubicBezTo>
                  <a:cubicBezTo>
                    <a:pt x="65" y="167"/>
                    <a:pt x="64" y="167"/>
                    <a:pt x="62" y="168"/>
                  </a:cubicBezTo>
                  <a:cubicBezTo>
                    <a:pt x="56" y="169"/>
                    <a:pt x="54" y="172"/>
                    <a:pt x="48" y="173"/>
                  </a:cubicBezTo>
                  <a:cubicBezTo>
                    <a:pt x="42" y="175"/>
                    <a:pt x="37" y="174"/>
                    <a:pt x="32" y="170"/>
                  </a:cubicBezTo>
                  <a:cubicBezTo>
                    <a:pt x="27" y="167"/>
                    <a:pt x="20" y="162"/>
                    <a:pt x="16" y="159"/>
                  </a:cubicBezTo>
                  <a:cubicBezTo>
                    <a:pt x="14" y="157"/>
                    <a:pt x="14" y="157"/>
                    <a:pt x="16" y="156"/>
                  </a:cubicBezTo>
                  <a:cubicBezTo>
                    <a:pt x="22" y="154"/>
                    <a:pt x="30" y="153"/>
                    <a:pt x="35" y="152"/>
                  </a:cubicBezTo>
                  <a:close/>
                  <a:moveTo>
                    <a:pt x="22" y="119"/>
                  </a:moveTo>
                  <a:cubicBezTo>
                    <a:pt x="28" y="118"/>
                    <a:pt x="33" y="121"/>
                    <a:pt x="38" y="125"/>
                  </a:cubicBezTo>
                  <a:cubicBezTo>
                    <a:pt x="41" y="129"/>
                    <a:pt x="42" y="133"/>
                    <a:pt x="46" y="137"/>
                  </a:cubicBezTo>
                  <a:cubicBezTo>
                    <a:pt x="48" y="139"/>
                    <a:pt x="47" y="140"/>
                    <a:pt x="45" y="140"/>
                  </a:cubicBezTo>
                  <a:cubicBezTo>
                    <a:pt x="39" y="140"/>
                    <a:pt x="36" y="142"/>
                    <a:pt x="30" y="142"/>
                  </a:cubicBezTo>
                  <a:cubicBezTo>
                    <a:pt x="24" y="142"/>
                    <a:pt x="19" y="140"/>
                    <a:pt x="15" y="136"/>
                  </a:cubicBezTo>
                  <a:cubicBezTo>
                    <a:pt x="11" y="131"/>
                    <a:pt x="5" y="126"/>
                    <a:pt x="2" y="121"/>
                  </a:cubicBezTo>
                  <a:cubicBezTo>
                    <a:pt x="0" y="119"/>
                    <a:pt x="0" y="119"/>
                    <a:pt x="3" y="119"/>
                  </a:cubicBezTo>
                  <a:cubicBezTo>
                    <a:pt x="8" y="119"/>
                    <a:pt x="17" y="119"/>
                    <a:pt x="22" y="119"/>
                  </a:cubicBezTo>
                  <a:close/>
                  <a:moveTo>
                    <a:pt x="22" y="83"/>
                  </a:moveTo>
                  <a:cubicBezTo>
                    <a:pt x="28" y="85"/>
                    <a:pt x="32" y="88"/>
                    <a:pt x="34" y="94"/>
                  </a:cubicBezTo>
                  <a:cubicBezTo>
                    <a:pt x="36" y="99"/>
                    <a:pt x="36" y="102"/>
                    <a:pt x="38" y="107"/>
                  </a:cubicBezTo>
                  <a:cubicBezTo>
                    <a:pt x="39" y="110"/>
                    <a:pt x="38" y="110"/>
                    <a:pt x="36" y="109"/>
                  </a:cubicBezTo>
                  <a:cubicBezTo>
                    <a:pt x="31" y="108"/>
                    <a:pt x="27" y="108"/>
                    <a:pt x="22" y="107"/>
                  </a:cubicBezTo>
                  <a:cubicBezTo>
                    <a:pt x="16" y="105"/>
                    <a:pt x="13" y="101"/>
                    <a:pt x="10" y="96"/>
                  </a:cubicBezTo>
                  <a:cubicBezTo>
                    <a:pt x="8" y="91"/>
                    <a:pt x="5" y="84"/>
                    <a:pt x="3" y="79"/>
                  </a:cubicBezTo>
                  <a:cubicBezTo>
                    <a:pt x="2" y="76"/>
                    <a:pt x="2" y="76"/>
                    <a:pt x="5" y="77"/>
                  </a:cubicBezTo>
                  <a:cubicBezTo>
                    <a:pt x="10" y="78"/>
                    <a:pt x="17" y="81"/>
                    <a:pt x="22" y="83"/>
                  </a:cubicBezTo>
                  <a:close/>
                  <a:moveTo>
                    <a:pt x="30" y="45"/>
                  </a:moveTo>
                  <a:cubicBezTo>
                    <a:pt x="35" y="48"/>
                    <a:pt x="38" y="52"/>
                    <a:pt x="39" y="58"/>
                  </a:cubicBezTo>
                  <a:cubicBezTo>
                    <a:pt x="40" y="63"/>
                    <a:pt x="39" y="66"/>
                    <a:pt x="40" y="72"/>
                  </a:cubicBezTo>
                  <a:cubicBezTo>
                    <a:pt x="40" y="74"/>
                    <a:pt x="40" y="74"/>
                    <a:pt x="38" y="73"/>
                  </a:cubicBezTo>
                  <a:cubicBezTo>
                    <a:pt x="33" y="71"/>
                    <a:pt x="29" y="71"/>
                    <a:pt x="25" y="68"/>
                  </a:cubicBezTo>
                  <a:cubicBezTo>
                    <a:pt x="19" y="65"/>
                    <a:pt x="16" y="61"/>
                    <a:pt x="15" y="55"/>
                  </a:cubicBezTo>
                  <a:cubicBezTo>
                    <a:pt x="14" y="50"/>
                    <a:pt x="12" y="42"/>
                    <a:pt x="11" y="37"/>
                  </a:cubicBezTo>
                  <a:cubicBezTo>
                    <a:pt x="11" y="34"/>
                    <a:pt x="11" y="34"/>
                    <a:pt x="13" y="35"/>
                  </a:cubicBezTo>
                  <a:cubicBezTo>
                    <a:pt x="18" y="38"/>
                    <a:pt x="25" y="42"/>
                    <a:pt x="30" y="45"/>
                  </a:cubicBezTo>
                  <a:close/>
                  <a:moveTo>
                    <a:pt x="293" y="24"/>
                  </a:moveTo>
                  <a:cubicBezTo>
                    <a:pt x="293" y="30"/>
                    <a:pt x="295" y="36"/>
                    <a:pt x="300" y="40"/>
                  </a:cubicBezTo>
                  <a:cubicBezTo>
                    <a:pt x="304" y="44"/>
                    <a:pt x="308" y="45"/>
                    <a:pt x="312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8" y="68"/>
                    <a:pt x="320" y="84"/>
                    <a:pt x="318" y="100"/>
                  </a:cubicBezTo>
                  <a:cubicBezTo>
                    <a:pt x="315" y="122"/>
                    <a:pt x="307" y="143"/>
                    <a:pt x="295" y="159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82" y="175"/>
                    <a:pt x="265" y="188"/>
                    <a:pt x="246" y="194"/>
                  </a:cubicBezTo>
                  <a:cubicBezTo>
                    <a:pt x="246" y="194"/>
                    <a:pt x="246" y="194"/>
                    <a:pt x="246" y="194"/>
                  </a:cubicBezTo>
                  <a:cubicBezTo>
                    <a:pt x="247" y="196"/>
                    <a:pt x="247" y="198"/>
                    <a:pt x="248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68" y="194"/>
                    <a:pt x="286" y="181"/>
                    <a:pt x="299" y="164"/>
                  </a:cubicBezTo>
                  <a:cubicBezTo>
                    <a:pt x="311" y="148"/>
                    <a:pt x="320" y="127"/>
                    <a:pt x="323" y="104"/>
                  </a:cubicBezTo>
                  <a:cubicBezTo>
                    <a:pt x="325" y="87"/>
                    <a:pt x="323" y="69"/>
                    <a:pt x="318" y="54"/>
                  </a:cubicBezTo>
                  <a:cubicBezTo>
                    <a:pt x="317" y="52"/>
                    <a:pt x="316" y="49"/>
                    <a:pt x="316" y="47"/>
                  </a:cubicBezTo>
                  <a:cubicBezTo>
                    <a:pt x="316" y="41"/>
                    <a:pt x="318" y="38"/>
                    <a:pt x="318" y="32"/>
                  </a:cubicBezTo>
                  <a:cubicBezTo>
                    <a:pt x="318" y="26"/>
                    <a:pt x="316" y="20"/>
                    <a:pt x="311" y="16"/>
                  </a:cubicBezTo>
                  <a:cubicBezTo>
                    <a:pt x="307" y="12"/>
                    <a:pt x="300" y="6"/>
                    <a:pt x="296" y="2"/>
                  </a:cubicBezTo>
                  <a:cubicBezTo>
                    <a:pt x="294" y="0"/>
                    <a:pt x="293" y="0"/>
                    <a:pt x="293" y="3"/>
                  </a:cubicBezTo>
                  <a:cubicBezTo>
                    <a:pt x="293" y="9"/>
                    <a:pt x="293" y="18"/>
                    <a:pt x="293" y="24"/>
                  </a:cubicBezTo>
                  <a:close/>
                  <a:moveTo>
                    <a:pt x="278" y="131"/>
                  </a:moveTo>
                  <a:cubicBezTo>
                    <a:pt x="278" y="136"/>
                    <a:pt x="279" y="140"/>
                    <a:pt x="283" y="144"/>
                  </a:cubicBezTo>
                  <a:cubicBezTo>
                    <a:pt x="286" y="147"/>
                    <a:pt x="289" y="148"/>
                    <a:pt x="293" y="151"/>
                  </a:cubicBezTo>
                  <a:cubicBezTo>
                    <a:pt x="294" y="153"/>
                    <a:pt x="295" y="152"/>
                    <a:pt x="295" y="150"/>
                  </a:cubicBezTo>
                  <a:cubicBezTo>
                    <a:pt x="295" y="145"/>
                    <a:pt x="297" y="143"/>
                    <a:pt x="297" y="138"/>
                  </a:cubicBezTo>
                  <a:cubicBezTo>
                    <a:pt x="298" y="133"/>
                    <a:pt x="296" y="129"/>
                    <a:pt x="293" y="125"/>
                  </a:cubicBezTo>
                  <a:cubicBezTo>
                    <a:pt x="289" y="122"/>
                    <a:pt x="285" y="117"/>
                    <a:pt x="281" y="114"/>
                  </a:cubicBezTo>
                  <a:cubicBezTo>
                    <a:pt x="280" y="112"/>
                    <a:pt x="279" y="112"/>
                    <a:pt x="279" y="114"/>
                  </a:cubicBezTo>
                  <a:cubicBezTo>
                    <a:pt x="279" y="119"/>
                    <a:pt x="278" y="126"/>
                    <a:pt x="278" y="131"/>
                  </a:cubicBezTo>
                  <a:close/>
                  <a:moveTo>
                    <a:pt x="286" y="98"/>
                  </a:moveTo>
                  <a:cubicBezTo>
                    <a:pt x="287" y="104"/>
                    <a:pt x="290" y="107"/>
                    <a:pt x="295" y="110"/>
                  </a:cubicBezTo>
                  <a:cubicBezTo>
                    <a:pt x="299" y="112"/>
                    <a:pt x="303" y="112"/>
                    <a:pt x="307" y="114"/>
                  </a:cubicBezTo>
                  <a:cubicBezTo>
                    <a:pt x="309" y="116"/>
                    <a:pt x="309" y="115"/>
                    <a:pt x="309" y="113"/>
                  </a:cubicBezTo>
                  <a:cubicBezTo>
                    <a:pt x="308" y="108"/>
                    <a:pt x="309" y="105"/>
                    <a:pt x="308" y="100"/>
                  </a:cubicBezTo>
                  <a:cubicBezTo>
                    <a:pt x="307" y="95"/>
                    <a:pt x="304" y="91"/>
                    <a:pt x="299" y="88"/>
                  </a:cubicBezTo>
                  <a:cubicBezTo>
                    <a:pt x="295" y="86"/>
                    <a:pt x="289" y="83"/>
                    <a:pt x="284" y="80"/>
                  </a:cubicBezTo>
                  <a:cubicBezTo>
                    <a:pt x="282" y="79"/>
                    <a:pt x="282" y="79"/>
                    <a:pt x="282" y="82"/>
                  </a:cubicBezTo>
                  <a:cubicBezTo>
                    <a:pt x="283" y="87"/>
                    <a:pt x="285" y="94"/>
                    <a:pt x="286" y="98"/>
                  </a:cubicBezTo>
                  <a:close/>
                  <a:moveTo>
                    <a:pt x="288" y="66"/>
                  </a:moveTo>
                  <a:cubicBezTo>
                    <a:pt x="290" y="71"/>
                    <a:pt x="293" y="74"/>
                    <a:pt x="299" y="76"/>
                  </a:cubicBezTo>
                  <a:cubicBezTo>
                    <a:pt x="303" y="77"/>
                    <a:pt x="306" y="76"/>
                    <a:pt x="311" y="78"/>
                  </a:cubicBezTo>
                  <a:cubicBezTo>
                    <a:pt x="313" y="79"/>
                    <a:pt x="314" y="78"/>
                    <a:pt x="313" y="76"/>
                  </a:cubicBezTo>
                  <a:cubicBezTo>
                    <a:pt x="311" y="71"/>
                    <a:pt x="311" y="68"/>
                    <a:pt x="309" y="64"/>
                  </a:cubicBezTo>
                  <a:cubicBezTo>
                    <a:pt x="307" y="59"/>
                    <a:pt x="304" y="56"/>
                    <a:pt x="298" y="54"/>
                  </a:cubicBezTo>
                  <a:cubicBezTo>
                    <a:pt x="294" y="52"/>
                    <a:pt x="287" y="50"/>
                    <a:pt x="282" y="49"/>
                  </a:cubicBezTo>
                  <a:cubicBezTo>
                    <a:pt x="280" y="48"/>
                    <a:pt x="280" y="48"/>
                    <a:pt x="281" y="51"/>
                  </a:cubicBezTo>
                  <a:cubicBezTo>
                    <a:pt x="282" y="55"/>
                    <a:pt x="286" y="62"/>
                    <a:pt x="288" y="66"/>
                  </a:cubicBezTo>
                  <a:close/>
                  <a:moveTo>
                    <a:pt x="330" y="152"/>
                  </a:moveTo>
                  <a:cubicBezTo>
                    <a:pt x="324" y="150"/>
                    <a:pt x="319" y="151"/>
                    <a:pt x="314" y="155"/>
                  </a:cubicBezTo>
                  <a:cubicBezTo>
                    <a:pt x="309" y="158"/>
                    <a:pt x="308" y="162"/>
                    <a:pt x="303" y="165"/>
                  </a:cubicBezTo>
                  <a:cubicBezTo>
                    <a:pt x="301" y="167"/>
                    <a:pt x="301" y="167"/>
                    <a:pt x="304" y="168"/>
                  </a:cubicBezTo>
                  <a:cubicBezTo>
                    <a:pt x="309" y="169"/>
                    <a:pt x="312" y="172"/>
                    <a:pt x="317" y="173"/>
                  </a:cubicBezTo>
                  <a:cubicBezTo>
                    <a:pt x="323" y="175"/>
                    <a:pt x="329" y="174"/>
                    <a:pt x="334" y="170"/>
                  </a:cubicBezTo>
                  <a:cubicBezTo>
                    <a:pt x="338" y="167"/>
                    <a:pt x="345" y="162"/>
                    <a:pt x="350" y="159"/>
                  </a:cubicBezTo>
                  <a:cubicBezTo>
                    <a:pt x="352" y="157"/>
                    <a:pt x="352" y="157"/>
                    <a:pt x="349" y="156"/>
                  </a:cubicBezTo>
                  <a:cubicBezTo>
                    <a:pt x="343" y="154"/>
                    <a:pt x="335" y="153"/>
                    <a:pt x="330" y="152"/>
                  </a:cubicBezTo>
                  <a:close/>
                  <a:moveTo>
                    <a:pt x="343" y="119"/>
                  </a:moveTo>
                  <a:cubicBezTo>
                    <a:pt x="337" y="118"/>
                    <a:pt x="332" y="121"/>
                    <a:pt x="328" y="125"/>
                  </a:cubicBezTo>
                  <a:cubicBezTo>
                    <a:pt x="324" y="129"/>
                    <a:pt x="323" y="133"/>
                    <a:pt x="320" y="137"/>
                  </a:cubicBezTo>
                  <a:cubicBezTo>
                    <a:pt x="318" y="139"/>
                    <a:pt x="318" y="140"/>
                    <a:pt x="321" y="140"/>
                  </a:cubicBezTo>
                  <a:cubicBezTo>
                    <a:pt x="327" y="140"/>
                    <a:pt x="330" y="142"/>
                    <a:pt x="335" y="142"/>
                  </a:cubicBezTo>
                  <a:cubicBezTo>
                    <a:pt x="341" y="142"/>
                    <a:pt x="346" y="140"/>
                    <a:pt x="351" y="136"/>
                  </a:cubicBezTo>
                  <a:cubicBezTo>
                    <a:pt x="354" y="131"/>
                    <a:pt x="360" y="126"/>
                    <a:pt x="364" y="121"/>
                  </a:cubicBezTo>
                  <a:cubicBezTo>
                    <a:pt x="366" y="119"/>
                    <a:pt x="365" y="119"/>
                    <a:pt x="363" y="119"/>
                  </a:cubicBezTo>
                  <a:cubicBezTo>
                    <a:pt x="357" y="119"/>
                    <a:pt x="349" y="119"/>
                    <a:pt x="343" y="119"/>
                  </a:cubicBezTo>
                  <a:close/>
                  <a:moveTo>
                    <a:pt x="343" y="83"/>
                  </a:moveTo>
                  <a:cubicBezTo>
                    <a:pt x="337" y="85"/>
                    <a:pt x="333" y="88"/>
                    <a:pt x="331" y="94"/>
                  </a:cubicBezTo>
                  <a:cubicBezTo>
                    <a:pt x="329" y="99"/>
                    <a:pt x="330" y="102"/>
                    <a:pt x="328" y="107"/>
                  </a:cubicBezTo>
                  <a:cubicBezTo>
                    <a:pt x="327" y="110"/>
                    <a:pt x="327" y="110"/>
                    <a:pt x="330" y="109"/>
                  </a:cubicBezTo>
                  <a:cubicBezTo>
                    <a:pt x="335" y="108"/>
                    <a:pt x="338" y="108"/>
                    <a:pt x="343" y="107"/>
                  </a:cubicBezTo>
                  <a:cubicBezTo>
                    <a:pt x="349" y="105"/>
                    <a:pt x="353" y="101"/>
                    <a:pt x="355" y="96"/>
                  </a:cubicBezTo>
                  <a:cubicBezTo>
                    <a:pt x="357" y="91"/>
                    <a:pt x="360" y="84"/>
                    <a:pt x="362" y="79"/>
                  </a:cubicBezTo>
                  <a:cubicBezTo>
                    <a:pt x="363" y="76"/>
                    <a:pt x="363" y="76"/>
                    <a:pt x="361" y="77"/>
                  </a:cubicBezTo>
                  <a:cubicBezTo>
                    <a:pt x="355" y="78"/>
                    <a:pt x="348" y="81"/>
                    <a:pt x="343" y="83"/>
                  </a:cubicBezTo>
                  <a:close/>
                  <a:moveTo>
                    <a:pt x="336" y="45"/>
                  </a:moveTo>
                  <a:cubicBezTo>
                    <a:pt x="331" y="48"/>
                    <a:pt x="328" y="52"/>
                    <a:pt x="326" y="58"/>
                  </a:cubicBezTo>
                  <a:cubicBezTo>
                    <a:pt x="325" y="63"/>
                    <a:pt x="326" y="66"/>
                    <a:pt x="326" y="72"/>
                  </a:cubicBezTo>
                  <a:cubicBezTo>
                    <a:pt x="325" y="74"/>
                    <a:pt x="325" y="74"/>
                    <a:pt x="328" y="73"/>
                  </a:cubicBezTo>
                  <a:cubicBezTo>
                    <a:pt x="333" y="71"/>
                    <a:pt x="336" y="71"/>
                    <a:pt x="341" y="68"/>
                  </a:cubicBezTo>
                  <a:cubicBezTo>
                    <a:pt x="346" y="65"/>
                    <a:pt x="349" y="61"/>
                    <a:pt x="350" y="55"/>
                  </a:cubicBezTo>
                  <a:cubicBezTo>
                    <a:pt x="351" y="50"/>
                    <a:pt x="353" y="42"/>
                    <a:pt x="354" y="37"/>
                  </a:cubicBezTo>
                  <a:cubicBezTo>
                    <a:pt x="355" y="34"/>
                    <a:pt x="354" y="34"/>
                    <a:pt x="352" y="35"/>
                  </a:cubicBezTo>
                  <a:cubicBezTo>
                    <a:pt x="347" y="38"/>
                    <a:pt x="340" y="42"/>
                    <a:pt x="336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3" name="TextovéPole 72"/>
          <p:cNvSpPr txBox="1"/>
          <p:nvPr/>
        </p:nvSpPr>
        <p:spPr>
          <a:xfrm>
            <a:off x="7993428" y="3588625"/>
            <a:ext cx="647934" cy="27699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n = 500</a:t>
            </a:r>
          </a:p>
        </p:txBody>
      </p:sp>
      <p:grpSp>
        <p:nvGrpSpPr>
          <p:cNvPr id="80" name="Skupina 79"/>
          <p:cNvGrpSpPr/>
          <p:nvPr/>
        </p:nvGrpSpPr>
        <p:grpSpPr>
          <a:xfrm>
            <a:off x="5609927" y="557507"/>
            <a:ext cx="1600709" cy="361568"/>
            <a:chOff x="7015800" y="1586786"/>
            <a:chExt cx="1600709" cy="361568"/>
          </a:xfrm>
        </p:grpSpPr>
        <p:grpSp>
          <p:nvGrpSpPr>
            <p:cNvPr id="76" name="Group 78"/>
            <p:cNvGrpSpPr>
              <a:grpSpLocks noChangeAspect="1"/>
            </p:cNvGrpSpPr>
            <p:nvPr/>
          </p:nvGrpSpPr>
          <p:grpSpPr>
            <a:xfrm>
              <a:off x="7015800" y="1586786"/>
              <a:ext cx="471019" cy="361568"/>
              <a:chOff x="6323013" y="760413"/>
              <a:chExt cx="1373188" cy="1054100"/>
            </a:xfrm>
            <a:solidFill>
              <a:srgbClr val="FFC000"/>
            </a:solidFill>
          </p:grpSpPr>
          <p:sp>
            <p:nvSpPr>
              <p:cNvPr id="77" name="Freeform 16"/>
              <p:cNvSpPr>
                <a:spLocks noEditPoints="1"/>
              </p:cNvSpPr>
              <p:nvPr/>
            </p:nvSpPr>
            <p:spPr bwMode="auto">
              <a:xfrm>
                <a:off x="6680200" y="985838"/>
                <a:ext cx="660400" cy="828675"/>
              </a:xfrm>
              <a:custGeom>
                <a:avLst/>
                <a:gdLst/>
                <a:ahLst/>
                <a:cxnLst>
                  <a:cxn ang="0">
                    <a:pos x="100" y="111"/>
                  </a:cxn>
                  <a:cxn ang="0">
                    <a:pos x="118" y="129"/>
                  </a:cxn>
                  <a:cxn ang="0">
                    <a:pos x="126" y="133"/>
                  </a:cxn>
                  <a:cxn ang="0">
                    <a:pos x="130" y="144"/>
                  </a:cxn>
                  <a:cxn ang="0">
                    <a:pos x="130" y="149"/>
                  </a:cxn>
                  <a:cxn ang="0">
                    <a:pos x="143" y="149"/>
                  </a:cxn>
                  <a:cxn ang="0">
                    <a:pos x="143" y="192"/>
                  </a:cxn>
                  <a:cxn ang="0">
                    <a:pos x="150" y="201"/>
                  </a:cxn>
                  <a:cxn ang="0">
                    <a:pos x="150" y="221"/>
                  </a:cxn>
                  <a:cxn ang="0">
                    <a:pos x="25" y="221"/>
                  </a:cxn>
                  <a:cxn ang="0">
                    <a:pos x="25" y="201"/>
                  </a:cxn>
                  <a:cxn ang="0">
                    <a:pos x="32" y="192"/>
                  </a:cxn>
                  <a:cxn ang="0">
                    <a:pos x="32" y="149"/>
                  </a:cxn>
                  <a:cxn ang="0">
                    <a:pos x="45" y="149"/>
                  </a:cxn>
                  <a:cxn ang="0">
                    <a:pos x="45" y="144"/>
                  </a:cxn>
                  <a:cxn ang="0">
                    <a:pos x="50" y="133"/>
                  </a:cxn>
                  <a:cxn ang="0">
                    <a:pos x="57" y="129"/>
                  </a:cxn>
                  <a:cxn ang="0">
                    <a:pos x="75" y="111"/>
                  </a:cxn>
                  <a:cxn ang="0">
                    <a:pos x="71" y="104"/>
                  </a:cxn>
                  <a:cxn ang="0">
                    <a:pos x="75" y="98"/>
                  </a:cxn>
                  <a:cxn ang="0">
                    <a:pos x="0" y="10"/>
                  </a:cxn>
                  <a:cxn ang="0">
                    <a:pos x="0" y="3"/>
                  </a:cxn>
                  <a:cxn ang="0">
                    <a:pos x="28" y="3"/>
                  </a:cxn>
                  <a:cxn ang="0">
                    <a:pos x="29" y="5"/>
                  </a:cxn>
                  <a:cxn ang="0">
                    <a:pos x="40" y="14"/>
                  </a:cxn>
                  <a:cxn ang="0">
                    <a:pos x="39" y="13"/>
                  </a:cxn>
                  <a:cxn ang="0">
                    <a:pos x="36" y="2"/>
                  </a:cxn>
                  <a:cxn ang="0">
                    <a:pos x="42" y="0"/>
                  </a:cxn>
                  <a:cxn ang="0">
                    <a:pos x="134" y="0"/>
                  </a:cxn>
                  <a:cxn ang="0">
                    <a:pos x="139" y="2"/>
                  </a:cxn>
                  <a:cxn ang="0">
                    <a:pos x="136" y="13"/>
                  </a:cxn>
                  <a:cxn ang="0">
                    <a:pos x="136" y="14"/>
                  </a:cxn>
                  <a:cxn ang="0">
                    <a:pos x="146" y="5"/>
                  </a:cxn>
                  <a:cxn ang="0">
                    <a:pos x="147" y="3"/>
                  </a:cxn>
                  <a:cxn ang="0">
                    <a:pos x="176" y="3"/>
                  </a:cxn>
                  <a:cxn ang="0">
                    <a:pos x="176" y="10"/>
                  </a:cxn>
                  <a:cxn ang="0">
                    <a:pos x="101" y="98"/>
                  </a:cxn>
                  <a:cxn ang="0">
                    <a:pos x="105" y="104"/>
                  </a:cxn>
                  <a:cxn ang="0">
                    <a:pos x="100" y="111"/>
                  </a:cxn>
                  <a:cxn ang="0">
                    <a:pos x="43" y="67"/>
                  </a:cxn>
                  <a:cxn ang="0">
                    <a:pos x="45" y="55"/>
                  </a:cxn>
                  <a:cxn ang="0">
                    <a:pos x="46" y="30"/>
                  </a:cxn>
                  <a:cxn ang="0">
                    <a:pos x="19" y="17"/>
                  </a:cxn>
                  <a:cxn ang="0">
                    <a:pos x="13" y="17"/>
                  </a:cxn>
                  <a:cxn ang="0">
                    <a:pos x="43" y="67"/>
                  </a:cxn>
                  <a:cxn ang="0">
                    <a:pos x="130" y="30"/>
                  </a:cxn>
                  <a:cxn ang="0">
                    <a:pos x="130" y="55"/>
                  </a:cxn>
                  <a:cxn ang="0">
                    <a:pos x="132" y="67"/>
                  </a:cxn>
                  <a:cxn ang="0">
                    <a:pos x="162" y="17"/>
                  </a:cxn>
                  <a:cxn ang="0">
                    <a:pos x="156" y="17"/>
                  </a:cxn>
                  <a:cxn ang="0">
                    <a:pos x="130" y="30"/>
                  </a:cxn>
                </a:cxnLst>
                <a:rect l="0" t="0" r="r" b="b"/>
                <a:pathLst>
                  <a:path w="176" h="221">
                    <a:moveTo>
                      <a:pt x="100" y="111"/>
                    </a:moveTo>
                    <a:cubicBezTo>
                      <a:pt x="103" y="121"/>
                      <a:pt x="108" y="125"/>
                      <a:pt x="118" y="129"/>
                    </a:cubicBezTo>
                    <a:cubicBezTo>
                      <a:pt x="121" y="130"/>
                      <a:pt x="123" y="131"/>
                      <a:pt x="126" y="133"/>
                    </a:cubicBezTo>
                    <a:cubicBezTo>
                      <a:pt x="129" y="136"/>
                      <a:pt x="130" y="140"/>
                      <a:pt x="130" y="144"/>
                    </a:cubicBezTo>
                    <a:cubicBezTo>
                      <a:pt x="130" y="149"/>
                      <a:pt x="130" y="149"/>
                      <a:pt x="130" y="149"/>
                    </a:cubicBezTo>
                    <a:cubicBezTo>
                      <a:pt x="143" y="149"/>
                      <a:pt x="143" y="149"/>
                      <a:pt x="143" y="149"/>
                    </a:cubicBezTo>
                    <a:cubicBezTo>
                      <a:pt x="143" y="192"/>
                      <a:pt x="143" y="192"/>
                      <a:pt x="143" y="192"/>
                    </a:cubicBezTo>
                    <a:cubicBezTo>
                      <a:pt x="150" y="201"/>
                      <a:pt x="150" y="201"/>
                      <a:pt x="150" y="201"/>
                    </a:cubicBezTo>
                    <a:cubicBezTo>
                      <a:pt x="150" y="221"/>
                      <a:pt x="150" y="221"/>
                      <a:pt x="150" y="221"/>
                    </a:cubicBezTo>
                    <a:cubicBezTo>
                      <a:pt x="25" y="221"/>
                      <a:pt x="25" y="221"/>
                      <a:pt x="25" y="221"/>
                    </a:cubicBezTo>
                    <a:cubicBezTo>
                      <a:pt x="25" y="201"/>
                      <a:pt x="25" y="201"/>
                      <a:pt x="25" y="201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45" y="149"/>
                      <a:pt x="45" y="149"/>
                      <a:pt x="45" y="149"/>
                    </a:cubicBezTo>
                    <a:cubicBezTo>
                      <a:pt x="45" y="144"/>
                      <a:pt x="45" y="144"/>
                      <a:pt x="45" y="144"/>
                    </a:cubicBezTo>
                    <a:cubicBezTo>
                      <a:pt x="45" y="140"/>
                      <a:pt x="47" y="136"/>
                      <a:pt x="50" y="133"/>
                    </a:cubicBezTo>
                    <a:cubicBezTo>
                      <a:pt x="52" y="131"/>
                      <a:pt x="54" y="130"/>
                      <a:pt x="57" y="129"/>
                    </a:cubicBezTo>
                    <a:cubicBezTo>
                      <a:pt x="68" y="125"/>
                      <a:pt x="72" y="121"/>
                      <a:pt x="75" y="111"/>
                    </a:cubicBezTo>
                    <a:cubicBezTo>
                      <a:pt x="73" y="109"/>
                      <a:pt x="71" y="107"/>
                      <a:pt x="71" y="104"/>
                    </a:cubicBezTo>
                    <a:cubicBezTo>
                      <a:pt x="71" y="102"/>
                      <a:pt x="73" y="100"/>
                      <a:pt x="75" y="98"/>
                    </a:cubicBezTo>
                    <a:cubicBezTo>
                      <a:pt x="32" y="86"/>
                      <a:pt x="0" y="56"/>
                      <a:pt x="0" y="1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31" y="10"/>
                      <a:pt x="35" y="13"/>
                      <a:pt x="40" y="14"/>
                    </a:cubicBezTo>
                    <a:cubicBezTo>
                      <a:pt x="40" y="14"/>
                      <a:pt x="39" y="13"/>
                      <a:pt x="39" y="13"/>
                    </a:cubicBezTo>
                    <a:cubicBezTo>
                      <a:pt x="37" y="10"/>
                      <a:pt x="34" y="6"/>
                      <a:pt x="36" y="2"/>
                    </a:cubicBezTo>
                    <a:cubicBezTo>
                      <a:pt x="38" y="0"/>
                      <a:pt x="40" y="0"/>
                      <a:pt x="42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36" y="0"/>
                      <a:pt x="138" y="0"/>
                      <a:pt x="139" y="2"/>
                    </a:cubicBezTo>
                    <a:cubicBezTo>
                      <a:pt x="141" y="6"/>
                      <a:pt x="138" y="10"/>
                      <a:pt x="136" y="13"/>
                    </a:cubicBezTo>
                    <a:cubicBezTo>
                      <a:pt x="136" y="13"/>
                      <a:pt x="136" y="14"/>
                      <a:pt x="136" y="14"/>
                    </a:cubicBezTo>
                    <a:cubicBezTo>
                      <a:pt x="140" y="13"/>
                      <a:pt x="145" y="10"/>
                      <a:pt x="146" y="5"/>
                    </a:cubicBezTo>
                    <a:cubicBezTo>
                      <a:pt x="147" y="3"/>
                      <a:pt x="147" y="3"/>
                      <a:pt x="147" y="3"/>
                    </a:cubicBezTo>
                    <a:cubicBezTo>
                      <a:pt x="176" y="3"/>
                      <a:pt x="176" y="3"/>
                      <a:pt x="176" y="3"/>
                    </a:cubicBezTo>
                    <a:cubicBezTo>
                      <a:pt x="176" y="10"/>
                      <a:pt x="176" y="10"/>
                      <a:pt x="176" y="10"/>
                    </a:cubicBezTo>
                    <a:cubicBezTo>
                      <a:pt x="175" y="56"/>
                      <a:pt x="143" y="86"/>
                      <a:pt x="101" y="98"/>
                    </a:cubicBezTo>
                    <a:cubicBezTo>
                      <a:pt x="103" y="99"/>
                      <a:pt x="105" y="101"/>
                      <a:pt x="105" y="104"/>
                    </a:cubicBezTo>
                    <a:cubicBezTo>
                      <a:pt x="105" y="107"/>
                      <a:pt x="103" y="109"/>
                      <a:pt x="100" y="111"/>
                    </a:cubicBezTo>
                    <a:close/>
                    <a:moveTo>
                      <a:pt x="43" y="67"/>
                    </a:moveTo>
                    <a:cubicBezTo>
                      <a:pt x="43" y="63"/>
                      <a:pt x="44" y="59"/>
                      <a:pt x="45" y="55"/>
                    </a:cubicBezTo>
                    <a:cubicBezTo>
                      <a:pt x="48" y="47"/>
                      <a:pt x="48" y="38"/>
                      <a:pt x="46" y="30"/>
                    </a:cubicBezTo>
                    <a:cubicBezTo>
                      <a:pt x="36" y="29"/>
                      <a:pt x="24" y="25"/>
                      <a:pt x="19" y="17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37"/>
                      <a:pt x="26" y="55"/>
                      <a:pt x="43" y="67"/>
                    </a:cubicBezTo>
                    <a:close/>
                    <a:moveTo>
                      <a:pt x="130" y="30"/>
                    </a:moveTo>
                    <a:cubicBezTo>
                      <a:pt x="128" y="38"/>
                      <a:pt x="128" y="47"/>
                      <a:pt x="130" y="55"/>
                    </a:cubicBezTo>
                    <a:cubicBezTo>
                      <a:pt x="131" y="59"/>
                      <a:pt x="132" y="63"/>
                      <a:pt x="132" y="67"/>
                    </a:cubicBezTo>
                    <a:cubicBezTo>
                      <a:pt x="149" y="55"/>
                      <a:pt x="160" y="37"/>
                      <a:pt x="162" y="17"/>
                    </a:cubicBezTo>
                    <a:cubicBezTo>
                      <a:pt x="156" y="17"/>
                      <a:pt x="156" y="17"/>
                      <a:pt x="156" y="17"/>
                    </a:cubicBezTo>
                    <a:cubicBezTo>
                      <a:pt x="151" y="25"/>
                      <a:pt x="139" y="29"/>
                      <a:pt x="130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8" name="Freeform 17"/>
              <p:cNvSpPr>
                <a:spLocks noEditPoints="1"/>
              </p:cNvSpPr>
              <p:nvPr/>
            </p:nvSpPr>
            <p:spPr bwMode="auto">
              <a:xfrm>
                <a:off x="6323013" y="760413"/>
                <a:ext cx="1373188" cy="750888"/>
              </a:xfrm>
              <a:custGeom>
                <a:avLst/>
                <a:gdLst/>
                <a:ahLst/>
                <a:cxnLst>
                  <a:cxn ang="0">
                    <a:pos x="53" y="48"/>
                  </a:cxn>
                  <a:cxn ang="0">
                    <a:pos x="71" y="159"/>
                  </a:cxn>
                  <a:cxn ang="0">
                    <a:pos x="120" y="194"/>
                  </a:cxn>
                  <a:cxn ang="0">
                    <a:pos x="67" y="164"/>
                  </a:cxn>
                  <a:cxn ang="0">
                    <a:pos x="50" y="47"/>
                  </a:cxn>
                  <a:cxn ang="0">
                    <a:pos x="70" y="2"/>
                  </a:cxn>
                  <a:cxn ang="0">
                    <a:pos x="87" y="131"/>
                  </a:cxn>
                  <a:cxn ang="0">
                    <a:pos x="71" y="150"/>
                  </a:cxn>
                  <a:cxn ang="0">
                    <a:pos x="84" y="114"/>
                  </a:cxn>
                  <a:cxn ang="0">
                    <a:pos x="79" y="98"/>
                  </a:cxn>
                  <a:cxn ang="0">
                    <a:pos x="56" y="113"/>
                  </a:cxn>
                  <a:cxn ang="0">
                    <a:pos x="81" y="80"/>
                  </a:cxn>
                  <a:cxn ang="0">
                    <a:pos x="78" y="66"/>
                  </a:cxn>
                  <a:cxn ang="0">
                    <a:pos x="53" y="76"/>
                  </a:cxn>
                  <a:cxn ang="0">
                    <a:pos x="83" y="49"/>
                  </a:cxn>
                  <a:cxn ang="0">
                    <a:pos x="35" y="152"/>
                  </a:cxn>
                  <a:cxn ang="0">
                    <a:pos x="62" y="168"/>
                  </a:cxn>
                  <a:cxn ang="0">
                    <a:pos x="16" y="159"/>
                  </a:cxn>
                  <a:cxn ang="0">
                    <a:pos x="22" y="119"/>
                  </a:cxn>
                  <a:cxn ang="0">
                    <a:pos x="45" y="140"/>
                  </a:cxn>
                  <a:cxn ang="0">
                    <a:pos x="2" y="121"/>
                  </a:cxn>
                  <a:cxn ang="0">
                    <a:pos x="22" y="83"/>
                  </a:cxn>
                  <a:cxn ang="0">
                    <a:pos x="36" y="109"/>
                  </a:cxn>
                  <a:cxn ang="0">
                    <a:pos x="3" y="79"/>
                  </a:cxn>
                  <a:cxn ang="0">
                    <a:pos x="30" y="45"/>
                  </a:cxn>
                  <a:cxn ang="0">
                    <a:pos x="38" y="73"/>
                  </a:cxn>
                  <a:cxn ang="0">
                    <a:pos x="11" y="37"/>
                  </a:cxn>
                  <a:cxn ang="0">
                    <a:pos x="293" y="24"/>
                  </a:cxn>
                  <a:cxn ang="0">
                    <a:pos x="314" y="53"/>
                  </a:cxn>
                  <a:cxn ang="0">
                    <a:pos x="295" y="159"/>
                  </a:cxn>
                  <a:cxn ang="0">
                    <a:pos x="248" y="200"/>
                  </a:cxn>
                  <a:cxn ang="0">
                    <a:pos x="323" y="104"/>
                  </a:cxn>
                  <a:cxn ang="0">
                    <a:pos x="318" y="32"/>
                  </a:cxn>
                  <a:cxn ang="0">
                    <a:pos x="293" y="3"/>
                  </a:cxn>
                  <a:cxn ang="0">
                    <a:pos x="283" y="144"/>
                  </a:cxn>
                  <a:cxn ang="0">
                    <a:pos x="297" y="138"/>
                  </a:cxn>
                  <a:cxn ang="0">
                    <a:pos x="279" y="114"/>
                  </a:cxn>
                  <a:cxn ang="0">
                    <a:pos x="295" y="110"/>
                  </a:cxn>
                  <a:cxn ang="0">
                    <a:pos x="308" y="100"/>
                  </a:cxn>
                  <a:cxn ang="0">
                    <a:pos x="282" y="82"/>
                  </a:cxn>
                  <a:cxn ang="0">
                    <a:pos x="299" y="76"/>
                  </a:cxn>
                  <a:cxn ang="0">
                    <a:pos x="309" y="64"/>
                  </a:cxn>
                  <a:cxn ang="0">
                    <a:pos x="281" y="51"/>
                  </a:cxn>
                  <a:cxn ang="0">
                    <a:pos x="314" y="155"/>
                  </a:cxn>
                  <a:cxn ang="0">
                    <a:pos x="317" y="173"/>
                  </a:cxn>
                  <a:cxn ang="0">
                    <a:pos x="349" y="156"/>
                  </a:cxn>
                  <a:cxn ang="0">
                    <a:pos x="328" y="125"/>
                  </a:cxn>
                  <a:cxn ang="0">
                    <a:pos x="335" y="142"/>
                  </a:cxn>
                  <a:cxn ang="0">
                    <a:pos x="363" y="119"/>
                  </a:cxn>
                  <a:cxn ang="0">
                    <a:pos x="331" y="94"/>
                  </a:cxn>
                  <a:cxn ang="0">
                    <a:pos x="343" y="107"/>
                  </a:cxn>
                  <a:cxn ang="0">
                    <a:pos x="361" y="77"/>
                  </a:cxn>
                  <a:cxn ang="0">
                    <a:pos x="326" y="58"/>
                  </a:cxn>
                  <a:cxn ang="0">
                    <a:pos x="341" y="68"/>
                  </a:cxn>
                  <a:cxn ang="0">
                    <a:pos x="352" y="35"/>
                  </a:cxn>
                </a:cxnLst>
                <a:rect l="0" t="0" r="r" b="b"/>
                <a:pathLst>
                  <a:path w="366" h="200">
                    <a:moveTo>
                      <a:pt x="73" y="24"/>
                    </a:moveTo>
                    <a:cubicBezTo>
                      <a:pt x="73" y="30"/>
                      <a:pt x="70" y="36"/>
                      <a:pt x="65" y="40"/>
                    </a:cubicBezTo>
                    <a:cubicBezTo>
                      <a:pt x="61" y="44"/>
                      <a:pt x="57" y="45"/>
                      <a:pt x="53" y="48"/>
                    </a:cubicBezTo>
                    <a:cubicBezTo>
                      <a:pt x="53" y="50"/>
                      <a:pt x="52" y="51"/>
                      <a:pt x="52" y="53"/>
                    </a:cubicBezTo>
                    <a:cubicBezTo>
                      <a:pt x="47" y="68"/>
                      <a:pt x="46" y="84"/>
                      <a:pt x="48" y="100"/>
                    </a:cubicBezTo>
                    <a:cubicBezTo>
                      <a:pt x="50" y="122"/>
                      <a:pt x="59" y="143"/>
                      <a:pt x="71" y="159"/>
                    </a:cubicBezTo>
                    <a:cubicBezTo>
                      <a:pt x="71" y="159"/>
                      <a:pt x="71" y="159"/>
                      <a:pt x="71" y="159"/>
                    </a:cubicBezTo>
                    <a:cubicBezTo>
                      <a:pt x="83" y="175"/>
                      <a:pt x="100" y="188"/>
                      <a:pt x="119" y="194"/>
                    </a:cubicBezTo>
                    <a:cubicBezTo>
                      <a:pt x="120" y="194"/>
                      <a:pt x="120" y="194"/>
                      <a:pt x="120" y="194"/>
                    </a:cubicBezTo>
                    <a:cubicBezTo>
                      <a:pt x="119" y="196"/>
                      <a:pt x="118" y="198"/>
                      <a:pt x="117" y="200"/>
                    </a:cubicBezTo>
                    <a:cubicBezTo>
                      <a:pt x="117" y="200"/>
                      <a:pt x="117" y="200"/>
                      <a:pt x="117" y="200"/>
                    </a:cubicBezTo>
                    <a:cubicBezTo>
                      <a:pt x="97" y="194"/>
                      <a:pt x="80" y="181"/>
                      <a:pt x="67" y="164"/>
                    </a:cubicBezTo>
                    <a:cubicBezTo>
                      <a:pt x="54" y="148"/>
                      <a:pt x="45" y="127"/>
                      <a:pt x="43" y="104"/>
                    </a:cubicBezTo>
                    <a:cubicBezTo>
                      <a:pt x="41" y="87"/>
                      <a:pt x="42" y="69"/>
                      <a:pt x="47" y="54"/>
                    </a:cubicBezTo>
                    <a:cubicBezTo>
                      <a:pt x="48" y="52"/>
                      <a:pt x="49" y="49"/>
                      <a:pt x="50" y="47"/>
                    </a:cubicBezTo>
                    <a:cubicBezTo>
                      <a:pt x="49" y="41"/>
                      <a:pt x="48" y="38"/>
                      <a:pt x="47" y="32"/>
                    </a:cubicBezTo>
                    <a:cubicBezTo>
                      <a:pt x="47" y="26"/>
                      <a:pt x="50" y="20"/>
                      <a:pt x="55" y="16"/>
                    </a:cubicBezTo>
                    <a:cubicBezTo>
                      <a:pt x="59" y="12"/>
                      <a:pt x="65" y="6"/>
                      <a:pt x="70" y="2"/>
                    </a:cubicBezTo>
                    <a:cubicBezTo>
                      <a:pt x="72" y="0"/>
                      <a:pt x="72" y="0"/>
                      <a:pt x="72" y="3"/>
                    </a:cubicBezTo>
                    <a:cubicBezTo>
                      <a:pt x="73" y="9"/>
                      <a:pt x="72" y="18"/>
                      <a:pt x="73" y="24"/>
                    </a:cubicBezTo>
                    <a:close/>
                    <a:moveTo>
                      <a:pt x="87" y="131"/>
                    </a:moveTo>
                    <a:cubicBezTo>
                      <a:pt x="88" y="136"/>
                      <a:pt x="86" y="140"/>
                      <a:pt x="83" y="144"/>
                    </a:cubicBezTo>
                    <a:cubicBezTo>
                      <a:pt x="79" y="147"/>
                      <a:pt x="76" y="148"/>
                      <a:pt x="73" y="151"/>
                    </a:cubicBezTo>
                    <a:cubicBezTo>
                      <a:pt x="71" y="153"/>
                      <a:pt x="71" y="153"/>
                      <a:pt x="71" y="150"/>
                    </a:cubicBezTo>
                    <a:cubicBezTo>
                      <a:pt x="70" y="145"/>
                      <a:pt x="68" y="143"/>
                      <a:pt x="68" y="138"/>
                    </a:cubicBezTo>
                    <a:cubicBezTo>
                      <a:pt x="68" y="133"/>
                      <a:pt x="69" y="129"/>
                      <a:pt x="73" y="125"/>
                    </a:cubicBezTo>
                    <a:cubicBezTo>
                      <a:pt x="76" y="122"/>
                      <a:pt x="81" y="117"/>
                      <a:pt x="84" y="114"/>
                    </a:cubicBezTo>
                    <a:cubicBezTo>
                      <a:pt x="86" y="112"/>
                      <a:pt x="86" y="112"/>
                      <a:pt x="86" y="114"/>
                    </a:cubicBezTo>
                    <a:cubicBezTo>
                      <a:pt x="87" y="119"/>
                      <a:pt x="87" y="126"/>
                      <a:pt x="87" y="131"/>
                    </a:cubicBezTo>
                    <a:close/>
                    <a:moveTo>
                      <a:pt x="79" y="98"/>
                    </a:moveTo>
                    <a:cubicBezTo>
                      <a:pt x="78" y="104"/>
                      <a:pt x="75" y="107"/>
                      <a:pt x="70" y="110"/>
                    </a:cubicBezTo>
                    <a:cubicBezTo>
                      <a:pt x="66" y="112"/>
                      <a:pt x="63" y="112"/>
                      <a:pt x="58" y="114"/>
                    </a:cubicBezTo>
                    <a:cubicBezTo>
                      <a:pt x="56" y="116"/>
                      <a:pt x="56" y="115"/>
                      <a:pt x="56" y="113"/>
                    </a:cubicBezTo>
                    <a:cubicBezTo>
                      <a:pt x="57" y="108"/>
                      <a:pt x="56" y="105"/>
                      <a:pt x="57" y="100"/>
                    </a:cubicBezTo>
                    <a:cubicBezTo>
                      <a:pt x="59" y="95"/>
                      <a:pt x="61" y="91"/>
                      <a:pt x="66" y="88"/>
                    </a:cubicBezTo>
                    <a:cubicBezTo>
                      <a:pt x="71" y="86"/>
                      <a:pt x="77" y="83"/>
                      <a:pt x="81" y="80"/>
                    </a:cubicBezTo>
                    <a:cubicBezTo>
                      <a:pt x="83" y="79"/>
                      <a:pt x="84" y="79"/>
                      <a:pt x="83" y="82"/>
                    </a:cubicBezTo>
                    <a:cubicBezTo>
                      <a:pt x="82" y="87"/>
                      <a:pt x="80" y="94"/>
                      <a:pt x="79" y="98"/>
                    </a:cubicBezTo>
                    <a:close/>
                    <a:moveTo>
                      <a:pt x="78" y="66"/>
                    </a:moveTo>
                    <a:cubicBezTo>
                      <a:pt x="76" y="71"/>
                      <a:pt x="72" y="74"/>
                      <a:pt x="67" y="76"/>
                    </a:cubicBezTo>
                    <a:cubicBezTo>
                      <a:pt x="62" y="77"/>
                      <a:pt x="59" y="76"/>
                      <a:pt x="54" y="78"/>
                    </a:cubicBezTo>
                    <a:cubicBezTo>
                      <a:pt x="52" y="79"/>
                      <a:pt x="52" y="78"/>
                      <a:pt x="53" y="76"/>
                    </a:cubicBezTo>
                    <a:cubicBezTo>
                      <a:pt x="55" y="71"/>
                      <a:pt x="54" y="68"/>
                      <a:pt x="56" y="64"/>
                    </a:cubicBezTo>
                    <a:cubicBezTo>
                      <a:pt x="58" y="59"/>
                      <a:pt x="62" y="56"/>
                      <a:pt x="67" y="54"/>
                    </a:cubicBezTo>
                    <a:cubicBezTo>
                      <a:pt x="72" y="52"/>
                      <a:pt x="78" y="50"/>
                      <a:pt x="83" y="49"/>
                    </a:cubicBezTo>
                    <a:cubicBezTo>
                      <a:pt x="85" y="48"/>
                      <a:pt x="86" y="48"/>
                      <a:pt x="85" y="51"/>
                    </a:cubicBezTo>
                    <a:cubicBezTo>
                      <a:pt x="83" y="55"/>
                      <a:pt x="80" y="62"/>
                      <a:pt x="78" y="66"/>
                    </a:cubicBezTo>
                    <a:close/>
                    <a:moveTo>
                      <a:pt x="35" y="152"/>
                    </a:moveTo>
                    <a:cubicBezTo>
                      <a:pt x="41" y="150"/>
                      <a:pt x="47" y="151"/>
                      <a:pt x="52" y="155"/>
                    </a:cubicBezTo>
                    <a:cubicBezTo>
                      <a:pt x="56" y="158"/>
                      <a:pt x="58" y="162"/>
                      <a:pt x="62" y="165"/>
                    </a:cubicBezTo>
                    <a:cubicBezTo>
                      <a:pt x="65" y="167"/>
                      <a:pt x="64" y="167"/>
                      <a:pt x="62" y="168"/>
                    </a:cubicBezTo>
                    <a:cubicBezTo>
                      <a:pt x="56" y="169"/>
                      <a:pt x="54" y="172"/>
                      <a:pt x="48" y="173"/>
                    </a:cubicBezTo>
                    <a:cubicBezTo>
                      <a:pt x="42" y="175"/>
                      <a:pt x="37" y="174"/>
                      <a:pt x="32" y="170"/>
                    </a:cubicBezTo>
                    <a:cubicBezTo>
                      <a:pt x="27" y="167"/>
                      <a:pt x="20" y="162"/>
                      <a:pt x="16" y="159"/>
                    </a:cubicBezTo>
                    <a:cubicBezTo>
                      <a:pt x="14" y="157"/>
                      <a:pt x="14" y="157"/>
                      <a:pt x="16" y="156"/>
                    </a:cubicBezTo>
                    <a:cubicBezTo>
                      <a:pt x="22" y="154"/>
                      <a:pt x="30" y="153"/>
                      <a:pt x="35" y="152"/>
                    </a:cubicBezTo>
                    <a:close/>
                    <a:moveTo>
                      <a:pt x="22" y="119"/>
                    </a:moveTo>
                    <a:cubicBezTo>
                      <a:pt x="28" y="118"/>
                      <a:pt x="33" y="121"/>
                      <a:pt x="38" y="125"/>
                    </a:cubicBezTo>
                    <a:cubicBezTo>
                      <a:pt x="41" y="129"/>
                      <a:pt x="42" y="133"/>
                      <a:pt x="46" y="137"/>
                    </a:cubicBezTo>
                    <a:cubicBezTo>
                      <a:pt x="48" y="139"/>
                      <a:pt x="47" y="140"/>
                      <a:pt x="45" y="140"/>
                    </a:cubicBezTo>
                    <a:cubicBezTo>
                      <a:pt x="39" y="140"/>
                      <a:pt x="36" y="142"/>
                      <a:pt x="30" y="142"/>
                    </a:cubicBezTo>
                    <a:cubicBezTo>
                      <a:pt x="24" y="142"/>
                      <a:pt x="19" y="140"/>
                      <a:pt x="15" y="136"/>
                    </a:cubicBezTo>
                    <a:cubicBezTo>
                      <a:pt x="11" y="131"/>
                      <a:pt x="5" y="126"/>
                      <a:pt x="2" y="121"/>
                    </a:cubicBezTo>
                    <a:cubicBezTo>
                      <a:pt x="0" y="119"/>
                      <a:pt x="0" y="119"/>
                      <a:pt x="3" y="119"/>
                    </a:cubicBezTo>
                    <a:cubicBezTo>
                      <a:pt x="8" y="119"/>
                      <a:pt x="17" y="119"/>
                      <a:pt x="22" y="119"/>
                    </a:cubicBezTo>
                    <a:close/>
                    <a:moveTo>
                      <a:pt x="22" y="83"/>
                    </a:moveTo>
                    <a:cubicBezTo>
                      <a:pt x="28" y="85"/>
                      <a:pt x="32" y="88"/>
                      <a:pt x="34" y="94"/>
                    </a:cubicBezTo>
                    <a:cubicBezTo>
                      <a:pt x="36" y="99"/>
                      <a:pt x="36" y="102"/>
                      <a:pt x="38" y="107"/>
                    </a:cubicBezTo>
                    <a:cubicBezTo>
                      <a:pt x="39" y="110"/>
                      <a:pt x="38" y="110"/>
                      <a:pt x="36" y="109"/>
                    </a:cubicBezTo>
                    <a:cubicBezTo>
                      <a:pt x="31" y="108"/>
                      <a:pt x="27" y="108"/>
                      <a:pt x="22" y="107"/>
                    </a:cubicBezTo>
                    <a:cubicBezTo>
                      <a:pt x="16" y="105"/>
                      <a:pt x="13" y="101"/>
                      <a:pt x="10" y="96"/>
                    </a:cubicBezTo>
                    <a:cubicBezTo>
                      <a:pt x="8" y="91"/>
                      <a:pt x="5" y="84"/>
                      <a:pt x="3" y="79"/>
                    </a:cubicBezTo>
                    <a:cubicBezTo>
                      <a:pt x="2" y="76"/>
                      <a:pt x="2" y="76"/>
                      <a:pt x="5" y="77"/>
                    </a:cubicBezTo>
                    <a:cubicBezTo>
                      <a:pt x="10" y="78"/>
                      <a:pt x="17" y="81"/>
                      <a:pt x="22" y="83"/>
                    </a:cubicBezTo>
                    <a:close/>
                    <a:moveTo>
                      <a:pt x="30" y="45"/>
                    </a:moveTo>
                    <a:cubicBezTo>
                      <a:pt x="35" y="48"/>
                      <a:pt x="38" y="52"/>
                      <a:pt x="39" y="58"/>
                    </a:cubicBezTo>
                    <a:cubicBezTo>
                      <a:pt x="40" y="63"/>
                      <a:pt x="39" y="66"/>
                      <a:pt x="40" y="72"/>
                    </a:cubicBezTo>
                    <a:cubicBezTo>
                      <a:pt x="40" y="74"/>
                      <a:pt x="40" y="74"/>
                      <a:pt x="38" y="73"/>
                    </a:cubicBezTo>
                    <a:cubicBezTo>
                      <a:pt x="33" y="71"/>
                      <a:pt x="29" y="71"/>
                      <a:pt x="25" y="68"/>
                    </a:cubicBezTo>
                    <a:cubicBezTo>
                      <a:pt x="19" y="65"/>
                      <a:pt x="16" y="61"/>
                      <a:pt x="15" y="55"/>
                    </a:cubicBezTo>
                    <a:cubicBezTo>
                      <a:pt x="14" y="50"/>
                      <a:pt x="12" y="42"/>
                      <a:pt x="11" y="37"/>
                    </a:cubicBezTo>
                    <a:cubicBezTo>
                      <a:pt x="11" y="34"/>
                      <a:pt x="11" y="34"/>
                      <a:pt x="13" y="35"/>
                    </a:cubicBezTo>
                    <a:cubicBezTo>
                      <a:pt x="18" y="38"/>
                      <a:pt x="25" y="42"/>
                      <a:pt x="30" y="45"/>
                    </a:cubicBezTo>
                    <a:close/>
                    <a:moveTo>
                      <a:pt x="293" y="24"/>
                    </a:moveTo>
                    <a:cubicBezTo>
                      <a:pt x="293" y="30"/>
                      <a:pt x="295" y="36"/>
                      <a:pt x="300" y="40"/>
                    </a:cubicBezTo>
                    <a:cubicBezTo>
                      <a:pt x="304" y="44"/>
                      <a:pt x="308" y="45"/>
                      <a:pt x="312" y="48"/>
                    </a:cubicBezTo>
                    <a:cubicBezTo>
                      <a:pt x="313" y="50"/>
                      <a:pt x="313" y="51"/>
                      <a:pt x="314" y="53"/>
                    </a:cubicBezTo>
                    <a:cubicBezTo>
                      <a:pt x="318" y="68"/>
                      <a:pt x="320" y="84"/>
                      <a:pt x="318" y="100"/>
                    </a:cubicBezTo>
                    <a:cubicBezTo>
                      <a:pt x="315" y="122"/>
                      <a:pt x="307" y="143"/>
                      <a:pt x="295" y="159"/>
                    </a:cubicBezTo>
                    <a:cubicBezTo>
                      <a:pt x="295" y="159"/>
                      <a:pt x="295" y="159"/>
                      <a:pt x="295" y="159"/>
                    </a:cubicBezTo>
                    <a:cubicBezTo>
                      <a:pt x="282" y="175"/>
                      <a:pt x="265" y="188"/>
                      <a:pt x="246" y="194"/>
                    </a:cubicBezTo>
                    <a:cubicBezTo>
                      <a:pt x="246" y="194"/>
                      <a:pt x="246" y="194"/>
                      <a:pt x="246" y="194"/>
                    </a:cubicBezTo>
                    <a:cubicBezTo>
                      <a:pt x="247" y="196"/>
                      <a:pt x="247" y="198"/>
                      <a:pt x="248" y="200"/>
                    </a:cubicBezTo>
                    <a:cubicBezTo>
                      <a:pt x="249" y="200"/>
                      <a:pt x="249" y="200"/>
                      <a:pt x="249" y="200"/>
                    </a:cubicBezTo>
                    <a:cubicBezTo>
                      <a:pt x="268" y="194"/>
                      <a:pt x="286" y="181"/>
                      <a:pt x="299" y="164"/>
                    </a:cubicBezTo>
                    <a:cubicBezTo>
                      <a:pt x="311" y="148"/>
                      <a:pt x="320" y="127"/>
                      <a:pt x="323" y="104"/>
                    </a:cubicBezTo>
                    <a:cubicBezTo>
                      <a:pt x="325" y="87"/>
                      <a:pt x="323" y="69"/>
                      <a:pt x="318" y="54"/>
                    </a:cubicBezTo>
                    <a:cubicBezTo>
                      <a:pt x="317" y="52"/>
                      <a:pt x="316" y="49"/>
                      <a:pt x="316" y="47"/>
                    </a:cubicBezTo>
                    <a:cubicBezTo>
                      <a:pt x="316" y="41"/>
                      <a:pt x="318" y="38"/>
                      <a:pt x="318" y="32"/>
                    </a:cubicBezTo>
                    <a:cubicBezTo>
                      <a:pt x="318" y="26"/>
                      <a:pt x="316" y="20"/>
                      <a:pt x="311" y="16"/>
                    </a:cubicBezTo>
                    <a:cubicBezTo>
                      <a:pt x="307" y="12"/>
                      <a:pt x="300" y="6"/>
                      <a:pt x="296" y="2"/>
                    </a:cubicBezTo>
                    <a:cubicBezTo>
                      <a:pt x="294" y="0"/>
                      <a:pt x="293" y="0"/>
                      <a:pt x="293" y="3"/>
                    </a:cubicBezTo>
                    <a:cubicBezTo>
                      <a:pt x="293" y="9"/>
                      <a:pt x="293" y="18"/>
                      <a:pt x="293" y="24"/>
                    </a:cubicBezTo>
                    <a:close/>
                    <a:moveTo>
                      <a:pt x="278" y="131"/>
                    </a:moveTo>
                    <a:cubicBezTo>
                      <a:pt x="278" y="136"/>
                      <a:pt x="279" y="140"/>
                      <a:pt x="283" y="144"/>
                    </a:cubicBezTo>
                    <a:cubicBezTo>
                      <a:pt x="286" y="147"/>
                      <a:pt x="289" y="148"/>
                      <a:pt x="293" y="151"/>
                    </a:cubicBezTo>
                    <a:cubicBezTo>
                      <a:pt x="294" y="153"/>
                      <a:pt x="295" y="152"/>
                      <a:pt x="295" y="150"/>
                    </a:cubicBezTo>
                    <a:cubicBezTo>
                      <a:pt x="295" y="145"/>
                      <a:pt x="297" y="143"/>
                      <a:pt x="297" y="138"/>
                    </a:cubicBezTo>
                    <a:cubicBezTo>
                      <a:pt x="298" y="133"/>
                      <a:pt x="296" y="129"/>
                      <a:pt x="293" y="125"/>
                    </a:cubicBezTo>
                    <a:cubicBezTo>
                      <a:pt x="289" y="122"/>
                      <a:pt x="285" y="117"/>
                      <a:pt x="281" y="114"/>
                    </a:cubicBezTo>
                    <a:cubicBezTo>
                      <a:pt x="280" y="112"/>
                      <a:pt x="279" y="112"/>
                      <a:pt x="279" y="114"/>
                    </a:cubicBezTo>
                    <a:cubicBezTo>
                      <a:pt x="279" y="119"/>
                      <a:pt x="278" y="126"/>
                      <a:pt x="278" y="131"/>
                    </a:cubicBezTo>
                    <a:close/>
                    <a:moveTo>
                      <a:pt x="286" y="98"/>
                    </a:moveTo>
                    <a:cubicBezTo>
                      <a:pt x="287" y="104"/>
                      <a:pt x="290" y="107"/>
                      <a:pt x="295" y="110"/>
                    </a:cubicBezTo>
                    <a:cubicBezTo>
                      <a:pt x="299" y="112"/>
                      <a:pt x="303" y="112"/>
                      <a:pt x="307" y="114"/>
                    </a:cubicBezTo>
                    <a:cubicBezTo>
                      <a:pt x="309" y="116"/>
                      <a:pt x="309" y="115"/>
                      <a:pt x="309" y="113"/>
                    </a:cubicBezTo>
                    <a:cubicBezTo>
                      <a:pt x="308" y="108"/>
                      <a:pt x="309" y="105"/>
                      <a:pt x="308" y="100"/>
                    </a:cubicBezTo>
                    <a:cubicBezTo>
                      <a:pt x="307" y="95"/>
                      <a:pt x="304" y="91"/>
                      <a:pt x="299" y="88"/>
                    </a:cubicBezTo>
                    <a:cubicBezTo>
                      <a:pt x="295" y="86"/>
                      <a:pt x="289" y="83"/>
                      <a:pt x="284" y="80"/>
                    </a:cubicBezTo>
                    <a:cubicBezTo>
                      <a:pt x="282" y="79"/>
                      <a:pt x="282" y="79"/>
                      <a:pt x="282" y="82"/>
                    </a:cubicBezTo>
                    <a:cubicBezTo>
                      <a:pt x="283" y="87"/>
                      <a:pt x="285" y="94"/>
                      <a:pt x="286" y="98"/>
                    </a:cubicBezTo>
                    <a:close/>
                    <a:moveTo>
                      <a:pt x="288" y="66"/>
                    </a:moveTo>
                    <a:cubicBezTo>
                      <a:pt x="290" y="71"/>
                      <a:pt x="293" y="74"/>
                      <a:pt x="299" y="76"/>
                    </a:cubicBezTo>
                    <a:cubicBezTo>
                      <a:pt x="303" y="77"/>
                      <a:pt x="306" y="76"/>
                      <a:pt x="311" y="78"/>
                    </a:cubicBezTo>
                    <a:cubicBezTo>
                      <a:pt x="313" y="79"/>
                      <a:pt x="314" y="78"/>
                      <a:pt x="313" y="76"/>
                    </a:cubicBezTo>
                    <a:cubicBezTo>
                      <a:pt x="311" y="71"/>
                      <a:pt x="311" y="68"/>
                      <a:pt x="309" y="64"/>
                    </a:cubicBezTo>
                    <a:cubicBezTo>
                      <a:pt x="307" y="59"/>
                      <a:pt x="304" y="56"/>
                      <a:pt x="298" y="54"/>
                    </a:cubicBezTo>
                    <a:cubicBezTo>
                      <a:pt x="294" y="52"/>
                      <a:pt x="287" y="50"/>
                      <a:pt x="282" y="49"/>
                    </a:cubicBezTo>
                    <a:cubicBezTo>
                      <a:pt x="280" y="48"/>
                      <a:pt x="280" y="48"/>
                      <a:pt x="281" y="51"/>
                    </a:cubicBezTo>
                    <a:cubicBezTo>
                      <a:pt x="282" y="55"/>
                      <a:pt x="286" y="62"/>
                      <a:pt x="288" y="66"/>
                    </a:cubicBezTo>
                    <a:close/>
                    <a:moveTo>
                      <a:pt x="330" y="152"/>
                    </a:moveTo>
                    <a:cubicBezTo>
                      <a:pt x="324" y="150"/>
                      <a:pt x="319" y="151"/>
                      <a:pt x="314" y="155"/>
                    </a:cubicBezTo>
                    <a:cubicBezTo>
                      <a:pt x="309" y="158"/>
                      <a:pt x="308" y="162"/>
                      <a:pt x="303" y="165"/>
                    </a:cubicBezTo>
                    <a:cubicBezTo>
                      <a:pt x="301" y="167"/>
                      <a:pt x="301" y="167"/>
                      <a:pt x="304" y="168"/>
                    </a:cubicBezTo>
                    <a:cubicBezTo>
                      <a:pt x="309" y="169"/>
                      <a:pt x="312" y="172"/>
                      <a:pt x="317" y="173"/>
                    </a:cubicBezTo>
                    <a:cubicBezTo>
                      <a:pt x="323" y="175"/>
                      <a:pt x="329" y="174"/>
                      <a:pt x="334" y="170"/>
                    </a:cubicBezTo>
                    <a:cubicBezTo>
                      <a:pt x="338" y="167"/>
                      <a:pt x="345" y="162"/>
                      <a:pt x="350" y="159"/>
                    </a:cubicBezTo>
                    <a:cubicBezTo>
                      <a:pt x="352" y="157"/>
                      <a:pt x="352" y="157"/>
                      <a:pt x="349" y="156"/>
                    </a:cubicBezTo>
                    <a:cubicBezTo>
                      <a:pt x="343" y="154"/>
                      <a:pt x="335" y="153"/>
                      <a:pt x="330" y="152"/>
                    </a:cubicBezTo>
                    <a:close/>
                    <a:moveTo>
                      <a:pt x="343" y="119"/>
                    </a:moveTo>
                    <a:cubicBezTo>
                      <a:pt x="337" y="118"/>
                      <a:pt x="332" y="121"/>
                      <a:pt x="328" y="125"/>
                    </a:cubicBezTo>
                    <a:cubicBezTo>
                      <a:pt x="324" y="129"/>
                      <a:pt x="323" y="133"/>
                      <a:pt x="320" y="137"/>
                    </a:cubicBezTo>
                    <a:cubicBezTo>
                      <a:pt x="318" y="139"/>
                      <a:pt x="318" y="140"/>
                      <a:pt x="321" y="140"/>
                    </a:cubicBezTo>
                    <a:cubicBezTo>
                      <a:pt x="327" y="140"/>
                      <a:pt x="330" y="142"/>
                      <a:pt x="335" y="142"/>
                    </a:cubicBezTo>
                    <a:cubicBezTo>
                      <a:pt x="341" y="142"/>
                      <a:pt x="346" y="140"/>
                      <a:pt x="351" y="136"/>
                    </a:cubicBezTo>
                    <a:cubicBezTo>
                      <a:pt x="354" y="131"/>
                      <a:pt x="360" y="126"/>
                      <a:pt x="364" y="121"/>
                    </a:cubicBezTo>
                    <a:cubicBezTo>
                      <a:pt x="366" y="119"/>
                      <a:pt x="365" y="119"/>
                      <a:pt x="363" y="119"/>
                    </a:cubicBezTo>
                    <a:cubicBezTo>
                      <a:pt x="357" y="119"/>
                      <a:pt x="349" y="119"/>
                      <a:pt x="343" y="119"/>
                    </a:cubicBezTo>
                    <a:close/>
                    <a:moveTo>
                      <a:pt x="343" y="83"/>
                    </a:moveTo>
                    <a:cubicBezTo>
                      <a:pt x="337" y="85"/>
                      <a:pt x="333" y="88"/>
                      <a:pt x="331" y="94"/>
                    </a:cubicBezTo>
                    <a:cubicBezTo>
                      <a:pt x="329" y="99"/>
                      <a:pt x="330" y="102"/>
                      <a:pt x="328" y="107"/>
                    </a:cubicBezTo>
                    <a:cubicBezTo>
                      <a:pt x="327" y="110"/>
                      <a:pt x="327" y="110"/>
                      <a:pt x="330" y="109"/>
                    </a:cubicBezTo>
                    <a:cubicBezTo>
                      <a:pt x="335" y="108"/>
                      <a:pt x="338" y="108"/>
                      <a:pt x="343" y="107"/>
                    </a:cubicBezTo>
                    <a:cubicBezTo>
                      <a:pt x="349" y="105"/>
                      <a:pt x="353" y="101"/>
                      <a:pt x="355" y="96"/>
                    </a:cubicBezTo>
                    <a:cubicBezTo>
                      <a:pt x="357" y="91"/>
                      <a:pt x="360" y="84"/>
                      <a:pt x="362" y="79"/>
                    </a:cubicBezTo>
                    <a:cubicBezTo>
                      <a:pt x="363" y="76"/>
                      <a:pt x="363" y="76"/>
                      <a:pt x="361" y="77"/>
                    </a:cubicBezTo>
                    <a:cubicBezTo>
                      <a:pt x="355" y="78"/>
                      <a:pt x="348" y="81"/>
                      <a:pt x="343" y="83"/>
                    </a:cubicBezTo>
                    <a:close/>
                    <a:moveTo>
                      <a:pt x="336" y="45"/>
                    </a:moveTo>
                    <a:cubicBezTo>
                      <a:pt x="331" y="48"/>
                      <a:pt x="328" y="52"/>
                      <a:pt x="326" y="58"/>
                    </a:cubicBezTo>
                    <a:cubicBezTo>
                      <a:pt x="325" y="63"/>
                      <a:pt x="326" y="66"/>
                      <a:pt x="326" y="72"/>
                    </a:cubicBezTo>
                    <a:cubicBezTo>
                      <a:pt x="325" y="74"/>
                      <a:pt x="325" y="74"/>
                      <a:pt x="328" y="73"/>
                    </a:cubicBezTo>
                    <a:cubicBezTo>
                      <a:pt x="333" y="71"/>
                      <a:pt x="336" y="71"/>
                      <a:pt x="341" y="68"/>
                    </a:cubicBezTo>
                    <a:cubicBezTo>
                      <a:pt x="346" y="65"/>
                      <a:pt x="349" y="61"/>
                      <a:pt x="350" y="55"/>
                    </a:cubicBezTo>
                    <a:cubicBezTo>
                      <a:pt x="351" y="50"/>
                      <a:pt x="353" y="42"/>
                      <a:pt x="354" y="37"/>
                    </a:cubicBezTo>
                    <a:cubicBezTo>
                      <a:pt x="355" y="34"/>
                      <a:pt x="354" y="34"/>
                      <a:pt x="352" y="35"/>
                    </a:cubicBezTo>
                    <a:cubicBezTo>
                      <a:pt x="347" y="38"/>
                      <a:pt x="340" y="42"/>
                      <a:pt x="336" y="4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79" name="TextovéPole 78"/>
            <p:cNvSpPr txBox="1"/>
            <p:nvPr/>
          </p:nvSpPr>
          <p:spPr>
            <a:xfrm>
              <a:off x="7662402" y="1648161"/>
              <a:ext cx="954107" cy="253916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Nejlepší kraje</a:t>
              </a:r>
            </a:p>
          </p:txBody>
        </p:sp>
      </p:grpSp>
      <p:sp>
        <p:nvSpPr>
          <p:cNvPr id="81" name="TextovéPole 80">
            <a:extLst>
              <a:ext uri="{FF2B5EF4-FFF2-40B4-BE49-F238E27FC236}">
                <a16:creationId xmlns:a16="http://schemas.microsoft.com/office/drawing/2014/main" xmlns="" id="{1210C4F0-6B17-4B2A-BD04-9AB15E36AB08}"/>
              </a:ext>
            </a:extLst>
          </p:cNvPr>
          <p:cNvSpPr txBox="1"/>
          <p:nvPr/>
        </p:nvSpPr>
        <p:spPr>
          <a:xfrm>
            <a:off x="7068996" y="1419622"/>
            <a:ext cx="1773242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+/- Rozdíl p.b. od roku 2016</a:t>
            </a:r>
          </a:p>
        </p:txBody>
      </p:sp>
    </p:spTree>
    <p:extLst>
      <p:ext uri="{BB962C8B-B14F-4D97-AF65-F5344CB8AC3E}">
        <p14:creationId xmlns:p14="http://schemas.microsoft.com/office/powerpoint/2010/main" val="2892620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/>
              <a:pPr defTabSz="685800">
                <a:defRPr/>
              </a:pPr>
              <a:t>17</a:t>
            </a:fld>
            <a:endParaRPr lang="cs-CZ" dirty="0"/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540000" y="1296001"/>
            <a:ext cx="5961266" cy="62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4050"/>
              </a:lnSpc>
              <a:spcBef>
                <a:spcPct val="0"/>
              </a:spcBef>
              <a:spcAft>
                <a:spcPct val="0"/>
              </a:spcAft>
              <a:defRPr sz="3750" b="1" u="sng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cs-CZ" sz="4000" u="none" cap="all" dirty="0">
                <a:solidFill>
                  <a:srgbClr val="FFFFFF"/>
                </a:solidFill>
                <a:latin typeface="Calibri"/>
              </a:rPr>
              <a:t>REGIONECH?</a:t>
            </a:r>
            <a:endParaRPr lang="cs-CZ" sz="4000" u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67544" y="926669"/>
            <a:ext cx="316766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24317">
              <a:lnSpc>
                <a:spcPct val="90000"/>
              </a:lnSpc>
              <a:spcBef>
                <a:spcPts val="1224"/>
              </a:spcBef>
              <a:defRPr/>
            </a:pPr>
            <a:r>
              <a:rPr lang="cs-CZ" b="1" dirty="0">
                <a:solidFill>
                  <a:schemeClr val="bg1"/>
                </a:solidFill>
                <a:latin typeface="Calibri" panose="020F0502020204030204" pitchFamily="34" charset="0"/>
              </a:rPr>
              <a:t>A jak si TIC vedla v jednotlivých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57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Obrázek 1"/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/>
        </p:blipFill>
        <p:spPr>
          <a:xfrm>
            <a:off x="231379" y="819850"/>
            <a:ext cx="6242298" cy="3772800"/>
          </a:xfrm>
          <a:prstGeom prst="rect">
            <a:avLst/>
          </a:prstGeo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A7B33C-2957-4FED-A986-F7D0C74A1F7C}" type="slidenum">
              <a:rPr kumimoji="0" lang="cs-CZ" sz="825" b="1" i="0" u="none" strike="noStrike" kern="1200" cap="none" spc="0" normalizeH="0" baseline="0" noProof="0" smtClean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825" b="1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Výsledky v turistických regionech</a:t>
            </a:r>
          </a:p>
        </p:txBody>
      </p:sp>
      <p:sp>
        <p:nvSpPr>
          <p:cNvPr id="6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JAK SI TIC VEDLA V JEDNOTLIVÝCH REGIONECH?</a:t>
            </a:r>
          </a:p>
        </p:txBody>
      </p:sp>
      <p:grpSp>
        <p:nvGrpSpPr>
          <p:cNvPr id="7" name="Skupina 6"/>
          <p:cNvGrpSpPr>
            <a:grpSpLocks/>
          </p:cNvGrpSpPr>
          <p:nvPr/>
        </p:nvGrpSpPr>
        <p:grpSpPr>
          <a:xfrm>
            <a:off x="1470369" y="1551970"/>
            <a:ext cx="792000" cy="398096"/>
            <a:chOff x="2054283" y="1886989"/>
            <a:chExt cx="756458" cy="450272"/>
          </a:xfrm>
        </p:grpSpPr>
        <p:sp>
          <p:nvSpPr>
            <p:cNvPr id="8" name="Obdélník 7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89 %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30 </a:t>
              </a:r>
            </a:p>
          </p:txBody>
        </p:sp>
      </p:grpSp>
      <p:grpSp>
        <p:nvGrpSpPr>
          <p:cNvPr id="10" name="Skupina 9"/>
          <p:cNvGrpSpPr>
            <a:grpSpLocks/>
          </p:cNvGrpSpPr>
          <p:nvPr/>
        </p:nvGrpSpPr>
        <p:grpSpPr>
          <a:xfrm>
            <a:off x="566051" y="1912392"/>
            <a:ext cx="792000" cy="384437"/>
            <a:chOff x="2054282" y="1886987"/>
            <a:chExt cx="756457" cy="450274"/>
          </a:xfrm>
        </p:grpSpPr>
        <p:sp>
          <p:nvSpPr>
            <p:cNvPr id="11" name="Obdélník 10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2054282" y="1886987"/>
              <a:ext cx="756457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18 </a:t>
              </a:r>
            </a:p>
          </p:txBody>
        </p:sp>
      </p:grpSp>
      <p:grpSp>
        <p:nvGrpSpPr>
          <p:cNvPr id="19" name="Skupina 18"/>
          <p:cNvGrpSpPr>
            <a:grpSpLocks/>
          </p:cNvGrpSpPr>
          <p:nvPr/>
        </p:nvGrpSpPr>
        <p:grpSpPr>
          <a:xfrm>
            <a:off x="3845298" y="2469865"/>
            <a:ext cx="792000" cy="398097"/>
            <a:chOff x="2054284" y="1886988"/>
            <a:chExt cx="756458" cy="450273"/>
          </a:xfrm>
        </p:grpSpPr>
        <p:sp>
          <p:nvSpPr>
            <p:cNvPr id="20" name="Obdélník 19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TextovéPole 20"/>
            <p:cNvSpPr txBox="1"/>
            <p:nvPr/>
          </p:nvSpPr>
          <p:spPr>
            <a:xfrm>
              <a:off x="2054284" y="1886988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88 %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41</a:t>
              </a:r>
            </a:p>
          </p:txBody>
        </p:sp>
      </p:grpSp>
      <p:grpSp>
        <p:nvGrpSpPr>
          <p:cNvPr id="25" name="Skupina 24"/>
          <p:cNvGrpSpPr>
            <a:grpSpLocks/>
          </p:cNvGrpSpPr>
          <p:nvPr/>
        </p:nvGrpSpPr>
        <p:grpSpPr>
          <a:xfrm>
            <a:off x="1754032" y="2670601"/>
            <a:ext cx="792000" cy="398096"/>
            <a:chOff x="2054283" y="1886989"/>
            <a:chExt cx="756458" cy="450272"/>
          </a:xfrm>
        </p:grpSpPr>
        <p:sp>
          <p:nvSpPr>
            <p:cNvPr id="26" name="Obdélník 25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TextovéPole 26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42</a:t>
              </a:r>
            </a:p>
          </p:txBody>
        </p:sp>
      </p:grpSp>
      <p:grpSp>
        <p:nvGrpSpPr>
          <p:cNvPr id="28" name="Skupina 27"/>
          <p:cNvGrpSpPr>
            <a:grpSpLocks/>
          </p:cNvGrpSpPr>
          <p:nvPr/>
        </p:nvGrpSpPr>
        <p:grpSpPr>
          <a:xfrm>
            <a:off x="906152" y="2747844"/>
            <a:ext cx="792000" cy="398096"/>
            <a:chOff x="2054283" y="1886989"/>
            <a:chExt cx="756458" cy="450272"/>
          </a:xfrm>
        </p:grpSpPr>
        <p:sp>
          <p:nvSpPr>
            <p:cNvPr id="29" name="Obdélník 28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TextovéPole 29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93 %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26</a:t>
              </a:r>
            </a:p>
          </p:txBody>
        </p:sp>
      </p:grpSp>
      <p:grpSp>
        <p:nvGrpSpPr>
          <p:cNvPr id="31" name="Skupina 30"/>
          <p:cNvGrpSpPr>
            <a:grpSpLocks/>
          </p:cNvGrpSpPr>
          <p:nvPr/>
        </p:nvGrpSpPr>
        <p:grpSpPr>
          <a:xfrm>
            <a:off x="2137846" y="3420499"/>
            <a:ext cx="792000" cy="398096"/>
            <a:chOff x="2054283" y="1886989"/>
            <a:chExt cx="756458" cy="450272"/>
          </a:xfrm>
        </p:grpSpPr>
        <p:sp>
          <p:nvSpPr>
            <p:cNvPr id="32" name="Obdélník 31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82 %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-11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34</a:t>
              </a:r>
            </a:p>
          </p:txBody>
        </p:sp>
      </p:grpSp>
      <p:grpSp>
        <p:nvGrpSpPr>
          <p:cNvPr id="34" name="Skupina 33"/>
          <p:cNvGrpSpPr>
            <a:grpSpLocks/>
          </p:cNvGrpSpPr>
          <p:nvPr/>
        </p:nvGrpSpPr>
        <p:grpSpPr>
          <a:xfrm>
            <a:off x="3253090" y="3164680"/>
            <a:ext cx="792000" cy="398096"/>
            <a:chOff x="2054283" y="1886989"/>
            <a:chExt cx="756458" cy="450272"/>
          </a:xfrm>
        </p:grpSpPr>
        <p:sp>
          <p:nvSpPr>
            <p:cNvPr id="35" name="Obdélník 34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TextovéPole 35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84 %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38</a:t>
              </a:r>
            </a:p>
          </p:txBody>
        </p:sp>
      </p:grpSp>
      <p:grpSp>
        <p:nvGrpSpPr>
          <p:cNvPr id="37" name="Skupina 36"/>
          <p:cNvGrpSpPr>
            <a:grpSpLocks/>
          </p:cNvGrpSpPr>
          <p:nvPr/>
        </p:nvGrpSpPr>
        <p:grpSpPr>
          <a:xfrm>
            <a:off x="4135185" y="3572997"/>
            <a:ext cx="792000" cy="398096"/>
            <a:chOff x="2054283" y="1886989"/>
            <a:chExt cx="756458" cy="450272"/>
          </a:xfrm>
        </p:grpSpPr>
        <p:sp>
          <p:nvSpPr>
            <p:cNvPr id="38" name="Obdélník 37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TextovéPole 38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81 %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-9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67</a:t>
              </a:r>
            </a:p>
          </p:txBody>
        </p:sp>
      </p:grpSp>
      <p:grpSp>
        <p:nvGrpSpPr>
          <p:cNvPr id="40" name="Skupina 39"/>
          <p:cNvGrpSpPr>
            <a:grpSpLocks/>
          </p:cNvGrpSpPr>
          <p:nvPr/>
        </p:nvGrpSpPr>
        <p:grpSpPr>
          <a:xfrm>
            <a:off x="4617822" y="2783001"/>
            <a:ext cx="792000" cy="398096"/>
            <a:chOff x="2054283" y="1886989"/>
            <a:chExt cx="756458" cy="450272"/>
          </a:xfrm>
        </p:grpSpPr>
        <p:sp>
          <p:nvSpPr>
            <p:cNvPr id="41" name="Obdélník 40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TextovéPole 41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86 %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42</a:t>
              </a:r>
            </a:p>
          </p:txBody>
        </p:sp>
      </p:grpSp>
      <p:grpSp>
        <p:nvGrpSpPr>
          <p:cNvPr id="43" name="Skupina 42"/>
          <p:cNvGrpSpPr>
            <a:grpSpLocks/>
          </p:cNvGrpSpPr>
          <p:nvPr/>
        </p:nvGrpSpPr>
        <p:grpSpPr>
          <a:xfrm>
            <a:off x="5155959" y="3333851"/>
            <a:ext cx="792000" cy="398096"/>
            <a:chOff x="2054282" y="1886989"/>
            <a:chExt cx="756458" cy="450272"/>
          </a:xfrm>
        </p:grpSpPr>
        <p:sp>
          <p:nvSpPr>
            <p:cNvPr id="44" name="Obdélník 43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TextovéPole 44"/>
            <p:cNvSpPr txBox="1"/>
            <p:nvPr/>
          </p:nvSpPr>
          <p:spPr>
            <a:xfrm>
              <a:off x="2054282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87 %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26</a:t>
              </a:r>
            </a:p>
          </p:txBody>
        </p:sp>
      </p:grpSp>
      <p:grpSp>
        <p:nvGrpSpPr>
          <p:cNvPr id="46" name="Skupina 45"/>
          <p:cNvGrpSpPr>
            <a:grpSpLocks/>
          </p:cNvGrpSpPr>
          <p:nvPr/>
        </p:nvGrpSpPr>
        <p:grpSpPr>
          <a:xfrm>
            <a:off x="5479673" y="2507202"/>
            <a:ext cx="792000" cy="398096"/>
            <a:chOff x="2054283" y="1886989"/>
            <a:chExt cx="756458" cy="450272"/>
          </a:xfrm>
        </p:grpSpPr>
        <p:sp>
          <p:nvSpPr>
            <p:cNvPr id="47" name="Obdélník 46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TextovéPole 47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87 %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49</a:t>
              </a:r>
            </a:p>
          </p:txBody>
        </p:sp>
      </p:grpSp>
      <p:grpSp>
        <p:nvGrpSpPr>
          <p:cNvPr id="74" name="Skupina 73"/>
          <p:cNvGrpSpPr/>
          <p:nvPr/>
        </p:nvGrpSpPr>
        <p:grpSpPr>
          <a:xfrm>
            <a:off x="6209514" y="3904700"/>
            <a:ext cx="2337255" cy="253063"/>
            <a:chOff x="6587325" y="433649"/>
            <a:chExt cx="2337255" cy="253063"/>
          </a:xfrm>
        </p:grpSpPr>
        <p:sp>
          <p:nvSpPr>
            <p:cNvPr id="49" name="TextovéPole 48"/>
            <p:cNvSpPr txBox="1"/>
            <p:nvPr/>
          </p:nvSpPr>
          <p:spPr>
            <a:xfrm>
              <a:off x="6724304" y="440491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&gt; 85 %</a:t>
              </a:r>
            </a:p>
          </p:txBody>
        </p:sp>
        <p:sp>
          <p:nvSpPr>
            <p:cNvPr id="50" name="Obdélník 49"/>
            <p:cNvSpPr/>
            <p:nvPr/>
          </p:nvSpPr>
          <p:spPr>
            <a:xfrm>
              <a:off x="6587325" y="518030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1" name="Obdélník 50"/>
            <p:cNvSpPr/>
            <p:nvPr/>
          </p:nvSpPr>
          <p:spPr>
            <a:xfrm>
              <a:off x="7258133" y="518030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2" name="Obdélník 51"/>
            <p:cNvSpPr/>
            <p:nvPr/>
          </p:nvSpPr>
          <p:spPr>
            <a:xfrm>
              <a:off x="8268827" y="519438"/>
              <a:ext cx="177055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3" name="TextovéPole 52"/>
            <p:cNvSpPr txBox="1"/>
            <p:nvPr/>
          </p:nvSpPr>
          <p:spPr>
            <a:xfrm>
              <a:off x="8395268" y="433649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&lt; 70 %</a:t>
              </a:r>
            </a:p>
          </p:txBody>
        </p:sp>
        <p:sp>
          <p:nvSpPr>
            <p:cNvPr id="54" name="TextovéPole 53"/>
            <p:cNvSpPr txBox="1"/>
            <p:nvPr/>
          </p:nvSpPr>
          <p:spPr>
            <a:xfrm>
              <a:off x="7402902" y="433649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70 % až 85 % </a:t>
              </a:r>
            </a:p>
          </p:txBody>
        </p:sp>
      </p:grpSp>
      <p:grpSp>
        <p:nvGrpSpPr>
          <p:cNvPr id="22" name="Skupina 21"/>
          <p:cNvGrpSpPr>
            <a:grpSpLocks/>
          </p:cNvGrpSpPr>
          <p:nvPr/>
        </p:nvGrpSpPr>
        <p:grpSpPr>
          <a:xfrm>
            <a:off x="2115144" y="2163113"/>
            <a:ext cx="792000" cy="398097"/>
            <a:chOff x="2054283" y="1886989"/>
            <a:chExt cx="756458" cy="450273"/>
          </a:xfrm>
        </p:grpSpPr>
        <p:sp>
          <p:nvSpPr>
            <p:cNvPr id="23" name="Obdélník 22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TextovéPole 23"/>
            <p:cNvSpPr txBox="1"/>
            <p:nvPr/>
          </p:nvSpPr>
          <p:spPr>
            <a:xfrm>
              <a:off x="2054283" y="1886990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90 %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</a:t>
              </a:r>
            </a:p>
          </p:txBody>
        </p:sp>
      </p:grpSp>
      <p:grpSp>
        <p:nvGrpSpPr>
          <p:cNvPr id="64" name="Group 78"/>
          <p:cNvGrpSpPr>
            <a:grpSpLocks noChangeAspect="1"/>
          </p:cNvGrpSpPr>
          <p:nvPr/>
        </p:nvGrpSpPr>
        <p:grpSpPr>
          <a:xfrm>
            <a:off x="983814" y="2437095"/>
            <a:ext cx="471019" cy="361568"/>
            <a:chOff x="6323013" y="760413"/>
            <a:chExt cx="1373188" cy="1054100"/>
          </a:xfrm>
          <a:solidFill>
            <a:srgbClr val="FFC000"/>
          </a:solidFill>
        </p:grpSpPr>
        <p:sp>
          <p:nvSpPr>
            <p:cNvPr id="65" name="Freeform 16"/>
            <p:cNvSpPr>
              <a:spLocks noEditPoints="1"/>
            </p:cNvSpPr>
            <p:nvPr/>
          </p:nvSpPr>
          <p:spPr bwMode="auto">
            <a:xfrm>
              <a:off x="6680200" y="985838"/>
              <a:ext cx="660400" cy="828675"/>
            </a:xfrm>
            <a:custGeom>
              <a:avLst/>
              <a:gdLst/>
              <a:ahLst/>
              <a:cxnLst>
                <a:cxn ang="0">
                  <a:pos x="100" y="111"/>
                </a:cxn>
                <a:cxn ang="0">
                  <a:pos x="118" y="129"/>
                </a:cxn>
                <a:cxn ang="0">
                  <a:pos x="126" y="133"/>
                </a:cxn>
                <a:cxn ang="0">
                  <a:pos x="130" y="144"/>
                </a:cxn>
                <a:cxn ang="0">
                  <a:pos x="130" y="149"/>
                </a:cxn>
                <a:cxn ang="0">
                  <a:pos x="143" y="149"/>
                </a:cxn>
                <a:cxn ang="0">
                  <a:pos x="143" y="192"/>
                </a:cxn>
                <a:cxn ang="0">
                  <a:pos x="150" y="201"/>
                </a:cxn>
                <a:cxn ang="0">
                  <a:pos x="150" y="221"/>
                </a:cxn>
                <a:cxn ang="0">
                  <a:pos x="25" y="221"/>
                </a:cxn>
                <a:cxn ang="0">
                  <a:pos x="25" y="201"/>
                </a:cxn>
                <a:cxn ang="0">
                  <a:pos x="32" y="192"/>
                </a:cxn>
                <a:cxn ang="0">
                  <a:pos x="32" y="149"/>
                </a:cxn>
                <a:cxn ang="0">
                  <a:pos x="45" y="149"/>
                </a:cxn>
                <a:cxn ang="0">
                  <a:pos x="45" y="144"/>
                </a:cxn>
                <a:cxn ang="0">
                  <a:pos x="50" y="133"/>
                </a:cxn>
                <a:cxn ang="0">
                  <a:pos x="57" y="129"/>
                </a:cxn>
                <a:cxn ang="0">
                  <a:pos x="75" y="111"/>
                </a:cxn>
                <a:cxn ang="0">
                  <a:pos x="71" y="104"/>
                </a:cxn>
                <a:cxn ang="0">
                  <a:pos x="75" y="98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28" y="3"/>
                </a:cxn>
                <a:cxn ang="0">
                  <a:pos x="29" y="5"/>
                </a:cxn>
                <a:cxn ang="0">
                  <a:pos x="40" y="14"/>
                </a:cxn>
                <a:cxn ang="0">
                  <a:pos x="39" y="13"/>
                </a:cxn>
                <a:cxn ang="0">
                  <a:pos x="36" y="2"/>
                </a:cxn>
                <a:cxn ang="0">
                  <a:pos x="42" y="0"/>
                </a:cxn>
                <a:cxn ang="0">
                  <a:pos x="134" y="0"/>
                </a:cxn>
                <a:cxn ang="0">
                  <a:pos x="139" y="2"/>
                </a:cxn>
                <a:cxn ang="0">
                  <a:pos x="136" y="13"/>
                </a:cxn>
                <a:cxn ang="0">
                  <a:pos x="136" y="14"/>
                </a:cxn>
                <a:cxn ang="0">
                  <a:pos x="146" y="5"/>
                </a:cxn>
                <a:cxn ang="0">
                  <a:pos x="147" y="3"/>
                </a:cxn>
                <a:cxn ang="0">
                  <a:pos x="176" y="3"/>
                </a:cxn>
                <a:cxn ang="0">
                  <a:pos x="176" y="10"/>
                </a:cxn>
                <a:cxn ang="0">
                  <a:pos x="101" y="98"/>
                </a:cxn>
                <a:cxn ang="0">
                  <a:pos x="105" y="104"/>
                </a:cxn>
                <a:cxn ang="0">
                  <a:pos x="100" y="111"/>
                </a:cxn>
                <a:cxn ang="0">
                  <a:pos x="43" y="67"/>
                </a:cxn>
                <a:cxn ang="0">
                  <a:pos x="45" y="55"/>
                </a:cxn>
                <a:cxn ang="0">
                  <a:pos x="46" y="30"/>
                </a:cxn>
                <a:cxn ang="0">
                  <a:pos x="19" y="17"/>
                </a:cxn>
                <a:cxn ang="0">
                  <a:pos x="13" y="17"/>
                </a:cxn>
                <a:cxn ang="0">
                  <a:pos x="43" y="67"/>
                </a:cxn>
                <a:cxn ang="0">
                  <a:pos x="130" y="30"/>
                </a:cxn>
                <a:cxn ang="0">
                  <a:pos x="130" y="55"/>
                </a:cxn>
                <a:cxn ang="0">
                  <a:pos x="132" y="67"/>
                </a:cxn>
                <a:cxn ang="0">
                  <a:pos x="162" y="17"/>
                </a:cxn>
                <a:cxn ang="0">
                  <a:pos x="156" y="17"/>
                </a:cxn>
                <a:cxn ang="0">
                  <a:pos x="130" y="30"/>
                </a:cxn>
              </a:cxnLst>
              <a:rect l="0" t="0" r="r" b="b"/>
              <a:pathLst>
                <a:path w="176" h="221">
                  <a:moveTo>
                    <a:pt x="100" y="111"/>
                  </a:moveTo>
                  <a:cubicBezTo>
                    <a:pt x="103" y="121"/>
                    <a:pt x="108" y="125"/>
                    <a:pt x="118" y="129"/>
                  </a:cubicBezTo>
                  <a:cubicBezTo>
                    <a:pt x="121" y="130"/>
                    <a:pt x="123" y="131"/>
                    <a:pt x="126" y="133"/>
                  </a:cubicBezTo>
                  <a:cubicBezTo>
                    <a:pt x="129" y="136"/>
                    <a:pt x="130" y="140"/>
                    <a:pt x="130" y="144"/>
                  </a:cubicBezTo>
                  <a:cubicBezTo>
                    <a:pt x="130" y="149"/>
                    <a:pt x="130" y="149"/>
                    <a:pt x="130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92"/>
                    <a:pt x="143" y="192"/>
                    <a:pt x="143" y="192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50" y="221"/>
                    <a:pt x="150" y="221"/>
                    <a:pt x="150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0"/>
                    <a:pt x="47" y="136"/>
                    <a:pt x="50" y="133"/>
                  </a:cubicBezTo>
                  <a:cubicBezTo>
                    <a:pt x="52" y="131"/>
                    <a:pt x="54" y="130"/>
                    <a:pt x="57" y="129"/>
                  </a:cubicBezTo>
                  <a:cubicBezTo>
                    <a:pt x="68" y="125"/>
                    <a:pt x="72" y="121"/>
                    <a:pt x="75" y="111"/>
                  </a:cubicBezTo>
                  <a:cubicBezTo>
                    <a:pt x="73" y="109"/>
                    <a:pt x="71" y="107"/>
                    <a:pt x="71" y="104"/>
                  </a:cubicBezTo>
                  <a:cubicBezTo>
                    <a:pt x="71" y="102"/>
                    <a:pt x="73" y="100"/>
                    <a:pt x="75" y="98"/>
                  </a:cubicBezTo>
                  <a:cubicBezTo>
                    <a:pt x="32" y="86"/>
                    <a:pt x="0" y="56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10"/>
                    <a:pt x="35" y="13"/>
                    <a:pt x="40" y="14"/>
                  </a:cubicBezTo>
                  <a:cubicBezTo>
                    <a:pt x="40" y="14"/>
                    <a:pt x="39" y="13"/>
                    <a:pt x="39" y="13"/>
                  </a:cubicBezTo>
                  <a:cubicBezTo>
                    <a:pt x="37" y="10"/>
                    <a:pt x="34" y="6"/>
                    <a:pt x="36" y="2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6" y="0"/>
                    <a:pt x="138" y="0"/>
                    <a:pt x="139" y="2"/>
                  </a:cubicBezTo>
                  <a:cubicBezTo>
                    <a:pt x="141" y="6"/>
                    <a:pt x="138" y="10"/>
                    <a:pt x="136" y="13"/>
                  </a:cubicBezTo>
                  <a:cubicBezTo>
                    <a:pt x="136" y="13"/>
                    <a:pt x="136" y="14"/>
                    <a:pt x="136" y="14"/>
                  </a:cubicBezTo>
                  <a:cubicBezTo>
                    <a:pt x="140" y="13"/>
                    <a:pt x="145" y="10"/>
                    <a:pt x="146" y="5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76" y="3"/>
                    <a:pt x="176" y="3"/>
                    <a:pt x="176" y="3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75" y="56"/>
                    <a:pt x="143" y="86"/>
                    <a:pt x="101" y="98"/>
                  </a:cubicBezTo>
                  <a:cubicBezTo>
                    <a:pt x="103" y="99"/>
                    <a:pt x="105" y="101"/>
                    <a:pt x="105" y="104"/>
                  </a:cubicBezTo>
                  <a:cubicBezTo>
                    <a:pt x="105" y="107"/>
                    <a:pt x="103" y="109"/>
                    <a:pt x="100" y="111"/>
                  </a:cubicBezTo>
                  <a:close/>
                  <a:moveTo>
                    <a:pt x="43" y="67"/>
                  </a:moveTo>
                  <a:cubicBezTo>
                    <a:pt x="43" y="63"/>
                    <a:pt x="44" y="59"/>
                    <a:pt x="45" y="55"/>
                  </a:cubicBezTo>
                  <a:cubicBezTo>
                    <a:pt x="48" y="47"/>
                    <a:pt x="48" y="38"/>
                    <a:pt x="46" y="30"/>
                  </a:cubicBezTo>
                  <a:cubicBezTo>
                    <a:pt x="36" y="29"/>
                    <a:pt x="24" y="25"/>
                    <a:pt x="19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37"/>
                    <a:pt x="26" y="55"/>
                    <a:pt x="43" y="67"/>
                  </a:cubicBezTo>
                  <a:close/>
                  <a:moveTo>
                    <a:pt x="130" y="30"/>
                  </a:moveTo>
                  <a:cubicBezTo>
                    <a:pt x="128" y="38"/>
                    <a:pt x="128" y="47"/>
                    <a:pt x="130" y="55"/>
                  </a:cubicBezTo>
                  <a:cubicBezTo>
                    <a:pt x="131" y="59"/>
                    <a:pt x="132" y="63"/>
                    <a:pt x="132" y="67"/>
                  </a:cubicBezTo>
                  <a:cubicBezTo>
                    <a:pt x="149" y="55"/>
                    <a:pt x="160" y="37"/>
                    <a:pt x="162" y="17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1" y="25"/>
                    <a:pt x="139" y="29"/>
                    <a:pt x="130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Freeform 17"/>
            <p:cNvSpPr>
              <a:spLocks noEditPoints="1"/>
            </p:cNvSpPr>
            <p:nvPr/>
          </p:nvSpPr>
          <p:spPr bwMode="auto">
            <a:xfrm>
              <a:off x="6323013" y="760413"/>
              <a:ext cx="1373188" cy="750888"/>
            </a:xfrm>
            <a:custGeom>
              <a:avLst/>
              <a:gdLst/>
              <a:ahLst/>
              <a:cxnLst>
                <a:cxn ang="0">
                  <a:pos x="53" y="48"/>
                </a:cxn>
                <a:cxn ang="0">
                  <a:pos x="71" y="159"/>
                </a:cxn>
                <a:cxn ang="0">
                  <a:pos x="120" y="194"/>
                </a:cxn>
                <a:cxn ang="0">
                  <a:pos x="67" y="164"/>
                </a:cxn>
                <a:cxn ang="0">
                  <a:pos x="50" y="47"/>
                </a:cxn>
                <a:cxn ang="0">
                  <a:pos x="70" y="2"/>
                </a:cxn>
                <a:cxn ang="0">
                  <a:pos x="87" y="131"/>
                </a:cxn>
                <a:cxn ang="0">
                  <a:pos x="71" y="150"/>
                </a:cxn>
                <a:cxn ang="0">
                  <a:pos x="84" y="114"/>
                </a:cxn>
                <a:cxn ang="0">
                  <a:pos x="79" y="98"/>
                </a:cxn>
                <a:cxn ang="0">
                  <a:pos x="56" y="113"/>
                </a:cxn>
                <a:cxn ang="0">
                  <a:pos x="81" y="80"/>
                </a:cxn>
                <a:cxn ang="0">
                  <a:pos x="78" y="66"/>
                </a:cxn>
                <a:cxn ang="0">
                  <a:pos x="53" y="76"/>
                </a:cxn>
                <a:cxn ang="0">
                  <a:pos x="83" y="49"/>
                </a:cxn>
                <a:cxn ang="0">
                  <a:pos x="35" y="152"/>
                </a:cxn>
                <a:cxn ang="0">
                  <a:pos x="62" y="168"/>
                </a:cxn>
                <a:cxn ang="0">
                  <a:pos x="16" y="159"/>
                </a:cxn>
                <a:cxn ang="0">
                  <a:pos x="22" y="119"/>
                </a:cxn>
                <a:cxn ang="0">
                  <a:pos x="45" y="140"/>
                </a:cxn>
                <a:cxn ang="0">
                  <a:pos x="2" y="121"/>
                </a:cxn>
                <a:cxn ang="0">
                  <a:pos x="22" y="83"/>
                </a:cxn>
                <a:cxn ang="0">
                  <a:pos x="36" y="109"/>
                </a:cxn>
                <a:cxn ang="0">
                  <a:pos x="3" y="79"/>
                </a:cxn>
                <a:cxn ang="0">
                  <a:pos x="30" y="45"/>
                </a:cxn>
                <a:cxn ang="0">
                  <a:pos x="38" y="73"/>
                </a:cxn>
                <a:cxn ang="0">
                  <a:pos x="11" y="37"/>
                </a:cxn>
                <a:cxn ang="0">
                  <a:pos x="293" y="24"/>
                </a:cxn>
                <a:cxn ang="0">
                  <a:pos x="314" y="53"/>
                </a:cxn>
                <a:cxn ang="0">
                  <a:pos x="295" y="159"/>
                </a:cxn>
                <a:cxn ang="0">
                  <a:pos x="248" y="200"/>
                </a:cxn>
                <a:cxn ang="0">
                  <a:pos x="323" y="104"/>
                </a:cxn>
                <a:cxn ang="0">
                  <a:pos x="318" y="32"/>
                </a:cxn>
                <a:cxn ang="0">
                  <a:pos x="293" y="3"/>
                </a:cxn>
                <a:cxn ang="0">
                  <a:pos x="283" y="144"/>
                </a:cxn>
                <a:cxn ang="0">
                  <a:pos x="297" y="138"/>
                </a:cxn>
                <a:cxn ang="0">
                  <a:pos x="279" y="114"/>
                </a:cxn>
                <a:cxn ang="0">
                  <a:pos x="295" y="110"/>
                </a:cxn>
                <a:cxn ang="0">
                  <a:pos x="308" y="100"/>
                </a:cxn>
                <a:cxn ang="0">
                  <a:pos x="282" y="82"/>
                </a:cxn>
                <a:cxn ang="0">
                  <a:pos x="299" y="76"/>
                </a:cxn>
                <a:cxn ang="0">
                  <a:pos x="309" y="64"/>
                </a:cxn>
                <a:cxn ang="0">
                  <a:pos x="281" y="51"/>
                </a:cxn>
                <a:cxn ang="0">
                  <a:pos x="314" y="155"/>
                </a:cxn>
                <a:cxn ang="0">
                  <a:pos x="317" y="173"/>
                </a:cxn>
                <a:cxn ang="0">
                  <a:pos x="349" y="156"/>
                </a:cxn>
                <a:cxn ang="0">
                  <a:pos x="328" y="125"/>
                </a:cxn>
                <a:cxn ang="0">
                  <a:pos x="335" y="142"/>
                </a:cxn>
                <a:cxn ang="0">
                  <a:pos x="363" y="119"/>
                </a:cxn>
                <a:cxn ang="0">
                  <a:pos x="331" y="94"/>
                </a:cxn>
                <a:cxn ang="0">
                  <a:pos x="343" y="107"/>
                </a:cxn>
                <a:cxn ang="0">
                  <a:pos x="361" y="77"/>
                </a:cxn>
                <a:cxn ang="0">
                  <a:pos x="326" y="58"/>
                </a:cxn>
                <a:cxn ang="0">
                  <a:pos x="341" y="68"/>
                </a:cxn>
                <a:cxn ang="0">
                  <a:pos x="352" y="35"/>
                </a:cxn>
              </a:cxnLst>
              <a:rect l="0" t="0" r="r" b="b"/>
              <a:pathLst>
                <a:path w="366" h="200">
                  <a:moveTo>
                    <a:pt x="73" y="24"/>
                  </a:moveTo>
                  <a:cubicBezTo>
                    <a:pt x="73" y="30"/>
                    <a:pt x="70" y="36"/>
                    <a:pt x="65" y="40"/>
                  </a:cubicBezTo>
                  <a:cubicBezTo>
                    <a:pt x="61" y="44"/>
                    <a:pt x="57" y="45"/>
                    <a:pt x="53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47" y="68"/>
                    <a:pt x="46" y="84"/>
                    <a:pt x="48" y="100"/>
                  </a:cubicBezTo>
                  <a:cubicBezTo>
                    <a:pt x="50" y="122"/>
                    <a:pt x="59" y="143"/>
                    <a:pt x="71" y="159"/>
                  </a:cubicBezTo>
                  <a:cubicBezTo>
                    <a:pt x="71" y="159"/>
                    <a:pt x="71" y="159"/>
                    <a:pt x="71" y="159"/>
                  </a:cubicBezTo>
                  <a:cubicBezTo>
                    <a:pt x="83" y="175"/>
                    <a:pt x="100" y="188"/>
                    <a:pt x="119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19" y="196"/>
                    <a:pt x="118" y="198"/>
                    <a:pt x="117" y="200"/>
                  </a:cubicBezTo>
                  <a:cubicBezTo>
                    <a:pt x="117" y="200"/>
                    <a:pt x="117" y="200"/>
                    <a:pt x="117" y="200"/>
                  </a:cubicBezTo>
                  <a:cubicBezTo>
                    <a:pt x="97" y="194"/>
                    <a:pt x="80" y="181"/>
                    <a:pt x="67" y="164"/>
                  </a:cubicBezTo>
                  <a:cubicBezTo>
                    <a:pt x="54" y="148"/>
                    <a:pt x="45" y="127"/>
                    <a:pt x="43" y="104"/>
                  </a:cubicBezTo>
                  <a:cubicBezTo>
                    <a:pt x="41" y="87"/>
                    <a:pt x="42" y="69"/>
                    <a:pt x="47" y="54"/>
                  </a:cubicBezTo>
                  <a:cubicBezTo>
                    <a:pt x="48" y="52"/>
                    <a:pt x="49" y="49"/>
                    <a:pt x="50" y="47"/>
                  </a:cubicBezTo>
                  <a:cubicBezTo>
                    <a:pt x="49" y="41"/>
                    <a:pt x="48" y="38"/>
                    <a:pt x="47" y="32"/>
                  </a:cubicBezTo>
                  <a:cubicBezTo>
                    <a:pt x="47" y="26"/>
                    <a:pt x="50" y="20"/>
                    <a:pt x="55" y="16"/>
                  </a:cubicBezTo>
                  <a:cubicBezTo>
                    <a:pt x="59" y="12"/>
                    <a:pt x="65" y="6"/>
                    <a:pt x="70" y="2"/>
                  </a:cubicBezTo>
                  <a:cubicBezTo>
                    <a:pt x="72" y="0"/>
                    <a:pt x="72" y="0"/>
                    <a:pt x="72" y="3"/>
                  </a:cubicBezTo>
                  <a:cubicBezTo>
                    <a:pt x="73" y="9"/>
                    <a:pt x="72" y="18"/>
                    <a:pt x="73" y="24"/>
                  </a:cubicBezTo>
                  <a:close/>
                  <a:moveTo>
                    <a:pt x="87" y="131"/>
                  </a:moveTo>
                  <a:cubicBezTo>
                    <a:pt x="88" y="136"/>
                    <a:pt x="86" y="140"/>
                    <a:pt x="83" y="144"/>
                  </a:cubicBezTo>
                  <a:cubicBezTo>
                    <a:pt x="79" y="147"/>
                    <a:pt x="76" y="148"/>
                    <a:pt x="73" y="151"/>
                  </a:cubicBezTo>
                  <a:cubicBezTo>
                    <a:pt x="71" y="153"/>
                    <a:pt x="71" y="153"/>
                    <a:pt x="71" y="150"/>
                  </a:cubicBezTo>
                  <a:cubicBezTo>
                    <a:pt x="70" y="145"/>
                    <a:pt x="68" y="143"/>
                    <a:pt x="68" y="138"/>
                  </a:cubicBezTo>
                  <a:cubicBezTo>
                    <a:pt x="68" y="133"/>
                    <a:pt x="69" y="129"/>
                    <a:pt x="73" y="125"/>
                  </a:cubicBezTo>
                  <a:cubicBezTo>
                    <a:pt x="76" y="122"/>
                    <a:pt x="81" y="117"/>
                    <a:pt x="84" y="114"/>
                  </a:cubicBezTo>
                  <a:cubicBezTo>
                    <a:pt x="86" y="112"/>
                    <a:pt x="86" y="112"/>
                    <a:pt x="86" y="114"/>
                  </a:cubicBezTo>
                  <a:cubicBezTo>
                    <a:pt x="87" y="119"/>
                    <a:pt x="87" y="126"/>
                    <a:pt x="87" y="131"/>
                  </a:cubicBezTo>
                  <a:close/>
                  <a:moveTo>
                    <a:pt x="79" y="98"/>
                  </a:moveTo>
                  <a:cubicBezTo>
                    <a:pt x="78" y="104"/>
                    <a:pt x="75" y="107"/>
                    <a:pt x="70" y="110"/>
                  </a:cubicBezTo>
                  <a:cubicBezTo>
                    <a:pt x="66" y="112"/>
                    <a:pt x="63" y="112"/>
                    <a:pt x="58" y="114"/>
                  </a:cubicBezTo>
                  <a:cubicBezTo>
                    <a:pt x="56" y="116"/>
                    <a:pt x="56" y="115"/>
                    <a:pt x="56" y="113"/>
                  </a:cubicBezTo>
                  <a:cubicBezTo>
                    <a:pt x="57" y="108"/>
                    <a:pt x="56" y="105"/>
                    <a:pt x="57" y="100"/>
                  </a:cubicBezTo>
                  <a:cubicBezTo>
                    <a:pt x="59" y="95"/>
                    <a:pt x="61" y="91"/>
                    <a:pt x="66" y="88"/>
                  </a:cubicBezTo>
                  <a:cubicBezTo>
                    <a:pt x="71" y="86"/>
                    <a:pt x="77" y="83"/>
                    <a:pt x="81" y="80"/>
                  </a:cubicBezTo>
                  <a:cubicBezTo>
                    <a:pt x="83" y="79"/>
                    <a:pt x="84" y="79"/>
                    <a:pt x="83" y="82"/>
                  </a:cubicBezTo>
                  <a:cubicBezTo>
                    <a:pt x="82" y="87"/>
                    <a:pt x="80" y="94"/>
                    <a:pt x="79" y="98"/>
                  </a:cubicBezTo>
                  <a:close/>
                  <a:moveTo>
                    <a:pt x="78" y="66"/>
                  </a:moveTo>
                  <a:cubicBezTo>
                    <a:pt x="76" y="71"/>
                    <a:pt x="72" y="74"/>
                    <a:pt x="67" y="76"/>
                  </a:cubicBezTo>
                  <a:cubicBezTo>
                    <a:pt x="62" y="77"/>
                    <a:pt x="59" y="76"/>
                    <a:pt x="54" y="78"/>
                  </a:cubicBezTo>
                  <a:cubicBezTo>
                    <a:pt x="52" y="79"/>
                    <a:pt x="52" y="78"/>
                    <a:pt x="53" y="76"/>
                  </a:cubicBezTo>
                  <a:cubicBezTo>
                    <a:pt x="55" y="71"/>
                    <a:pt x="54" y="68"/>
                    <a:pt x="56" y="64"/>
                  </a:cubicBezTo>
                  <a:cubicBezTo>
                    <a:pt x="58" y="59"/>
                    <a:pt x="62" y="56"/>
                    <a:pt x="67" y="54"/>
                  </a:cubicBezTo>
                  <a:cubicBezTo>
                    <a:pt x="72" y="52"/>
                    <a:pt x="78" y="50"/>
                    <a:pt x="83" y="49"/>
                  </a:cubicBezTo>
                  <a:cubicBezTo>
                    <a:pt x="85" y="48"/>
                    <a:pt x="86" y="48"/>
                    <a:pt x="85" y="51"/>
                  </a:cubicBezTo>
                  <a:cubicBezTo>
                    <a:pt x="83" y="55"/>
                    <a:pt x="80" y="62"/>
                    <a:pt x="78" y="66"/>
                  </a:cubicBezTo>
                  <a:close/>
                  <a:moveTo>
                    <a:pt x="35" y="152"/>
                  </a:moveTo>
                  <a:cubicBezTo>
                    <a:pt x="41" y="150"/>
                    <a:pt x="47" y="151"/>
                    <a:pt x="52" y="155"/>
                  </a:cubicBezTo>
                  <a:cubicBezTo>
                    <a:pt x="56" y="158"/>
                    <a:pt x="58" y="162"/>
                    <a:pt x="62" y="165"/>
                  </a:cubicBezTo>
                  <a:cubicBezTo>
                    <a:pt x="65" y="167"/>
                    <a:pt x="64" y="167"/>
                    <a:pt x="62" y="168"/>
                  </a:cubicBezTo>
                  <a:cubicBezTo>
                    <a:pt x="56" y="169"/>
                    <a:pt x="54" y="172"/>
                    <a:pt x="48" y="173"/>
                  </a:cubicBezTo>
                  <a:cubicBezTo>
                    <a:pt x="42" y="175"/>
                    <a:pt x="37" y="174"/>
                    <a:pt x="32" y="170"/>
                  </a:cubicBezTo>
                  <a:cubicBezTo>
                    <a:pt x="27" y="167"/>
                    <a:pt x="20" y="162"/>
                    <a:pt x="16" y="159"/>
                  </a:cubicBezTo>
                  <a:cubicBezTo>
                    <a:pt x="14" y="157"/>
                    <a:pt x="14" y="157"/>
                    <a:pt x="16" y="156"/>
                  </a:cubicBezTo>
                  <a:cubicBezTo>
                    <a:pt x="22" y="154"/>
                    <a:pt x="30" y="153"/>
                    <a:pt x="35" y="152"/>
                  </a:cubicBezTo>
                  <a:close/>
                  <a:moveTo>
                    <a:pt x="22" y="119"/>
                  </a:moveTo>
                  <a:cubicBezTo>
                    <a:pt x="28" y="118"/>
                    <a:pt x="33" y="121"/>
                    <a:pt x="38" y="125"/>
                  </a:cubicBezTo>
                  <a:cubicBezTo>
                    <a:pt x="41" y="129"/>
                    <a:pt x="42" y="133"/>
                    <a:pt x="46" y="137"/>
                  </a:cubicBezTo>
                  <a:cubicBezTo>
                    <a:pt x="48" y="139"/>
                    <a:pt x="47" y="140"/>
                    <a:pt x="45" y="140"/>
                  </a:cubicBezTo>
                  <a:cubicBezTo>
                    <a:pt x="39" y="140"/>
                    <a:pt x="36" y="142"/>
                    <a:pt x="30" y="142"/>
                  </a:cubicBezTo>
                  <a:cubicBezTo>
                    <a:pt x="24" y="142"/>
                    <a:pt x="19" y="140"/>
                    <a:pt x="15" y="136"/>
                  </a:cubicBezTo>
                  <a:cubicBezTo>
                    <a:pt x="11" y="131"/>
                    <a:pt x="5" y="126"/>
                    <a:pt x="2" y="121"/>
                  </a:cubicBezTo>
                  <a:cubicBezTo>
                    <a:pt x="0" y="119"/>
                    <a:pt x="0" y="119"/>
                    <a:pt x="3" y="119"/>
                  </a:cubicBezTo>
                  <a:cubicBezTo>
                    <a:pt x="8" y="119"/>
                    <a:pt x="17" y="119"/>
                    <a:pt x="22" y="119"/>
                  </a:cubicBezTo>
                  <a:close/>
                  <a:moveTo>
                    <a:pt x="22" y="83"/>
                  </a:moveTo>
                  <a:cubicBezTo>
                    <a:pt x="28" y="85"/>
                    <a:pt x="32" y="88"/>
                    <a:pt x="34" y="94"/>
                  </a:cubicBezTo>
                  <a:cubicBezTo>
                    <a:pt x="36" y="99"/>
                    <a:pt x="36" y="102"/>
                    <a:pt x="38" y="107"/>
                  </a:cubicBezTo>
                  <a:cubicBezTo>
                    <a:pt x="39" y="110"/>
                    <a:pt x="38" y="110"/>
                    <a:pt x="36" y="109"/>
                  </a:cubicBezTo>
                  <a:cubicBezTo>
                    <a:pt x="31" y="108"/>
                    <a:pt x="27" y="108"/>
                    <a:pt x="22" y="107"/>
                  </a:cubicBezTo>
                  <a:cubicBezTo>
                    <a:pt x="16" y="105"/>
                    <a:pt x="13" y="101"/>
                    <a:pt x="10" y="96"/>
                  </a:cubicBezTo>
                  <a:cubicBezTo>
                    <a:pt x="8" y="91"/>
                    <a:pt x="5" y="84"/>
                    <a:pt x="3" y="79"/>
                  </a:cubicBezTo>
                  <a:cubicBezTo>
                    <a:pt x="2" y="76"/>
                    <a:pt x="2" y="76"/>
                    <a:pt x="5" y="77"/>
                  </a:cubicBezTo>
                  <a:cubicBezTo>
                    <a:pt x="10" y="78"/>
                    <a:pt x="17" y="81"/>
                    <a:pt x="22" y="83"/>
                  </a:cubicBezTo>
                  <a:close/>
                  <a:moveTo>
                    <a:pt x="30" y="45"/>
                  </a:moveTo>
                  <a:cubicBezTo>
                    <a:pt x="35" y="48"/>
                    <a:pt x="38" y="52"/>
                    <a:pt x="39" y="58"/>
                  </a:cubicBezTo>
                  <a:cubicBezTo>
                    <a:pt x="40" y="63"/>
                    <a:pt x="39" y="66"/>
                    <a:pt x="40" y="72"/>
                  </a:cubicBezTo>
                  <a:cubicBezTo>
                    <a:pt x="40" y="74"/>
                    <a:pt x="40" y="74"/>
                    <a:pt x="38" y="73"/>
                  </a:cubicBezTo>
                  <a:cubicBezTo>
                    <a:pt x="33" y="71"/>
                    <a:pt x="29" y="71"/>
                    <a:pt x="25" y="68"/>
                  </a:cubicBezTo>
                  <a:cubicBezTo>
                    <a:pt x="19" y="65"/>
                    <a:pt x="16" y="61"/>
                    <a:pt x="15" y="55"/>
                  </a:cubicBezTo>
                  <a:cubicBezTo>
                    <a:pt x="14" y="50"/>
                    <a:pt x="12" y="42"/>
                    <a:pt x="11" y="37"/>
                  </a:cubicBezTo>
                  <a:cubicBezTo>
                    <a:pt x="11" y="34"/>
                    <a:pt x="11" y="34"/>
                    <a:pt x="13" y="35"/>
                  </a:cubicBezTo>
                  <a:cubicBezTo>
                    <a:pt x="18" y="38"/>
                    <a:pt x="25" y="42"/>
                    <a:pt x="30" y="45"/>
                  </a:cubicBezTo>
                  <a:close/>
                  <a:moveTo>
                    <a:pt x="293" y="24"/>
                  </a:moveTo>
                  <a:cubicBezTo>
                    <a:pt x="293" y="30"/>
                    <a:pt x="295" y="36"/>
                    <a:pt x="300" y="40"/>
                  </a:cubicBezTo>
                  <a:cubicBezTo>
                    <a:pt x="304" y="44"/>
                    <a:pt x="308" y="45"/>
                    <a:pt x="312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8" y="68"/>
                    <a:pt x="320" y="84"/>
                    <a:pt x="318" y="100"/>
                  </a:cubicBezTo>
                  <a:cubicBezTo>
                    <a:pt x="315" y="122"/>
                    <a:pt x="307" y="143"/>
                    <a:pt x="295" y="159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82" y="175"/>
                    <a:pt x="265" y="188"/>
                    <a:pt x="246" y="194"/>
                  </a:cubicBezTo>
                  <a:cubicBezTo>
                    <a:pt x="246" y="194"/>
                    <a:pt x="246" y="194"/>
                    <a:pt x="246" y="194"/>
                  </a:cubicBezTo>
                  <a:cubicBezTo>
                    <a:pt x="247" y="196"/>
                    <a:pt x="247" y="198"/>
                    <a:pt x="248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68" y="194"/>
                    <a:pt x="286" y="181"/>
                    <a:pt x="299" y="164"/>
                  </a:cubicBezTo>
                  <a:cubicBezTo>
                    <a:pt x="311" y="148"/>
                    <a:pt x="320" y="127"/>
                    <a:pt x="323" y="104"/>
                  </a:cubicBezTo>
                  <a:cubicBezTo>
                    <a:pt x="325" y="87"/>
                    <a:pt x="323" y="69"/>
                    <a:pt x="318" y="54"/>
                  </a:cubicBezTo>
                  <a:cubicBezTo>
                    <a:pt x="317" y="52"/>
                    <a:pt x="316" y="49"/>
                    <a:pt x="316" y="47"/>
                  </a:cubicBezTo>
                  <a:cubicBezTo>
                    <a:pt x="316" y="41"/>
                    <a:pt x="318" y="38"/>
                    <a:pt x="318" y="32"/>
                  </a:cubicBezTo>
                  <a:cubicBezTo>
                    <a:pt x="318" y="26"/>
                    <a:pt x="316" y="20"/>
                    <a:pt x="311" y="16"/>
                  </a:cubicBezTo>
                  <a:cubicBezTo>
                    <a:pt x="307" y="12"/>
                    <a:pt x="300" y="6"/>
                    <a:pt x="296" y="2"/>
                  </a:cubicBezTo>
                  <a:cubicBezTo>
                    <a:pt x="294" y="0"/>
                    <a:pt x="293" y="0"/>
                    <a:pt x="293" y="3"/>
                  </a:cubicBezTo>
                  <a:cubicBezTo>
                    <a:pt x="293" y="9"/>
                    <a:pt x="293" y="18"/>
                    <a:pt x="293" y="24"/>
                  </a:cubicBezTo>
                  <a:close/>
                  <a:moveTo>
                    <a:pt x="278" y="131"/>
                  </a:moveTo>
                  <a:cubicBezTo>
                    <a:pt x="278" y="136"/>
                    <a:pt x="279" y="140"/>
                    <a:pt x="283" y="144"/>
                  </a:cubicBezTo>
                  <a:cubicBezTo>
                    <a:pt x="286" y="147"/>
                    <a:pt x="289" y="148"/>
                    <a:pt x="293" y="151"/>
                  </a:cubicBezTo>
                  <a:cubicBezTo>
                    <a:pt x="294" y="153"/>
                    <a:pt x="295" y="152"/>
                    <a:pt x="295" y="150"/>
                  </a:cubicBezTo>
                  <a:cubicBezTo>
                    <a:pt x="295" y="145"/>
                    <a:pt x="297" y="143"/>
                    <a:pt x="297" y="138"/>
                  </a:cubicBezTo>
                  <a:cubicBezTo>
                    <a:pt x="298" y="133"/>
                    <a:pt x="296" y="129"/>
                    <a:pt x="293" y="125"/>
                  </a:cubicBezTo>
                  <a:cubicBezTo>
                    <a:pt x="289" y="122"/>
                    <a:pt x="285" y="117"/>
                    <a:pt x="281" y="114"/>
                  </a:cubicBezTo>
                  <a:cubicBezTo>
                    <a:pt x="280" y="112"/>
                    <a:pt x="279" y="112"/>
                    <a:pt x="279" y="114"/>
                  </a:cubicBezTo>
                  <a:cubicBezTo>
                    <a:pt x="279" y="119"/>
                    <a:pt x="278" y="126"/>
                    <a:pt x="278" y="131"/>
                  </a:cubicBezTo>
                  <a:close/>
                  <a:moveTo>
                    <a:pt x="286" y="98"/>
                  </a:moveTo>
                  <a:cubicBezTo>
                    <a:pt x="287" y="104"/>
                    <a:pt x="290" y="107"/>
                    <a:pt x="295" y="110"/>
                  </a:cubicBezTo>
                  <a:cubicBezTo>
                    <a:pt x="299" y="112"/>
                    <a:pt x="303" y="112"/>
                    <a:pt x="307" y="114"/>
                  </a:cubicBezTo>
                  <a:cubicBezTo>
                    <a:pt x="309" y="116"/>
                    <a:pt x="309" y="115"/>
                    <a:pt x="309" y="113"/>
                  </a:cubicBezTo>
                  <a:cubicBezTo>
                    <a:pt x="308" y="108"/>
                    <a:pt x="309" y="105"/>
                    <a:pt x="308" y="100"/>
                  </a:cubicBezTo>
                  <a:cubicBezTo>
                    <a:pt x="307" y="95"/>
                    <a:pt x="304" y="91"/>
                    <a:pt x="299" y="88"/>
                  </a:cubicBezTo>
                  <a:cubicBezTo>
                    <a:pt x="295" y="86"/>
                    <a:pt x="289" y="83"/>
                    <a:pt x="284" y="80"/>
                  </a:cubicBezTo>
                  <a:cubicBezTo>
                    <a:pt x="282" y="79"/>
                    <a:pt x="282" y="79"/>
                    <a:pt x="282" y="82"/>
                  </a:cubicBezTo>
                  <a:cubicBezTo>
                    <a:pt x="283" y="87"/>
                    <a:pt x="285" y="94"/>
                    <a:pt x="286" y="98"/>
                  </a:cubicBezTo>
                  <a:close/>
                  <a:moveTo>
                    <a:pt x="288" y="66"/>
                  </a:moveTo>
                  <a:cubicBezTo>
                    <a:pt x="290" y="71"/>
                    <a:pt x="293" y="74"/>
                    <a:pt x="299" y="76"/>
                  </a:cubicBezTo>
                  <a:cubicBezTo>
                    <a:pt x="303" y="77"/>
                    <a:pt x="306" y="76"/>
                    <a:pt x="311" y="78"/>
                  </a:cubicBezTo>
                  <a:cubicBezTo>
                    <a:pt x="313" y="79"/>
                    <a:pt x="314" y="78"/>
                    <a:pt x="313" y="76"/>
                  </a:cubicBezTo>
                  <a:cubicBezTo>
                    <a:pt x="311" y="71"/>
                    <a:pt x="311" y="68"/>
                    <a:pt x="309" y="64"/>
                  </a:cubicBezTo>
                  <a:cubicBezTo>
                    <a:pt x="307" y="59"/>
                    <a:pt x="304" y="56"/>
                    <a:pt x="298" y="54"/>
                  </a:cubicBezTo>
                  <a:cubicBezTo>
                    <a:pt x="294" y="52"/>
                    <a:pt x="287" y="50"/>
                    <a:pt x="282" y="49"/>
                  </a:cubicBezTo>
                  <a:cubicBezTo>
                    <a:pt x="280" y="48"/>
                    <a:pt x="280" y="48"/>
                    <a:pt x="281" y="51"/>
                  </a:cubicBezTo>
                  <a:cubicBezTo>
                    <a:pt x="282" y="55"/>
                    <a:pt x="286" y="62"/>
                    <a:pt x="288" y="66"/>
                  </a:cubicBezTo>
                  <a:close/>
                  <a:moveTo>
                    <a:pt x="330" y="152"/>
                  </a:moveTo>
                  <a:cubicBezTo>
                    <a:pt x="324" y="150"/>
                    <a:pt x="319" y="151"/>
                    <a:pt x="314" y="155"/>
                  </a:cubicBezTo>
                  <a:cubicBezTo>
                    <a:pt x="309" y="158"/>
                    <a:pt x="308" y="162"/>
                    <a:pt x="303" y="165"/>
                  </a:cubicBezTo>
                  <a:cubicBezTo>
                    <a:pt x="301" y="167"/>
                    <a:pt x="301" y="167"/>
                    <a:pt x="304" y="168"/>
                  </a:cubicBezTo>
                  <a:cubicBezTo>
                    <a:pt x="309" y="169"/>
                    <a:pt x="312" y="172"/>
                    <a:pt x="317" y="173"/>
                  </a:cubicBezTo>
                  <a:cubicBezTo>
                    <a:pt x="323" y="175"/>
                    <a:pt x="329" y="174"/>
                    <a:pt x="334" y="170"/>
                  </a:cubicBezTo>
                  <a:cubicBezTo>
                    <a:pt x="338" y="167"/>
                    <a:pt x="345" y="162"/>
                    <a:pt x="350" y="159"/>
                  </a:cubicBezTo>
                  <a:cubicBezTo>
                    <a:pt x="352" y="157"/>
                    <a:pt x="352" y="157"/>
                    <a:pt x="349" y="156"/>
                  </a:cubicBezTo>
                  <a:cubicBezTo>
                    <a:pt x="343" y="154"/>
                    <a:pt x="335" y="153"/>
                    <a:pt x="330" y="152"/>
                  </a:cubicBezTo>
                  <a:close/>
                  <a:moveTo>
                    <a:pt x="343" y="119"/>
                  </a:moveTo>
                  <a:cubicBezTo>
                    <a:pt x="337" y="118"/>
                    <a:pt x="332" y="121"/>
                    <a:pt x="328" y="125"/>
                  </a:cubicBezTo>
                  <a:cubicBezTo>
                    <a:pt x="324" y="129"/>
                    <a:pt x="323" y="133"/>
                    <a:pt x="320" y="137"/>
                  </a:cubicBezTo>
                  <a:cubicBezTo>
                    <a:pt x="318" y="139"/>
                    <a:pt x="318" y="140"/>
                    <a:pt x="321" y="140"/>
                  </a:cubicBezTo>
                  <a:cubicBezTo>
                    <a:pt x="327" y="140"/>
                    <a:pt x="330" y="142"/>
                    <a:pt x="335" y="142"/>
                  </a:cubicBezTo>
                  <a:cubicBezTo>
                    <a:pt x="341" y="142"/>
                    <a:pt x="346" y="140"/>
                    <a:pt x="351" y="136"/>
                  </a:cubicBezTo>
                  <a:cubicBezTo>
                    <a:pt x="354" y="131"/>
                    <a:pt x="360" y="126"/>
                    <a:pt x="364" y="121"/>
                  </a:cubicBezTo>
                  <a:cubicBezTo>
                    <a:pt x="366" y="119"/>
                    <a:pt x="365" y="119"/>
                    <a:pt x="363" y="119"/>
                  </a:cubicBezTo>
                  <a:cubicBezTo>
                    <a:pt x="357" y="119"/>
                    <a:pt x="349" y="119"/>
                    <a:pt x="343" y="119"/>
                  </a:cubicBezTo>
                  <a:close/>
                  <a:moveTo>
                    <a:pt x="343" y="83"/>
                  </a:moveTo>
                  <a:cubicBezTo>
                    <a:pt x="337" y="85"/>
                    <a:pt x="333" y="88"/>
                    <a:pt x="331" y="94"/>
                  </a:cubicBezTo>
                  <a:cubicBezTo>
                    <a:pt x="329" y="99"/>
                    <a:pt x="330" y="102"/>
                    <a:pt x="328" y="107"/>
                  </a:cubicBezTo>
                  <a:cubicBezTo>
                    <a:pt x="327" y="110"/>
                    <a:pt x="327" y="110"/>
                    <a:pt x="330" y="109"/>
                  </a:cubicBezTo>
                  <a:cubicBezTo>
                    <a:pt x="335" y="108"/>
                    <a:pt x="338" y="108"/>
                    <a:pt x="343" y="107"/>
                  </a:cubicBezTo>
                  <a:cubicBezTo>
                    <a:pt x="349" y="105"/>
                    <a:pt x="353" y="101"/>
                    <a:pt x="355" y="96"/>
                  </a:cubicBezTo>
                  <a:cubicBezTo>
                    <a:pt x="357" y="91"/>
                    <a:pt x="360" y="84"/>
                    <a:pt x="362" y="79"/>
                  </a:cubicBezTo>
                  <a:cubicBezTo>
                    <a:pt x="363" y="76"/>
                    <a:pt x="363" y="76"/>
                    <a:pt x="361" y="77"/>
                  </a:cubicBezTo>
                  <a:cubicBezTo>
                    <a:pt x="355" y="78"/>
                    <a:pt x="348" y="81"/>
                    <a:pt x="343" y="83"/>
                  </a:cubicBezTo>
                  <a:close/>
                  <a:moveTo>
                    <a:pt x="336" y="45"/>
                  </a:moveTo>
                  <a:cubicBezTo>
                    <a:pt x="331" y="48"/>
                    <a:pt x="328" y="52"/>
                    <a:pt x="326" y="58"/>
                  </a:cubicBezTo>
                  <a:cubicBezTo>
                    <a:pt x="325" y="63"/>
                    <a:pt x="326" y="66"/>
                    <a:pt x="326" y="72"/>
                  </a:cubicBezTo>
                  <a:cubicBezTo>
                    <a:pt x="325" y="74"/>
                    <a:pt x="325" y="74"/>
                    <a:pt x="328" y="73"/>
                  </a:cubicBezTo>
                  <a:cubicBezTo>
                    <a:pt x="333" y="71"/>
                    <a:pt x="336" y="71"/>
                    <a:pt x="341" y="68"/>
                  </a:cubicBezTo>
                  <a:cubicBezTo>
                    <a:pt x="346" y="65"/>
                    <a:pt x="349" y="61"/>
                    <a:pt x="350" y="55"/>
                  </a:cubicBezTo>
                  <a:cubicBezTo>
                    <a:pt x="351" y="50"/>
                    <a:pt x="353" y="42"/>
                    <a:pt x="354" y="37"/>
                  </a:cubicBezTo>
                  <a:cubicBezTo>
                    <a:pt x="355" y="34"/>
                    <a:pt x="354" y="34"/>
                    <a:pt x="352" y="35"/>
                  </a:cubicBezTo>
                  <a:cubicBezTo>
                    <a:pt x="347" y="38"/>
                    <a:pt x="340" y="42"/>
                    <a:pt x="336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Skupina 12"/>
          <p:cNvGrpSpPr>
            <a:grpSpLocks/>
          </p:cNvGrpSpPr>
          <p:nvPr/>
        </p:nvGrpSpPr>
        <p:grpSpPr>
          <a:xfrm>
            <a:off x="2485800" y="1212000"/>
            <a:ext cx="792000" cy="398096"/>
            <a:chOff x="2054283" y="1886989"/>
            <a:chExt cx="756458" cy="450272"/>
          </a:xfrm>
        </p:grpSpPr>
        <p:sp>
          <p:nvSpPr>
            <p:cNvPr id="14" name="Obdélník 13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ovéPole 14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94 %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10 </a:t>
              </a:r>
            </a:p>
          </p:txBody>
        </p:sp>
      </p:grpSp>
      <p:grpSp>
        <p:nvGrpSpPr>
          <p:cNvPr id="70" name="Group 78"/>
          <p:cNvGrpSpPr>
            <a:grpSpLocks noChangeAspect="1"/>
          </p:cNvGrpSpPr>
          <p:nvPr/>
        </p:nvGrpSpPr>
        <p:grpSpPr>
          <a:xfrm>
            <a:off x="2565878" y="896679"/>
            <a:ext cx="471019" cy="361568"/>
            <a:chOff x="6323013" y="760413"/>
            <a:chExt cx="1373188" cy="1054100"/>
          </a:xfrm>
          <a:solidFill>
            <a:srgbClr val="FFC000"/>
          </a:solidFill>
        </p:grpSpPr>
        <p:sp>
          <p:nvSpPr>
            <p:cNvPr id="71" name="Freeform 16"/>
            <p:cNvSpPr>
              <a:spLocks noEditPoints="1"/>
            </p:cNvSpPr>
            <p:nvPr/>
          </p:nvSpPr>
          <p:spPr bwMode="auto">
            <a:xfrm>
              <a:off x="6680200" y="985838"/>
              <a:ext cx="660400" cy="828675"/>
            </a:xfrm>
            <a:custGeom>
              <a:avLst/>
              <a:gdLst/>
              <a:ahLst/>
              <a:cxnLst>
                <a:cxn ang="0">
                  <a:pos x="100" y="111"/>
                </a:cxn>
                <a:cxn ang="0">
                  <a:pos x="118" y="129"/>
                </a:cxn>
                <a:cxn ang="0">
                  <a:pos x="126" y="133"/>
                </a:cxn>
                <a:cxn ang="0">
                  <a:pos x="130" y="144"/>
                </a:cxn>
                <a:cxn ang="0">
                  <a:pos x="130" y="149"/>
                </a:cxn>
                <a:cxn ang="0">
                  <a:pos x="143" y="149"/>
                </a:cxn>
                <a:cxn ang="0">
                  <a:pos x="143" y="192"/>
                </a:cxn>
                <a:cxn ang="0">
                  <a:pos x="150" y="201"/>
                </a:cxn>
                <a:cxn ang="0">
                  <a:pos x="150" y="221"/>
                </a:cxn>
                <a:cxn ang="0">
                  <a:pos x="25" y="221"/>
                </a:cxn>
                <a:cxn ang="0">
                  <a:pos x="25" y="201"/>
                </a:cxn>
                <a:cxn ang="0">
                  <a:pos x="32" y="192"/>
                </a:cxn>
                <a:cxn ang="0">
                  <a:pos x="32" y="149"/>
                </a:cxn>
                <a:cxn ang="0">
                  <a:pos x="45" y="149"/>
                </a:cxn>
                <a:cxn ang="0">
                  <a:pos x="45" y="144"/>
                </a:cxn>
                <a:cxn ang="0">
                  <a:pos x="50" y="133"/>
                </a:cxn>
                <a:cxn ang="0">
                  <a:pos x="57" y="129"/>
                </a:cxn>
                <a:cxn ang="0">
                  <a:pos x="75" y="111"/>
                </a:cxn>
                <a:cxn ang="0">
                  <a:pos x="71" y="104"/>
                </a:cxn>
                <a:cxn ang="0">
                  <a:pos x="75" y="98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28" y="3"/>
                </a:cxn>
                <a:cxn ang="0">
                  <a:pos x="29" y="5"/>
                </a:cxn>
                <a:cxn ang="0">
                  <a:pos x="40" y="14"/>
                </a:cxn>
                <a:cxn ang="0">
                  <a:pos x="39" y="13"/>
                </a:cxn>
                <a:cxn ang="0">
                  <a:pos x="36" y="2"/>
                </a:cxn>
                <a:cxn ang="0">
                  <a:pos x="42" y="0"/>
                </a:cxn>
                <a:cxn ang="0">
                  <a:pos x="134" y="0"/>
                </a:cxn>
                <a:cxn ang="0">
                  <a:pos x="139" y="2"/>
                </a:cxn>
                <a:cxn ang="0">
                  <a:pos x="136" y="13"/>
                </a:cxn>
                <a:cxn ang="0">
                  <a:pos x="136" y="14"/>
                </a:cxn>
                <a:cxn ang="0">
                  <a:pos x="146" y="5"/>
                </a:cxn>
                <a:cxn ang="0">
                  <a:pos x="147" y="3"/>
                </a:cxn>
                <a:cxn ang="0">
                  <a:pos x="176" y="3"/>
                </a:cxn>
                <a:cxn ang="0">
                  <a:pos x="176" y="10"/>
                </a:cxn>
                <a:cxn ang="0">
                  <a:pos x="101" y="98"/>
                </a:cxn>
                <a:cxn ang="0">
                  <a:pos x="105" y="104"/>
                </a:cxn>
                <a:cxn ang="0">
                  <a:pos x="100" y="111"/>
                </a:cxn>
                <a:cxn ang="0">
                  <a:pos x="43" y="67"/>
                </a:cxn>
                <a:cxn ang="0">
                  <a:pos x="45" y="55"/>
                </a:cxn>
                <a:cxn ang="0">
                  <a:pos x="46" y="30"/>
                </a:cxn>
                <a:cxn ang="0">
                  <a:pos x="19" y="17"/>
                </a:cxn>
                <a:cxn ang="0">
                  <a:pos x="13" y="17"/>
                </a:cxn>
                <a:cxn ang="0">
                  <a:pos x="43" y="67"/>
                </a:cxn>
                <a:cxn ang="0">
                  <a:pos x="130" y="30"/>
                </a:cxn>
                <a:cxn ang="0">
                  <a:pos x="130" y="55"/>
                </a:cxn>
                <a:cxn ang="0">
                  <a:pos x="132" y="67"/>
                </a:cxn>
                <a:cxn ang="0">
                  <a:pos x="162" y="17"/>
                </a:cxn>
                <a:cxn ang="0">
                  <a:pos x="156" y="17"/>
                </a:cxn>
                <a:cxn ang="0">
                  <a:pos x="130" y="30"/>
                </a:cxn>
              </a:cxnLst>
              <a:rect l="0" t="0" r="r" b="b"/>
              <a:pathLst>
                <a:path w="176" h="221">
                  <a:moveTo>
                    <a:pt x="100" y="111"/>
                  </a:moveTo>
                  <a:cubicBezTo>
                    <a:pt x="103" y="121"/>
                    <a:pt x="108" y="125"/>
                    <a:pt x="118" y="129"/>
                  </a:cubicBezTo>
                  <a:cubicBezTo>
                    <a:pt x="121" y="130"/>
                    <a:pt x="123" y="131"/>
                    <a:pt x="126" y="133"/>
                  </a:cubicBezTo>
                  <a:cubicBezTo>
                    <a:pt x="129" y="136"/>
                    <a:pt x="130" y="140"/>
                    <a:pt x="130" y="144"/>
                  </a:cubicBezTo>
                  <a:cubicBezTo>
                    <a:pt x="130" y="149"/>
                    <a:pt x="130" y="149"/>
                    <a:pt x="130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92"/>
                    <a:pt x="143" y="192"/>
                    <a:pt x="143" y="192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50" y="221"/>
                    <a:pt x="150" y="221"/>
                    <a:pt x="150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0"/>
                    <a:pt x="47" y="136"/>
                    <a:pt x="50" y="133"/>
                  </a:cubicBezTo>
                  <a:cubicBezTo>
                    <a:pt x="52" y="131"/>
                    <a:pt x="54" y="130"/>
                    <a:pt x="57" y="129"/>
                  </a:cubicBezTo>
                  <a:cubicBezTo>
                    <a:pt x="68" y="125"/>
                    <a:pt x="72" y="121"/>
                    <a:pt x="75" y="111"/>
                  </a:cubicBezTo>
                  <a:cubicBezTo>
                    <a:pt x="73" y="109"/>
                    <a:pt x="71" y="107"/>
                    <a:pt x="71" y="104"/>
                  </a:cubicBezTo>
                  <a:cubicBezTo>
                    <a:pt x="71" y="102"/>
                    <a:pt x="73" y="100"/>
                    <a:pt x="75" y="98"/>
                  </a:cubicBezTo>
                  <a:cubicBezTo>
                    <a:pt x="32" y="86"/>
                    <a:pt x="0" y="56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10"/>
                    <a:pt x="35" y="13"/>
                    <a:pt x="40" y="14"/>
                  </a:cubicBezTo>
                  <a:cubicBezTo>
                    <a:pt x="40" y="14"/>
                    <a:pt x="39" y="13"/>
                    <a:pt x="39" y="13"/>
                  </a:cubicBezTo>
                  <a:cubicBezTo>
                    <a:pt x="37" y="10"/>
                    <a:pt x="34" y="6"/>
                    <a:pt x="36" y="2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6" y="0"/>
                    <a:pt x="138" y="0"/>
                    <a:pt x="139" y="2"/>
                  </a:cubicBezTo>
                  <a:cubicBezTo>
                    <a:pt x="141" y="6"/>
                    <a:pt x="138" y="10"/>
                    <a:pt x="136" y="13"/>
                  </a:cubicBezTo>
                  <a:cubicBezTo>
                    <a:pt x="136" y="13"/>
                    <a:pt x="136" y="14"/>
                    <a:pt x="136" y="14"/>
                  </a:cubicBezTo>
                  <a:cubicBezTo>
                    <a:pt x="140" y="13"/>
                    <a:pt x="145" y="10"/>
                    <a:pt x="146" y="5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76" y="3"/>
                    <a:pt x="176" y="3"/>
                    <a:pt x="176" y="3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75" y="56"/>
                    <a:pt x="143" y="86"/>
                    <a:pt x="101" y="98"/>
                  </a:cubicBezTo>
                  <a:cubicBezTo>
                    <a:pt x="103" y="99"/>
                    <a:pt x="105" y="101"/>
                    <a:pt x="105" y="104"/>
                  </a:cubicBezTo>
                  <a:cubicBezTo>
                    <a:pt x="105" y="107"/>
                    <a:pt x="103" y="109"/>
                    <a:pt x="100" y="111"/>
                  </a:cubicBezTo>
                  <a:close/>
                  <a:moveTo>
                    <a:pt x="43" y="67"/>
                  </a:moveTo>
                  <a:cubicBezTo>
                    <a:pt x="43" y="63"/>
                    <a:pt x="44" y="59"/>
                    <a:pt x="45" y="55"/>
                  </a:cubicBezTo>
                  <a:cubicBezTo>
                    <a:pt x="48" y="47"/>
                    <a:pt x="48" y="38"/>
                    <a:pt x="46" y="30"/>
                  </a:cubicBezTo>
                  <a:cubicBezTo>
                    <a:pt x="36" y="29"/>
                    <a:pt x="24" y="25"/>
                    <a:pt x="19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37"/>
                    <a:pt x="26" y="55"/>
                    <a:pt x="43" y="67"/>
                  </a:cubicBezTo>
                  <a:close/>
                  <a:moveTo>
                    <a:pt x="130" y="30"/>
                  </a:moveTo>
                  <a:cubicBezTo>
                    <a:pt x="128" y="38"/>
                    <a:pt x="128" y="47"/>
                    <a:pt x="130" y="55"/>
                  </a:cubicBezTo>
                  <a:cubicBezTo>
                    <a:pt x="131" y="59"/>
                    <a:pt x="132" y="63"/>
                    <a:pt x="132" y="67"/>
                  </a:cubicBezTo>
                  <a:cubicBezTo>
                    <a:pt x="149" y="55"/>
                    <a:pt x="160" y="37"/>
                    <a:pt x="162" y="17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1" y="25"/>
                    <a:pt x="139" y="29"/>
                    <a:pt x="130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Freeform 17"/>
            <p:cNvSpPr>
              <a:spLocks noEditPoints="1"/>
            </p:cNvSpPr>
            <p:nvPr/>
          </p:nvSpPr>
          <p:spPr bwMode="auto">
            <a:xfrm>
              <a:off x="6323013" y="760413"/>
              <a:ext cx="1373188" cy="750888"/>
            </a:xfrm>
            <a:custGeom>
              <a:avLst/>
              <a:gdLst/>
              <a:ahLst/>
              <a:cxnLst>
                <a:cxn ang="0">
                  <a:pos x="53" y="48"/>
                </a:cxn>
                <a:cxn ang="0">
                  <a:pos x="71" y="159"/>
                </a:cxn>
                <a:cxn ang="0">
                  <a:pos x="120" y="194"/>
                </a:cxn>
                <a:cxn ang="0">
                  <a:pos x="67" y="164"/>
                </a:cxn>
                <a:cxn ang="0">
                  <a:pos x="50" y="47"/>
                </a:cxn>
                <a:cxn ang="0">
                  <a:pos x="70" y="2"/>
                </a:cxn>
                <a:cxn ang="0">
                  <a:pos x="87" y="131"/>
                </a:cxn>
                <a:cxn ang="0">
                  <a:pos x="71" y="150"/>
                </a:cxn>
                <a:cxn ang="0">
                  <a:pos x="84" y="114"/>
                </a:cxn>
                <a:cxn ang="0">
                  <a:pos x="79" y="98"/>
                </a:cxn>
                <a:cxn ang="0">
                  <a:pos x="56" y="113"/>
                </a:cxn>
                <a:cxn ang="0">
                  <a:pos x="81" y="80"/>
                </a:cxn>
                <a:cxn ang="0">
                  <a:pos x="78" y="66"/>
                </a:cxn>
                <a:cxn ang="0">
                  <a:pos x="53" y="76"/>
                </a:cxn>
                <a:cxn ang="0">
                  <a:pos x="83" y="49"/>
                </a:cxn>
                <a:cxn ang="0">
                  <a:pos x="35" y="152"/>
                </a:cxn>
                <a:cxn ang="0">
                  <a:pos x="62" y="168"/>
                </a:cxn>
                <a:cxn ang="0">
                  <a:pos x="16" y="159"/>
                </a:cxn>
                <a:cxn ang="0">
                  <a:pos x="22" y="119"/>
                </a:cxn>
                <a:cxn ang="0">
                  <a:pos x="45" y="140"/>
                </a:cxn>
                <a:cxn ang="0">
                  <a:pos x="2" y="121"/>
                </a:cxn>
                <a:cxn ang="0">
                  <a:pos x="22" y="83"/>
                </a:cxn>
                <a:cxn ang="0">
                  <a:pos x="36" y="109"/>
                </a:cxn>
                <a:cxn ang="0">
                  <a:pos x="3" y="79"/>
                </a:cxn>
                <a:cxn ang="0">
                  <a:pos x="30" y="45"/>
                </a:cxn>
                <a:cxn ang="0">
                  <a:pos x="38" y="73"/>
                </a:cxn>
                <a:cxn ang="0">
                  <a:pos x="11" y="37"/>
                </a:cxn>
                <a:cxn ang="0">
                  <a:pos x="293" y="24"/>
                </a:cxn>
                <a:cxn ang="0">
                  <a:pos x="314" y="53"/>
                </a:cxn>
                <a:cxn ang="0">
                  <a:pos x="295" y="159"/>
                </a:cxn>
                <a:cxn ang="0">
                  <a:pos x="248" y="200"/>
                </a:cxn>
                <a:cxn ang="0">
                  <a:pos x="323" y="104"/>
                </a:cxn>
                <a:cxn ang="0">
                  <a:pos x="318" y="32"/>
                </a:cxn>
                <a:cxn ang="0">
                  <a:pos x="293" y="3"/>
                </a:cxn>
                <a:cxn ang="0">
                  <a:pos x="283" y="144"/>
                </a:cxn>
                <a:cxn ang="0">
                  <a:pos x="297" y="138"/>
                </a:cxn>
                <a:cxn ang="0">
                  <a:pos x="279" y="114"/>
                </a:cxn>
                <a:cxn ang="0">
                  <a:pos x="295" y="110"/>
                </a:cxn>
                <a:cxn ang="0">
                  <a:pos x="308" y="100"/>
                </a:cxn>
                <a:cxn ang="0">
                  <a:pos x="282" y="82"/>
                </a:cxn>
                <a:cxn ang="0">
                  <a:pos x="299" y="76"/>
                </a:cxn>
                <a:cxn ang="0">
                  <a:pos x="309" y="64"/>
                </a:cxn>
                <a:cxn ang="0">
                  <a:pos x="281" y="51"/>
                </a:cxn>
                <a:cxn ang="0">
                  <a:pos x="314" y="155"/>
                </a:cxn>
                <a:cxn ang="0">
                  <a:pos x="317" y="173"/>
                </a:cxn>
                <a:cxn ang="0">
                  <a:pos x="349" y="156"/>
                </a:cxn>
                <a:cxn ang="0">
                  <a:pos x="328" y="125"/>
                </a:cxn>
                <a:cxn ang="0">
                  <a:pos x="335" y="142"/>
                </a:cxn>
                <a:cxn ang="0">
                  <a:pos x="363" y="119"/>
                </a:cxn>
                <a:cxn ang="0">
                  <a:pos x="331" y="94"/>
                </a:cxn>
                <a:cxn ang="0">
                  <a:pos x="343" y="107"/>
                </a:cxn>
                <a:cxn ang="0">
                  <a:pos x="361" y="77"/>
                </a:cxn>
                <a:cxn ang="0">
                  <a:pos x="326" y="58"/>
                </a:cxn>
                <a:cxn ang="0">
                  <a:pos x="341" y="68"/>
                </a:cxn>
                <a:cxn ang="0">
                  <a:pos x="352" y="35"/>
                </a:cxn>
              </a:cxnLst>
              <a:rect l="0" t="0" r="r" b="b"/>
              <a:pathLst>
                <a:path w="366" h="200">
                  <a:moveTo>
                    <a:pt x="73" y="24"/>
                  </a:moveTo>
                  <a:cubicBezTo>
                    <a:pt x="73" y="30"/>
                    <a:pt x="70" y="36"/>
                    <a:pt x="65" y="40"/>
                  </a:cubicBezTo>
                  <a:cubicBezTo>
                    <a:pt x="61" y="44"/>
                    <a:pt x="57" y="45"/>
                    <a:pt x="53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47" y="68"/>
                    <a:pt x="46" y="84"/>
                    <a:pt x="48" y="100"/>
                  </a:cubicBezTo>
                  <a:cubicBezTo>
                    <a:pt x="50" y="122"/>
                    <a:pt x="59" y="143"/>
                    <a:pt x="71" y="159"/>
                  </a:cubicBezTo>
                  <a:cubicBezTo>
                    <a:pt x="71" y="159"/>
                    <a:pt x="71" y="159"/>
                    <a:pt x="71" y="159"/>
                  </a:cubicBezTo>
                  <a:cubicBezTo>
                    <a:pt x="83" y="175"/>
                    <a:pt x="100" y="188"/>
                    <a:pt x="119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19" y="196"/>
                    <a:pt x="118" y="198"/>
                    <a:pt x="117" y="200"/>
                  </a:cubicBezTo>
                  <a:cubicBezTo>
                    <a:pt x="117" y="200"/>
                    <a:pt x="117" y="200"/>
                    <a:pt x="117" y="200"/>
                  </a:cubicBezTo>
                  <a:cubicBezTo>
                    <a:pt x="97" y="194"/>
                    <a:pt x="80" y="181"/>
                    <a:pt x="67" y="164"/>
                  </a:cubicBezTo>
                  <a:cubicBezTo>
                    <a:pt x="54" y="148"/>
                    <a:pt x="45" y="127"/>
                    <a:pt x="43" y="104"/>
                  </a:cubicBezTo>
                  <a:cubicBezTo>
                    <a:pt x="41" y="87"/>
                    <a:pt x="42" y="69"/>
                    <a:pt x="47" y="54"/>
                  </a:cubicBezTo>
                  <a:cubicBezTo>
                    <a:pt x="48" y="52"/>
                    <a:pt x="49" y="49"/>
                    <a:pt x="50" y="47"/>
                  </a:cubicBezTo>
                  <a:cubicBezTo>
                    <a:pt x="49" y="41"/>
                    <a:pt x="48" y="38"/>
                    <a:pt x="47" y="32"/>
                  </a:cubicBezTo>
                  <a:cubicBezTo>
                    <a:pt x="47" y="26"/>
                    <a:pt x="50" y="20"/>
                    <a:pt x="55" y="16"/>
                  </a:cubicBezTo>
                  <a:cubicBezTo>
                    <a:pt x="59" y="12"/>
                    <a:pt x="65" y="6"/>
                    <a:pt x="70" y="2"/>
                  </a:cubicBezTo>
                  <a:cubicBezTo>
                    <a:pt x="72" y="0"/>
                    <a:pt x="72" y="0"/>
                    <a:pt x="72" y="3"/>
                  </a:cubicBezTo>
                  <a:cubicBezTo>
                    <a:pt x="73" y="9"/>
                    <a:pt x="72" y="18"/>
                    <a:pt x="73" y="24"/>
                  </a:cubicBezTo>
                  <a:close/>
                  <a:moveTo>
                    <a:pt x="87" y="131"/>
                  </a:moveTo>
                  <a:cubicBezTo>
                    <a:pt x="88" y="136"/>
                    <a:pt x="86" y="140"/>
                    <a:pt x="83" y="144"/>
                  </a:cubicBezTo>
                  <a:cubicBezTo>
                    <a:pt x="79" y="147"/>
                    <a:pt x="76" y="148"/>
                    <a:pt x="73" y="151"/>
                  </a:cubicBezTo>
                  <a:cubicBezTo>
                    <a:pt x="71" y="153"/>
                    <a:pt x="71" y="153"/>
                    <a:pt x="71" y="150"/>
                  </a:cubicBezTo>
                  <a:cubicBezTo>
                    <a:pt x="70" y="145"/>
                    <a:pt x="68" y="143"/>
                    <a:pt x="68" y="138"/>
                  </a:cubicBezTo>
                  <a:cubicBezTo>
                    <a:pt x="68" y="133"/>
                    <a:pt x="69" y="129"/>
                    <a:pt x="73" y="125"/>
                  </a:cubicBezTo>
                  <a:cubicBezTo>
                    <a:pt x="76" y="122"/>
                    <a:pt x="81" y="117"/>
                    <a:pt x="84" y="114"/>
                  </a:cubicBezTo>
                  <a:cubicBezTo>
                    <a:pt x="86" y="112"/>
                    <a:pt x="86" y="112"/>
                    <a:pt x="86" y="114"/>
                  </a:cubicBezTo>
                  <a:cubicBezTo>
                    <a:pt x="87" y="119"/>
                    <a:pt x="87" y="126"/>
                    <a:pt x="87" y="131"/>
                  </a:cubicBezTo>
                  <a:close/>
                  <a:moveTo>
                    <a:pt x="79" y="98"/>
                  </a:moveTo>
                  <a:cubicBezTo>
                    <a:pt x="78" y="104"/>
                    <a:pt x="75" y="107"/>
                    <a:pt x="70" y="110"/>
                  </a:cubicBezTo>
                  <a:cubicBezTo>
                    <a:pt x="66" y="112"/>
                    <a:pt x="63" y="112"/>
                    <a:pt x="58" y="114"/>
                  </a:cubicBezTo>
                  <a:cubicBezTo>
                    <a:pt x="56" y="116"/>
                    <a:pt x="56" y="115"/>
                    <a:pt x="56" y="113"/>
                  </a:cubicBezTo>
                  <a:cubicBezTo>
                    <a:pt x="57" y="108"/>
                    <a:pt x="56" y="105"/>
                    <a:pt x="57" y="100"/>
                  </a:cubicBezTo>
                  <a:cubicBezTo>
                    <a:pt x="59" y="95"/>
                    <a:pt x="61" y="91"/>
                    <a:pt x="66" y="88"/>
                  </a:cubicBezTo>
                  <a:cubicBezTo>
                    <a:pt x="71" y="86"/>
                    <a:pt x="77" y="83"/>
                    <a:pt x="81" y="80"/>
                  </a:cubicBezTo>
                  <a:cubicBezTo>
                    <a:pt x="83" y="79"/>
                    <a:pt x="84" y="79"/>
                    <a:pt x="83" y="82"/>
                  </a:cubicBezTo>
                  <a:cubicBezTo>
                    <a:pt x="82" y="87"/>
                    <a:pt x="80" y="94"/>
                    <a:pt x="79" y="98"/>
                  </a:cubicBezTo>
                  <a:close/>
                  <a:moveTo>
                    <a:pt x="78" y="66"/>
                  </a:moveTo>
                  <a:cubicBezTo>
                    <a:pt x="76" y="71"/>
                    <a:pt x="72" y="74"/>
                    <a:pt x="67" y="76"/>
                  </a:cubicBezTo>
                  <a:cubicBezTo>
                    <a:pt x="62" y="77"/>
                    <a:pt x="59" y="76"/>
                    <a:pt x="54" y="78"/>
                  </a:cubicBezTo>
                  <a:cubicBezTo>
                    <a:pt x="52" y="79"/>
                    <a:pt x="52" y="78"/>
                    <a:pt x="53" y="76"/>
                  </a:cubicBezTo>
                  <a:cubicBezTo>
                    <a:pt x="55" y="71"/>
                    <a:pt x="54" y="68"/>
                    <a:pt x="56" y="64"/>
                  </a:cubicBezTo>
                  <a:cubicBezTo>
                    <a:pt x="58" y="59"/>
                    <a:pt x="62" y="56"/>
                    <a:pt x="67" y="54"/>
                  </a:cubicBezTo>
                  <a:cubicBezTo>
                    <a:pt x="72" y="52"/>
                    <a:pt x="78" y="50"/>
                    <a:pt x="83" y="49"/>
                  </a:cubicBezTo>
                  <a:cubicBezTo>
                    <a:pt x="85" y="48"/>
                    <a:pt x="86" y="48"/>
                    <a:pt x="85" y="51"/>
                  </a:cubicBezTo>
                  <a:cubicBezTo>
                    <a:pt x="83" y="55"/>
                    <a:pt x="80" y="62"/>
                    <a:pt x="78" y="66"/>
                  </a:cubicBezTo>
                  <a:close/>
                  <a:moveTo>
                    <a:pt x="35" y="152"/>
                  </a:moveTo>
                  <a:cubicBezTo>
                    <a:pt x="41" y="150"/>
                    <a:pt x="47" y="151"/>
                    <a:pt x="52" y="155"/>
                  </a:cubicBezTo>
                  <a:cubicBezTo>
                    <a:pt x="56" y="158"/>
                    <a:pt x="58" y="162"/>
                    <a:pt x="62" y="165"/>
                  </a:cubicBezTo>
                  <a:cubicBezTo>
                    <a:pt x="65" y="167"/>
                    <a:pt x="64" y="167"/>
                    <a:pt x="62" y="168"/>
                  </a:cubicBezTo>
                  <a:cubicBezTo>
                    <a:pt x="56" y="169"/>
                    <a:pt x="54" y="172"/>
                    <a:pt x="48" y="173"/>
                  </a:cubicBezTo>
                  <a:cubicBezTo>
                    <a:pt x="42" y="175"/>
                    <a:pt x="37" y="174"/>
                    <a:pt x="32" y="170"/>
                  </a:cubicBezTo>
                  <a:cubicBezTo>
                    <a:pt x="27" y="167"/>
                    <a:pt x="20" y="162"/>
                    <a:pt x="16" y="159"/>
                  </a:cubicBezTo>
                  <a:cubicBezTo>
                    <a:pt x="14" y="157"/>
                    <a:pt x="14" y="157"/>
                    <a:pt x="16" y="156"/>
                  </a:cubicBezTo>
                  <a:cubicBezTo>
                    <a:pt x="22" y="154"/>
                    <a:pt x="30" y="153"/>
                    <a:pt x="35" y="152"/>
                  </a:cubicBezTo>
                  <a:close/>
                  <a:moveTo>
                    <a:pt x="22" y="119"/>
                  </a:moveTo>
                  <a:cubicBezTo>
                    <a:pt x="28" y="118"/>
                    <a:pt x="33" y="121"/>
                    <a:pt x="38" y="125"/>
                  </a:cubicBezTo>
                  <a:cubicBezTo>
                    <a:pt x="41" y="129"/>
                    <a:pt x="42" y="133"/>
                    <a:pt x="46" y="137"/>
                  </a:cubicBezTo>
                  <a:cubicBezTo>
                    <a:pt x="48" y="139"/>
                    <a:pt x="47" y="140"/>
                    <a:pt x="45" y="140"/>
                  </a:cubicBezTo>
                  <a:cubicBezTo>
                    <a:pt x="39" y="140"/>
                    <a:pt x="36" y="142"/>
                    <a:pt x="30" y="142"/>
                  </a:cubicBezTo>
                  <a:cubicBezTo>
                    <a:pt x="24" y="142"/>
                    <a:pt x="19" y="140"/>
                    <a:pt x="15" y="136"/>
                  </a:cubicBezTo>
                  <a:cubicBezTo>
                    <a:pt x="11" y="131"/>
                    <a:pt x="5" y="126"/>
                    <a:pt x="2" y="121"/>
                  </a:cubicBezTo>
                  <a:cubicBezTo>
                    <a:pt x="0" y="119"/>
                    <a:pt x="0" y="119"/>
                    <a:pt x="3" y="119"/>
                  </a:cubicBezTo>
                  <a:cubicBezTo>
                    <a:pt x="8" y="119"/>
                    <a:pt x="17" y="119"/>
                    <a:pt x="22" y="119"/>
                  </a:cubicBezTo>
                  <a:close/>
                  <a:moveTo>
                    <a:pt x="22" y="83"/>
                  </a:moveTo>
                  <a:cubicBezTo>
                    <a:pt x="28" y="85"/>
                    <a:pt x="32" y="88"/>
                    <a:pt x="34" y="94"/>
                  </a:cubicBezTo>
                  <a:cubicBezTo>
                    <a:pt x="36" y="99"/>
                    <a:pt x="36" y="102"/>
                    <a:pt x="38" y="107"/>
                  </a:cubicBezTo>
                  <a:cubicBezTo>
                    <a:pt x="39" y="110"/>
                    <a:pt x="38" y="110"/>
                    <a:pt x="36" y="109"/>
                  </a:cubicBezTo>
                  <a:cubicBezTo>
                    <a:pt x="31" y="108"/>
                    <a:pt x="27" y="108"/>
                    <a:pt x="22" y="107"/>
                  </a:cubicBezTo>
                  <a:cubicBezTo>
                    <a:pt x="16" y="105"/>
                    <a:pt x="13" y="101"/>
                    <a:pt x="10" y="96"/>
                  </a:cubicBezTo>
                  <a:cubicBezTo>
                    <a:pt x="8" y="91"/>
                    <a:pt x="5" y="84"/>
                    <a:pt x="3" y="79"/>
                  </a:cubicBezTo>
                  <a:cubicBezTo>
                    <a:pt x="2" y="76"/>
                    <a:pt x="2" y="76"/>
                    <a:pt x="5" y="77"/>
                  </a:cubicBezTo>
                  <a:cubicBezTo>
                    <a:pt x="10" y="78"/>
                    <a:pt x="17" y="81"/>
                    <a:pt x="22" y="83"/>
                  </a:cubicBezTo>
                  <a:close/>
                  <a:moveTo>
                    <a:pt x="30" y="45"/>
                  </a:moveTo>
                  <a:cubicBezTo>
                    <a:pt x="35" y="48"/>
                    <a:pt x="38" y="52"/>
                    <a:pt x="39" y="58"/>
                  </a:cubicBezTo>
                  <a:cubicBezTo>
                    <a:pt x="40" y="63"/>
                    <a:pt x="39" y="66"/>
                    <a:pt x="40" y="72"/>
                  </a:cubicBezTo>
                  <a:cubicBezTo>
                    <a:pt x="40" y="74"/>
                    <a:pt x="40" y="74"/>
                    <a:pt x="38" y="73"/>
                  </a:cubicBezTo>
                  <a:cubicBezTo>
                    <a:pt x="33" y="71"/>
                    <a:pt x="29" y="71"/>
                    <a:pt x="25" y="68"/>
                  </a:cubicBezTo>
                  <a:cubicBezTo>
                    <a:pt x="19" y="65"/>
                    <a:pt x="16" y="61"/>
                    <a:pt x="15" y="55"/>
                  </a:cubicBezTo>
                  <a:cubicBezTo>
                    <a:pt x="14" y="50"/>
                    <a:pt x="12" y="42"/>
                    <a:pt x="11" y="37"/>
                  </a:cubicBezTo>
                  <a:cubicBezTo>
                    <a:pt x="11" y="34"/>
                    <a:pt x="11" y="34"/>
                    <a:pt x="13" y="35"/>
                  </a:cubicBezTo>
                  <a:cubicBezTo>
                    <a:pt x="18" y="38"/>
                    <a:pt x="25" y="42"/>
                    <a:pt x="30" y="45"/>
                  </a:cubicBezTo>
                  <a:close/>
                  <a:moveTo>
                    <a:pt x="293" y="24"/>
                  </a:moveTo>
                  <a:cubicBezTo>
                    <a:pt x="293" y="30"/>
                    <a:pt x="295" y="36"/>
                    <a:pt x="300" y="40"/>
                  </a:cubicBezTo>
                  <a:cubicBezTo>
                    <a:pt x="304" y="44"/>
                    <a:pt x="308" y="45"/>
                    <a:pt x="312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8" y="68"/>
                    <a:pt x="320" y="84"/>
                    <a:pt x="318" y="100"/>
                  </a:cubicBezTo>
                  <a:cubicBezTo>
                    <a:pt x="315" y="122"/>
                    <a:pt x="307" y="143"/>
                    <a:pt x="295" y="159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82" y="175"/>
                    <a:pt x="265" y="188"/>
                    <a:pt x="246" y="194"/>
                  </a:cubicBezTo>
                  <a:cubicBezTo>
                    <a:pt x="246" y="194"/>
                    <a:pt x="246" y="194"/>
                    <a:pt x="246" y="194"/>
                  </a:cubicBezTo>
                  <a:cubicBezTo>
                    <a:pt x="247" y="196"/>
                    <a:pt x="247" y="198"/>
                    <a:pt x="248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68" y="194"/>
                    <a:pt x="286" y="181"/>
                    <a:pt x="299" y="164"/>
                  </a:cubicBezTo>
                  <a:cubicBezTo>
                    <a:pt x="311" y="148"/>
                    <a:pt x="320" y="127"/>
                    <a:pt x="323" y="104"/>
                  </a:cubicBezTo>
                  <a:cubicBezTo>
                    <a:pt x="325" y="87"/>
                    <a:pt x="323" y="69"/>
                    <a:pt x="318" y="54"/>
                  </a:cubicBezTo>
                  <a:cubicBezTo>
                    <a:pt x="317" y="52"/>
                    <a:pt x="316" y="49"/>
                    <a:pt x="316" y="47"/>
                  </a:cubicBezTo>
                  <a:cubicBezTo>
                    <a:pt x="316" y="41"/>
                    <a:pt x="318" y="38"/>
                    <a:pt x="318" y="32"/>
                  </a:cubicBezTo>
                  <a:cubicBezTo>
                    <a:pt x="318" y="26"/>
                    <a:pt x="316" y="20"/>
                    <a:pt x="311" y="16"/>
                  </a:cubicBezTo>
                  <a:cubicBezTo>
                    <a:pt x="307" y="12"/>
                    <a:pt x="300" y="6"/>
                    <a:pt x="296" y="2"/>
                  </a:cubicBezTo>
                  <a:cubicBezTo>
                    <a:pt x="294" y="0"/>
                    <a:pt x="293" y="0"/>
                    <a:pt x="293" y="3"/>
                  </a:cubicBezTo>
                  <a:cubicBezTo>
                    <a:pt x="293" y="9"/>
                    <a:pt x="293" y="18"/>
                    <a:pt x="293" y="24"/>
                  </a:cubicBezTo>
                  <a:close/>
                  <a:moveTo>
                    <a:pt x="278" y="131"/>
                  </a:moveTo>
                  <a:cubicBezTo>
                    <a:pt x="278" y="136"/>
                    <a:pt x="279" y="140"/>
                    <a:pt x="283" y="144"/>
                  </a:cubicBezTo>
                  <a:cubicBezTo>
                    <a:pt x="286" y="147"/>
                    <a:pt x="289" y="148"/>
                    <a:pt x="293" y="151"/>
                  </a:cubicBezTo>
                  <a:cubicBezTo>
                    <a:pt x="294" y="153"/>
                    <a:pt x="295" y="152"/>
                    <a:pt x="295" y="150"/>
                  </a:cubicBezTo>
                  <a:cubicBezTo>
                    <a:pt x="295" y="145"/>
                    <a:pt x="297" y="143"/>
                    <a:pt x="297" y="138"/>
                  </a:cubicBezTo>
                  <a:cubicBezTo>
                    <a:pt x="298" y="133"/>
                    <a:pt x="296" y="129"/>
                    <a:pt x="293" y="125"/>
                  </a:cubicBezTo>
                  <a:cubicBezTo>
                    <a:pt x="289" y="122"/>
                    <a:pt x="285" y="117"/>
                    <a:pt x="281" y="114"/>
                  </a:cubicBezTo>
                  <a:cubicBezTo>
                    <a:pt x="280" y="112"/>
                    <a:pt x="279" y="112"/>
                    <a:pt x="279" y="114"/>
                  </a:cubicBezTo>
                  <a:cubicBezTo>
                    <a:pt x="279" y="119"/>
                    <a:pt x="278" y="126"/>
                    <a:pt x="278" y="131"/>
                  </a:cubicBezTo>
                  <a:close/>
                  <a:moveTo>
                    <a:pt x="286" y="98"/>
                  </a:moveTo>
                  <a:cubicBezTo>
                    <a:pt x="287" y="104"/>
                    <a:pt x="290" y="107"/>
                    <a:pt x="295" y="110"/>
                  </a:cubicBezTo>
                  <a:cubicBezTo>
                    <a:pt x="299" y="112"/>
                    <a:pt x="303" y="112"/>
                    <a:pt x="307" y="114"/>
                  </a:cubicBezTo>
                  <a:cubicBezTo>
                    <a:pt x="309" y="116"/>
                    <a:pt x="309" y="115"/>
                    <a:pt x="309" y="113"/>
                  </a:cubicBezTo>
                  <a:cubicBezTo>
                    <a:pt x="308" y="108"/>
                    <a:pt x="309" y="105"/>
                    <a:pt x="308" y="100"/>
                  </a:cubicBezTo>
                  <a:cubicBezTo>
                    <a:pt x="307" y="95"/>
                    <a:pt x="304" y="91"/>
                    <a:pt x="299" y="88"/>
                  </a:cubicBezTo>
                  <a:cubicBezTo>
                    <a:pt x="295" y="86"/>
                    <a:pt x="289" y="83"/>
                    <a:pt x="284" y="80"/>
                  </a:cubicBezTo>
                  <a:cubicBezTo>
                    <a:pt x="282" y="79"/>
                    <a:pt x="282" y="79"/>
                    <a:pt x="282" y="82"/>
                  </a:cubicBezTo>
                  <a:cubicBezTo>
                    <a:pt x="283" y="87"/>
                    <a:pt x="285" y="94"/>
                    <a:pt x="286" y="98"/>
                  </a:cubicBezTo>
                  <a:close/>
                  <a:moveTo>
                    <a:pt x="288" y="66"/>
                  </a:moveTo>
                  <a:cubicBezTo>
                    <a:pt x="290" y="71"/>
                    <a:pt x="293" y="74"/>
                    <a:pt x="299" y="76"/>
                  </a:cubicBezTo>
                  <a:cubicBezTo>
                    <a:pt x="303" y="77"/>
                    <a:pt x="306" y="76"/>
                    <a:pt x="311" y="78"/>
                  </a:cubicBezTo>
                  <a:cubicBezTo>
                    <a:pt x="313" y="79"/>
                    <a:pt x="314" y="78"/>
                    <a:pt x="313" y="76"/>
                  </a:cubicBezTo>
                  <a:cubicBezTo>
                    <a:pt x="311" y="71"/>
                    <a:pt x="311" y="68"/>
                    <a:pt x="309" y="64"/>
                  </a:cubicBezTo>
                  <a:cubicBezTo>
                    <a:pt x="307" y="59"/>
                    <a:pt x="304" y="56"/>
                    <a:pt x="298" y="54"/>
                  </a:cubicBezTo>
                  <a:cubicBezTo>
                    <a:pt x="294" y="52"/>
                    <a:pt x="287" y="50"/>
                    <a:pt x="282" y="49"/>
                  </a:cubicBezTo>
                  <a:cubicBezTo>
                    <a:pt x="280" y="48"/>
                    <a:pt x="280" y="48"/>
                    <a:pt x="281" y="51"/>
                  </a:cubicBezTo>
                  <a:cubicBezTo>
                    <a:pt x="282" y="55"/>
                    <a:pt x="286" y="62"/>
                    <a:pt x="288" y="66"/>
                  </a:cubicBezTo>
                  <a:close/>
                  <a:moveTo>
                    <a:pt x="330" y="152"/>
                  </a:moveTo>
                  <a:cubicBezTo>
                    <a:pt x="324" y="150"/>
                    <a:pt x="319" y="151"/>
                    <a:pt x="314" y="155"/>
                  </a:cubicBezTo>
                  <a:cubicBezTo>
                    <a:pt x="309" y="158"/>
                    <a:pt x="308" y="162"/>
                    <a:pt x="303" y="165"/>
                  </a:cubicBezTo>
                  <a:cubicBezTo>
                    <a:pt x="301" y="167"/>
                    <a:pt x="301" y="167"/>
                    <a:pt x="304" y="168"/>
                  </a:cubicBezTo>
                  <a:cubicBezTo>
                    <a:pt x="309" y="169"/>
                    <a:pt x="312" y="172"/>
                    <a:pt x="317" y="173"/>
                  </a:cubicBezTo>
                  <a:cubicBezTo>
                    <a:pt x="323" y="175"/>
                    <a:pt x="329" y="174"/>
                    <a:pt x="334" y="170"/>
                  </a:cubicBezTo>
                  <a:cubicBezTo>
                    <a:pt x="338" y="167"/>
                    <a:pt x="345" y="162"/>
                    <a:pt x="350" y="159"/>
                  </a:cubicBezTo>
                  <a:cubicBezTo>
                    <a:pt x="352" y="157"/>
                    <a:pt x="352" y="157"/>
                    <a:pt x="349" y="156"/>
                  </a:cubicBezTo>
                  <a:cubicBezTo>
                    <a:pt x="343" y="154"/>
                    <a:pt x="335" y="153"/>
                    <a:pt x="330" y="152"/>
                  </a:cubicBezTo>
                  <a:close/>
                  <a:moveTo>
                    <a:pt x="343" y="119"/>
                  </a:moveTo>
                  <a:cubicBezTo>
                    <a:pt x="337" y="118"/>
                    <a:pt x="332" y="121"/>
                    <a:pt x="328" y="125"/>
                  </a:cubicBezTo>
                  <a:cubicBezTo>
                    <a:pt x="324" y="129"/>
                    <a:pt x="323" y="133"/>
                    <a:pt x="320" y="137"/>
                  </a:cubicBezTo>
                  <a:cubicBezTo>
                    <a:pt x="318" y="139"/>
                    <a:pt x="318" y="140"/>
                    <a:pt x="321" y="140"/>
                  </a:cubicBezTo>
                  <a:cubicBezTo>
                    <a:pt x="327" y="140"/>
                    <a:pt x="330" y="142"/>
                    <a:pt x="335" y="142"/>
                  </a:cubicBezTo>
                  <a:cubicBezTo>
                    <a:pt x="341" y="142"/>
                    <a:pt x="346" y="140"/>
                    <a:pt x="351" y="136"/>
                  </a:cubicBezTo>
                  <a:cubicBezTo>
                    <a:pt x="354" y="131"/>
                    <a:pt x="360" y="126"/>
                    <a:pt x="364" y="121"/>
                  </a:cubicBezTo>
                  <a:cubicBezTo>
                    <a:pt x="366" y="119"/>
                    <a:pt x="365" y="119"/>
                    <a:pt x="363" y="119"/>
                  </a:cubicBezTo>
                  <a:cubicBezTo>
                    <a:pt x="357" y="119"/>
                    <a:pt x="349" y="119"/>
                    <a:pt x="343" y="119"/>
                  </a:cubicBezTo>
                  <a:close/>
                  <a:moveTo>
                    <a:pt x="343" y="83"/>
                  </a:moveTo>
                  <a:cubicBezTo>
                    <a:pt x="337" y="85"/>
                    <a:pt x="333" y="88"/>
                    <a:pt x="331" y="94"/>
                  </a:cubicBezTo>
                  <a:cubicBezTo>
                    <a:pt x="329" y="99"/>
                    <a:pt x="330" y="102"/>
                    <a:pt x="328" y="107"/>
                  </a:cubicBezTo>
                  <a:cubicBezTo>
                    <a:pt x="327" y="110"/>
                    <a:pt x="327" y="110"/>
                    <a:pt x="330" y="109"/>
                  </a:cubicBezTo>
                  <a:cubicBezTo>
                    <a:pt x="335" y="108"/>
                    <a:pt x="338" y="108"/>
                    <a:pt x="343" y="107"/>
                  </a:cubicBezTo>
                  <a:cubicBezTo>
                    <a:pt x="349" y="105"/>
                    <a:pt x="353" y="101"/>
                    <a:pt x="355" y="96"/>
                  </a:cubicBezTo>
                  <a:cubicBezTo>
                    <a:pt x="357" y="91"/>
                    <a:pt x="360" y="84"/>
                    <a:pt x="362" y="79"/>
                  </a:cubicBezTo>
                  <a:cubicBezTo>
                    <a:pt x="363" y="76"/>
                    <a:pt x="363" y="76"/>
                    <a:pt x="361" y="77"/>
                  </a:cubicBezTo>
                  <a:cubicBezTo>
                    <a:pt x="355" y="78"/>
                    <a:pt x="348" y="81"/>
                    <a:pt x="343" y="83"/>
                  </a:cubicBezTo>
                  <a:close/>
                  <a:moveTo>
                    <a:pt x="336" y="45"/>
                  </a:moveTo>
                  <a:cubicBezTo>
                    <a:pt x="331" y="48"/>
                    <a:pt x="328" y="52"/>
                    <a:pt x="326" y="58"/>
                  </a:cubicBezTo>
                  <a:cubicBezTo>
                    <a:pt x="325" y="63"/>
                    <a:pt x="326" y="66"/>
                    <a:pt x="326" y="72"/>
                  </a:cubicBezTo>
                  <a:cubicBezTo>
                    <a:pt x="325" y="74"/>
                    <a:pt x="325" y="74"/>
                    <a:pt x="328" y="73"/>
                  </a:cubicBezTo>
                  <a:cubicBezTo>
                    <a:pt x="333" y="71"/>
                    <a:pt x="336" y="71"/>
                    <a:pt x="341" y="68"/>
                  </a:cubicBezTo>
                  <a:cubicBezTo>
                    <a:pt x="346" y="65"/>
                    <a:pt x="349" y="61"/>
                    <a:pt x="350" y="55"/>
                  </a:cubicBezTo>
                  <a:cubicBezTo>
                    <a:pt x="351" y="50"/>
                    <a:pt x="353" y="42"/>
                    <a:pt x="354" y="37"/>
                  </a:cubicBezTo>
                  <a:cubicBezTo>
                    <a:pt x="355" y="34"/>
                    <a:pt x="354" y="34"/>
                    <a:pt x="352" y="35"/>
                  </a:cubicBezTo>
                  <a:cubicBezTo>
                    <a:pt x="347" y="38"/>
                    <a:pt x="340" y="42"/>
                    <a:pt x="336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3" name="TextovéPole 72"/>
          <p:cNvSpPr txBox="1"/>
          <p:nvPr/>
        </p:nvSpPr>
        <p:spPr>
          <a:xfrm>
            <a:off x="7993428" y="3588625"/>
            <a:ext cx="647934" cy="27699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n = 500</a:t>
            </a:r>
          </a:p>
        </p:txBody>
      </p:sp>
      <p:grpSp>
        <p:nvGrpSpPr>
          <p:cNvPr id="82" name="Skupina 81"/>
          <p:cNvGrpSpPr>
            <a:grpSpLocks/>
          </p:cNvGrpSpPr>
          <p:nvPr/>
        </p:nvGrpSpPr>
        <p:grpSpPr>
          <a:xfrm>
            <a:off x="1246651" y="3729408"/>
            <a:ext cx="828000" cy="398096"/>
            <a:chOff x="2054283" y="1886989"/>
            <a:chExt cx="756458" cy="450272"/>
          </a:xfrm>
        </p:grpSpPr>
        <p:sp>
          <p:nvSpPr>
            <p:cNvPr id="83" name="Obdélník 82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TextovéPole 83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+10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16</a:t>
              </a:r>
            </a:p>
          </p:txBody>
        </p:sp>
      </p:grpSp>
      <p:grpSp>
        <p:nvGrpSpPr>
          <p:cNvPr id="89" name="Skupina 88"/>
          <p:cNvGrpSpPr>
            <a:grpSpLocks/>
          </p:cNvGrpSpPr>
          <p:nvPr/>
        </p:nvGrpSpPr>
        <p:grpSpPr>
          <a:xfrm>
            <a:off x="3536883" y="1964065"/>
            <a:ext cx="792000" cy="398096"/>
            <a:chOff x="2054283" y="1886989"/>
            <a:chExt cx="756458" cy="450272"/>
          </a:xfrm>
        </p:grpSpPr>
        <p:sp>
          <p:nvSpPr>
            <p:cNvPr id="90" name="Obdélník 89"/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TextovéPole 90"/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95 %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26</a:t>
              </a:r>
            </a:p>
          </p:txBody>
        </p:sp>
      </p:grpSp>
      <p:grpSp>
        <p:nvGrpSpPr>
          <p:cNvPr id="67" name="Group 78"/>
          <p:cNvGrpSpPr>
            <a:grpSpLocks noChangeAspect="1"/>
          </p:cNvGrpSpPr>
          <p:nvPr/>
        </p:nvGrpSpPr>
        <p:grpSpPr>
          <a:xfrm>
            <a:off x="3624226" y="1643060"/>
            <a:ext cx="471019" cy="361568"/>
            <a:chOff x="6323013" y="760413"/>
            <a:chExt cx="1373188" cy="1054100"/>
          </a:xfrm>
          <a:solidFill>
            <a:srgbClr val="FFC000"/>
          </a:solidFill>
        </p:grpSpPr>
        <p:sp>
          <p:nvSpPr>
            <p:cNvPr id="68" name="Freeform 16"/>
            <p:cNvSpPr>
              <a:spLocks noEditPoints="1"/>
            </p:cNvSpPr>
            <p:nvPr/>
          </p:nvSpPr>
          <p:spPr bwMode="auto">
            <a:xfrm>
              <a:off x="6680200" y="985838"/>
              <a:ext cx="660400" cy="828675"/>
            </a:xfrm>
            <a:custGeom>
              <a:avLst/>
              <a:gdLst/>
              <a:ahLst/>
              <a:cxnLst>
                <a:cxn ang="0">
                  <a:pos x="100" y="111"/>
                </a:cxn>
                <a:cxn ang="0">
                  <a:pos x="118" y="129"/>
                </a:cxn>
                <a:cxn ang="0">
                  <a:pos x="126" y="133"/>
                </a:cxn>
                <a:cxn ang="0">
                  <a:pos x="130" y="144"/>
                </a:cxn>
                <a:cxn ang="0">
                  <a:pos x="130" y="149"/>
                </a:cxn>
                <a:cxn ang="0">
                  <a:pos x="143" y="149"/>
                </a:cxn>
                <a:cxn ang="0">
                  <a:pos x="143" y="192"/>
                </a:cxn>
                <a:cxn ang="0">
                  <a:pos x="150" y="201"/>
                </a:cxn>
                <a:cxn ang="0">
                  <a:pos x="150" y="221"/>
                </a:cxn>
                <a:cxn ang="0">
                  <a:pos x="25" y="221"/>
                </a:cxn>
                <a:cxn ang="0">
                  <a:pos x="25" y="201"/>
                </a:cxn>
                <a:cxn ang="0">
                  <a:pos x="32" y="192"/>
                </a:cxn>
                <a:cxn ang="0">
                  <a:pos x="32" y="149"/>
                </a:cxn>
                <a:cxn ang="0">
                  <a:pos x="45" y="149"/>
                </a:cxn>
                <a:cxn ang="0">
                  <a:pos x="45" y="144"/>
                </a:cxn>
                <a:cxn ang="0">
                  <a:pos x="50" y="133"/>
                </a:cxn>
                <a:cxn ang="0">
                  <a:pos x="57" y="129"/>
                </a:cxn>
                <a:cxn ang="0">
                  <a:pos x="75" y="111"/>
                </a:cxn>
                <a:cxn ang="0">
                  <a:pos x="71" y="104"/>
                </a:cxn>
                <a:cxn ang="0">
                  <a:pos x="75" y="98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28" y="3"/>
                </a:cxn>
                <a:cxn ang="0">
                  <a:pos x="29" y="5"/>
                </a:cxn>
                <a:cxn ang="0">
                  <a:pos x="40" y="14"/>
                </a:cxn>
                <a:cxn ang="0">
                  <a:pos x="39" y="13"/>
                </a:cxn>
                <a:cxn ang="0">
                  <a:pos x="36" y="2"/>
                </a:cxn>
                <a:cxn ang="0">
                  <a:pos x="42" y="0"/>
                </a:cxn>
                <a:cxn ang="0">
                  <a:pos x="134" y="0"/>
                </a:cxn>
                <a:cxn ang="0">
                  <a:pos x="139" y="2"/>
                </a:cxn>
                <a:cxn ang="0">
                  <a:pos x="136" y="13"/>
                </a:cxn>
                <a:cxn ang="0">
                  <a:pos x="136" y="14"/>
                </a:cxn>
                <a:cxn ang="0">
                  <a:pos x="146" y="5"/>
                </a:cxn>
                <a:cxn ang="0">
                  <a:pos x="147" y="3"/>
                </a:cxn>
                <a:cxn ang="0">
                  <a:pos x="176" y="3"/>
                </a:cxn>
                <a:cxn ang="0">
                  <a:pos x="176" y="10"/>
                </a:cxn>
                <a:cxn ang="0">
                  <a:pos x="101" y="98"/>
                </a:cxn>
                <a:cxn ang="0">
                  <a:pos x="105" y="104"/>
                </a:cxn>
                <a:cxn ang="0">
                  <a:pos x="100" y="111"/>
                </a:cxn>
                <a:cxn ang="0">
                  <a:pos x="43" y="67"/>
                </a:cxn>
                <a:cxn ang="0">
                  <a:pos x="45" y="55"/>
                </a:cxn>
                <a:cxn ang="0">
                  <a:pos x="46" y="30"/>
                </a:cxn>
                <a:cxn ang="0">
                  <a:pos x="19" y="17"/>
                </a:cxn>
                <a:cxn ang="0">
                  <a:pos x="13" y="17"/>
                </a:cxn>
                <a:cxn ang="0">
                  <a:pos x="43" y="67"/>
                </a:cxn>
                <a:cxn ang="0">
                  <a:pos x="130" y="30"/>
                </a:cxn>
                <a:cxn ang="0">
                  <a:pos x="130" y="55"/>
                </a:cxn>
                <a:cxn ang="0">
                  <a:pos x="132" y="67"/>
                </a:cxn>
                <a:cxn ang="0">
                  <a:pos x="162" y="17"/>
                </a:cxn>
                <a:cxn ang="0">
                  <a:pos x="156" y="17"/>
                </a:cxn>
                <a:cxn ang="0">
                  <a:pos x="130" y="30"/>
                </a:cxn>
              </a:cxnLst>
              <a:rect l="0" t="0" r="r" b="b"/>
              <a:pathLst>
                <a:path w="176" h="221">
                  <a:moveTo>
                    <a:pt x="100" y="111"/>
                  </a:moveTo>
                  <a:cubicBezTo>
                    <a:pt x="103" y="121"/>
                    <a:pt x="108" y="125"/>
                    <a:pt x="118" y="129"/>
                  </a:cubicBezTo>
                  <a:cubicBezTo>
                    <a:pt x="121" y="130"/>
                    <a:pt x="123" y="131"/>
                    <a:pt x="126" y="133"/>
                  </a:cubicBezTo>
                  <a:cubicBezTo>
                    <a:pt x="129" y="136"/>
                    <a:pt x="130" y="140"/>
                    <a:pt x="130" y="144"/>
                  </a:cubicBezTo>
                  <a:cubicBezTo>
                    <a:pt x="130" y="149"/>
                    <a:pt x="130" y="149"/>
                    <a:pt x="130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92"/>
                    <a:pt x="143" y="192"/>
                    <a:pt x="143" y="192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50" y="221"/>
                    <a:pt x="150" y="221"/>
                    <a:pt x="150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0"/>
                    <a:pt x="47" y="136"/>
                    <a:pt x="50" y="133"/>
                  </a:cubicBezTo>
                  <a:cubicBezTo>
                    <a:pt x="52" y="131"/>
                    <a:pt x="54" y="130"/>
                    <a:pt x="57" y="129"/>
                  </a:cubicBezTo>
                  <a:cubicBezTo>
                    <a:pt x="68" y="125"/>
                    <a:pt x="72" y="121"/>
                    <a:pt x="75" y="111"/>
                  </a:cubicBezTo>
                  <a:cubicBezTo>
                    <a:pt x="73" y="109"/>
                    <a:pt x="71" y="107"/>
                    <a:pt x="71" y="104"/>
                  </a:cubicBezTo>
                  <a:cubicBezTo>
                    <a:pt x="71" y="102"/>
                    <a:pt x="73" y="100"/>
                    <a:pt x="75" y="98"/>
                  </a:cubicBezTo>
                  <a:cubicBezTo>
                    <a:pt x="32" y="86"/>
                    <a:pt x="0" y="56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10"/>
                    <a:pt x="35" y="13"/>
                    <a:pt x="40" y="14"/>
                  </a:cubicBezTo>
                  <a:cubicBezTo>
                    <a:pt x="40" y="14"/>
                    <a:pt x="39" y="13"/>
                    <a:pt x="39" y="13"/>
                  </a:cubicBezTo>
                  <a:cubicBezTo>
                    <a:pt x="37" y="10"/>
                    <a:pt x="34" y="6"/>
                    <a:pt x="36" y="2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6" y="0"/>
                    <a:pt x="138" y="0"/>
                    <a:pt x="139" y="2"/>
                  </a:cubicBezTo>
                  <a:cubicBezTo>
                    <a:pt x="141" y="6"/>
                    <a:pt x="138" y="10"/>
                    <a:pt x="136" y="13"/>
                  </a:cubicBezTo>
                  <a:cubicBezTo>
                    <a:pt x="136" y="13"/>
                    <a:pt x="136" y="14"/>
                    <a:pt x="136" y="14"/>
                  </a:cubicBezTo>
                  <a:cubicBezTo>
                    <a:pt x="140" y="13"/>
                    <a:pt x="145" y="10"/>
                    <a:pt x="146" y="5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76" y="3"/>
                    <a:pt x="176" y="3"/>
                    <a:pt x="176" y="3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75" y="56"/>
                    <a:pt x="143" y="86"/>
                    <a:pt x="101" y="98"/>
                  </a:cubicBezTo>
                  <a:cubicBezTo>
                    <a:pt x="103" y="99"/>
                    <a:pt x="105" y="101"/>
                    <a:pt x="105" y="104"/>
                  </a:cubicBezTo>
                  <a:cubicBezTo>
                    <a:pt x="105" y="107"/>
                    <a:pt x="103" y="109"/>
                    <a:pt x="100" y="111"/>
                  </a:cubicBezTo>
                  <a:close/>
                  <a:moveTo>
                    <a:pt x="43" y="67"/>
                  </a:moveTo>
                  <a:cubicBezTo>
                    <a:pt x="43" y="63"/>
                    <a:pt x="44" y="59"/>
                    <a:pt x="45" y="55"/>
                  </a:cubicBezTo>
                  <a:cubicBezTo>
                    <a:pt x="48" y="47"/>
                    <a:pt x="48" y="38"/>
                    <a:pt x="46" y="30"/>
                  </a:cubicBezTo>
                  <a:cubicBezTo>
                    <a:pt x="36" y="29"/>
                    <a:pt x="24" y="25"/>
                    <a:pt x="19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37"/>
                    <a:pt x="26" y="55"/>
                    <a:pt x="43" y="67"/>
                  </a:cubicBezTo>
                  <a:close/>
                  <a:moveTo>
                    <a:pt x="130" y="30"/>
                  </a:moveTo>
                  <a:cubicBezTo>
                    <a:pt x="128" y="38"/>
                    <a:pt x="128" y="47"/>
                    <a:pt x="130" y="55"/>
                  </a:cubicBezTo>
                  <a:cubicBezTo>
                    <a:pt x="131" y="59"/>
                    <a:pt x="132" y="63"/>
                    <a:pt x="132" y="67"/>
                  </a:cubicBezTo>
                  <a:cubicBezTo>
                    <a:pt x="149" y="55"/>
                    <a:pt x="160" y="37"/>
                    <a:pt x="162" y="17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1" y="25"/>
                    <a:pt x="139" y="29"/>
                    <a:pt x="130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Freeform 17"/>
            <p:cNvSpPr>
              <a:spLocks noEditPoints="1"/>
            </p:cNvSpPr>
            <p:nvPr/>
          </p:nvSpPr>
          <p:spPr bwMode="auto">
            <a:xfrm>
              <a:off x="6323013" y="760413"/>
              <a:ext cx="1373188" cy="750888"/>
            </a:xfrm>
            <a:custGeom>
              <a:avLst/>
              <a:gdLst/>
              <a:ahLst/>
              <a:cxnLst>
                <a:cxn ang="0">
                  <a:pos x="53" y="48"/>
                </a:cxn>
                <a:cxn ang="0">
                  <a:pos x="71" y="159"/>
                </a:cxn>
                <a:cxn ang="0">
                  <a:pos x="120" y="194"/>
                </a:cxn>
                <a:cxn ang="0">
                  <a:pos x="67" y="164"/>
                </a:cxn>
                <a:cxn ang="0">
                  <a:pos x="50" y="47"/>
                </a:cxn>
                <a:cxn ang="0">
                  <a:pos x="70" y="2"/>
                </a:cxn>
                <a:cxn ang="0">
                  <a:pos x="87" y="131"/>
                </a:cxn>
                <a:cxn ang="0">
                  <a:pos x="71" y="150"/>
                </a:cxn>
                <a:cxn ang="0">
                  <a:pos x="84" y="114"/>
                </a:cxn>
                <a:cxn ang="0">
                  <a:pos x="79" y="98"/>
                </a:cxn>
                <a:cxn ang="0">
                  <a:pos x="56" y="113"/>
                </a:cxn>
                <a:cxn ang="0">
                  <a:pos x="81" y="80"/>
                </a:cxn>
                <a:cxn ang="0">
                  <a:pos x="78" y="66"/>
                </a:cxn>
                <a:cxn ang="0">
                  <a:pos x="53" y="76"/>
                </a:cxn>
                <a:cxn ang="0">
                  <a:pos x="83" y="49"/>
                </a:cxn>
                <a:cxn ang="0">
                  <a:pos x="35" y="152"/>
                </a:cxn>
                <a:cxn ang="0">
                  <a:pos x="62" y="168"/>
                </a:cxn>
                <a:cxn ang="0">
                  <a:pos x="16" y="159"/>
                </a:cxn>
                <a:cxn ang="0">
                  <a:pos x="22" y="119"/>
                </a:cxn>
                <a:cxn ang="0">
                  <a:pos x="45" y="140"/>
                </a:cxn>
                <a:cxn ang="0">
                  <a:pos x="2" y="121"/>
                </a:cxn>
                <a:cxn ang="0">
                  <a:pos x="22" y="83"/>
                </a:cxn>
                <a:cxn ang="0">
                  <a:pos x="36" y="109"/>
                </a:cxn>
                <a:cxn ang="0">
                  <a:pos x="3" y="79"/>
                </a:cxn>
                <a:cxn ang="0">
                  <a:pos x="30" y="45"/>
                </a:cxn>
                <a:cxn ang="0">
                  <a:pos x="38" y="73"/>
                </a:cxn>
                <a:cxn ang="0">
                  <a:pos x="11" y="37"/>
                </a:cxn>
                <a:cxn ang="0">
                  <a:pos x="293" y="24"/>
                </a:cxn>
                <a:cxn ang="0">
                  <a:pos x="314" y="53"/>
                </a:cxn>
                <a:cxn ang="0">
                  <a:pos x="295" y="159"/>
                </a:cxn>
                <a:cxn ang="0">
                  <a:pos x="248" y="200"/>
                </a:cxn>
                <a:cxn ang="0">
                  <a:pos x="323" y="104"/>
                </a:cxn>
                <a:cxn ang="0">
                  <a:pos x="318" y="32"/>
                </a:cxn>
                <a:cxn ang="0">
                  <a:pos x="293" y="3"/>
                </a:cxn>
                <a:cxn ang="0">
                  <a:pos x="283" y="144"/>
                </a:cxn>
                <a:cxn ang="0">
                  <a:pos x="297" y="138"/>
                </a:cxn>
                <a:cxn ang="0">
                  <a:pos x="279" y="114"/>
                </a:cxn>
                <a:cxn ang="0">
                  <a:pos x="295" y="110"/>
                </a:cxn>
                <a:cxn ang="0">
                  <a:pos x="308" y="100"/>
                </a:cxn>
                <a:cxn ang="0">
                  <a:pos x="282" y="82"/>
                </a:cxn>
                <a:cxn ang="0">
                  <a:pos x="299" y="76"/>
                </a:cxn>
                <a:cxn ang="0">
                  <a:pos x="309" y="64"/>
                </a:cxn>
                <a:cxn ang="0">
                  <a:pos x="281" y="51"/>
                </a:cxn>
                <a:cxn ang="0">
                  <a:pos x="314" y="155"/>
                </a:cxn>
                <a:cxn ang="0">
                  <a:pos x="317" y="173"/>
                </a:cxn>
                <a:cxn ang="0">
                  <a:pos x="349" y="156"/>
                </a:cxn>
                <a:cxn ang="0">
                  <a:pos x="328" y="125"/>
                </a:cxn>
                <a:cxn ang="0">
                  <a:pos x="335" y="142"/>
                </a:cxn>
                <a:cxn ang="0">
                  <a:pos x="363" y="119"/>
                </a:cxn>
                <a:cxn ang="0">
                  <a:pos x="331" y="94"/>
                </a:cxn>
                <a:cxn ang="0">
                  <a:pos x="343" y="107"/>
                </a:cxn>
                <a:cxn ang="0">
                  <a:pos x="361" y="77"/>
                </a:cxn>
                <a:cxn ang="0">
                  <a:pos x="326" y="58"/>
                </a:cxn>
                <a:cxn ang="0">
                  <a:pos x="341" y="68"/>
                </a:cxn>
                <a:cxn ang="0">
                  <a:pos x="352" y="35"/>
                </a:cxn>
              </a:cxnLst>
              <a:rect l="0" t="0" r="r" b="b"/>
              <a:pathLst>
                <a:path w="366" h="200">
                  <a:moveTo>
                    <a:pt x="73" y="24"/>
                  </a:moveTo>
                  <a:cubicBezTo>
                    <a:pt x="73" y="30"/>
                    <a:pt x="70" y="36"/>
                    <a:pt x="65" y="40"/>
                  </a:cubicBezTo>
                  <a:cubicBezTo>
                    <a:pt x="61" y="44"/>
                    <a:pt x="57" y="45"/>
                    <a:pt x="53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47" y="68"/>
                    <a:pt x="46" y="84"/>
                    <a:pt x="48" y="100"/>
                  </a:cubicBezTo>
                  <a:cubicBezTo>
                    <a:pt x="50" y="122"/>
                    <a:pt x="59" y="143"/>
                    <a:pt x="71" y="159"/>
                  </a:cubicBezTo>
                  <a:cubicBezTo>
                    <a:pt x="71" y="159"/>
                    <a:pt x="71" y="159"/>
                    <a:pt x="71" y="159"/>
                  </a:cubicBezTo>
                  <a:cubicBezTo>
                    <a:pt x="83" y="175"/>
                    <a:pt x="100" y="188"/>
                    <a:pt x="119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19" y="196"/>
                    <a:pt x="118" y="198"/>
                    <a:pt x="117" y="200"/>
                  </a:cubicBezTo>
                  <a:cubicBezTo>
                    <a:pt x="117" y="200"/>
                    <a:pt x="117" y="200"/>
                    <a:pt x="117" y="200"/>
                  </a:cubicBezTo>
                  <a:cubicBezTo>
                    <a:pt x="97" y="194"/>
                    <a:pt x="80" y="181"/>
                    <a:pt x="67" y="164"/>
                  </a:cubicBezTo>
                  <a:cubicBezTo>
                    <a:pt x="54" y="148"/>
                    <a:pt x="45" y="127"/>
                    <a:pt x="43" y="104"/>
                  </a:cubicBezTo>
                  <a:cubicBezTo>
                    <a:pt x="41" y="87"/>
                    <a:pt x="42" y="69"/>
                    <a:pt x="47" y="54"/>
                  </a:cubicBezTo>
                  <a:cubicBezTo>
                    <a:pt x="48" y="52"/>
                    <a:pt x="49" y="49"/>
                    <a:pt x="50" y="47"/>
                  </a:cubicBezTo>
                  <a:cubicBezTo>
                    <a:pt x="49" y="41"/>
                    <a:pt x="48" y="38"/>
                    <a:pt x="47" y="32"/>
                  </a:cubicBezTo>
                  <a:cubicBezTo>
                    <a:pt x="47" y="26"/>
                    <a:pt x="50" y="20"/>
                    <a:pt x="55" y="16"/>
                  </a:cubicBezTo>
                  <a:cubicBezTo>
                    <a:pt x="59" y="12"/>
                    <a:pt x="65" y="6"/>
                    <a:pt x="70" y="2"/>
                  </a:cubicBezTo>
                  <a:cubicBezTo>
                    <a:pt x="72" y="0"/>
                    <a:pt x="72" y="0"/>
                    <a:pt x="72" y="3"/>
                  </a:cubicBezTo>
                  <a:cubicBezTo>
                    <a:pt x="73" y="9"/>
                    <a:pt x="72" y="18"/>
                    <a:pt x="73" y="24"/>
                  </a:cubicBezTo>
                  <a:close/>
                  <a:moveTo>
                    <a:pt x="87" y="131"/>
                  </a:moveTo>
                  <a:cubicBezTo>
                    <a:pt x="88" y="136"/>
                    <a:pt x="86" y="140"/>
                    <a:pt x="83" y="144"/>
                  </a:cubicBezTo>
                  <a:cubicBezTo>
                    <a:pt x="79" y="147"/>
                    <a:pt x="76" y="148"/>
                    <a:pt x="73" y="151"/>
                  </a:cubicBezTo>
                  <a:cubicBezTo>
                    <a:pt x="71" y="153"/>
                    <a:pt x="71" y="153"/>
                    <a:pt x="71" y="150"/>
                  </a:cubicBezTo>
                  <a:cubicBezTo>
                    <a:pt x="70" y="145"/>
                    <a:pt x="68" y="143"/>
                    <a:pt x="68" y="138"/>
                  </a:cubicBezTo>
                  <a:cubicBezTo>
                    <a:pt x="68" y="133"/>
                    <a:pt x="69" y="129"/>
                    <a:pt x="73" y="125"/>
                  </a:cubicBezTo>
                  <a:cubicBezTo>
                    <a:pt x="76" y="122"/>
                    <a:pt x="81" y="117"/>
                    <a:pt x="84" y="114"/>
                  </a:cubicBezTo>
                  <a:cubicBezTo>
                    <a:pt x="86" y="112"/>
                    <a:pt x="86" y="112"/>
                    <a:pt x="86" y="114"/>
                  </a:cubicBezTo>
                  <a:cubicBezTo>
                    <a:pt x="87" y="119"/>
                    <a:pt x="87" y="126"/>
                    <a:pt x="87" y="131"/>
                  </a:cubicBezTo>
                  <a:close/>
                  <a:moveTo>
                    <a:pt x="79" y="98"/>
                  </a:moveTo>
                  <a:cubicBezTo>
                    <a:pt x="78" y="104"/>
                    <a:pt x="75" y="107"/>
                    <a:pt x="70" y="110"/>
                  </a:cubicBezTo>
                  <a:cubicBezTo>
                    <a:pt x="66" y="112"/>
                    <a:pt x="63" y="112"/>
                    <a:pt x="58" y="114"/>
                  </a:cubicBezTo>
                  <a:cubicBezTo>
                    <a:pt x="56" y="116"/>
                    <a:pt x="56" y="115"/>
                    <a:pt x="56" y="113"/>
                  </a:cubicBezTo>
                  <a:cubicBezTo>
                    <a:pt x="57" y="108"/>
                    <a:pt x="56" y="105"/>
                    <a:pt x="57" y="100"/>
                  </a:cubicBezTo>
                  <a:cubicBezTo>
                    <a:pt x="59" y="95"/>
                    <a:pt x="61" y="91"/>
                    <a:pt x="66" y="88"/>
                  </a:cubicBezTo>
                  <a:cubicBezTo>
                    <a:pt x="71" y="86"/>
                    <a:pt x="77" y="83"/>
                    <a:pt x="81" y="80"/>
                  </a:cubicBezTo>
                  <a:cubicBezTo>
                    <a:pt x="83" y="79"/>
                    <a:pt x="84" y="79"/>
                    <a:pt x="83" y="82"/>
                  </a:cubicBezTo>
                  <a:cubicBezTo>
                    <a:pt x="82" y="87"/>
                    <a:pt x="80" y="94"/>
                    <a:pt x="79" y="98"/>
                  </a:cubicBezTo>
                  <a:close/>
                  <a:moveTo>
                    <a:pt x="78" y="66"/>
                  </a:moveTo>
                  <a:cubicBezTo>
                    <a:pt x="76" y="71"/>
                    <a:pt x="72" y="74"/>
                    <a:pt x="67" y="76"/>
                  </a:cubicBezTo>
                  <a:cubicBezTo>
                    <a:pt x="62" y="77"/>
                    <a:pt x="59" y="76"/>
                    <a:pt x="54" y="78"/>
                  </a:cubicBezTo>
                  <a:cubicBezTo>
                    <a:pt x="52" y="79"/>
                    <a:pt x="52" y="78"/>
                    <a:pt x="53" y="76"/>
                  </a:cubicBezTo>
                  <a:cubicBezTo>
                    <a:pt x="55" y="71"/>
                    <a:pt x="54" y="68"/>
                    <a:pt x="56" y="64"/>
                  </a:cubicBezTo>
                  <a:cubicBezTo>
                    <a:pt x="58" y="59"/>
                    <a:pt x="62" y="56"/>
                    <a:pt x="67" y="54"/>
                  </a:cubicBezTo>
                  <a:cubicBezTo>
                    <a:pt x="72" y="52"/>
                    <a:pt x="78" y="50"/>
                    <a:pt x="83" y="49"/>
                  </a:cubicBezTo>
                  <a:cubicBezTo>
                    <a:pt x="85" y="48"/>
                    <a:pt x="86" y="48"/>
                    <a:pt x="85" y="51"/>
                  </a:cubicBezTo>
                  <a:cubicBezTo>
                    <a:pt x="83" y="55"/>
                    <a:pt x="80" y="62"/>
                    <a:pt x="78" y="66"/>
                  </a:cubicBezTo>
                  <a:close/>
                  <a:moveTo>
                    <a:pt x="35" y="152"/>
                  </a:moveTo>
                  <a:cubicBezTo>
                    <a:pt x="41" y="150"/>
                    <a:pt x="47" y="151"/>
                    <a:pt x="52" y="155"/>
                  </a:cubicBezTo>
                  <a:cubicBezTo>
                    <a:pt x="56" y="158"/>
                    <a:pt x="58" y="162"/>
                    <a:pt x="62" y="165"/>
                  </a:cubicBezTo>
                  <a:cubicBezTo>
                    <a:pt x="65" y="167"/>
                    <a:pt x="64" y="167"/>
                    <a:pt x="62" y="168"/>
                  </a:cubicBezTo>
                  <a:cubicBezTo>
                    <a:pt x="56" y="169"/>
                    <a:pt x="54" y="172"/>
                    <a:pt x="48" y="173"/>
                  </a:cubicBezTo>
                  <a:cubicBezTo>
                    <a:pt x="42" y="175"/>
                    <a:pt x="37" y="174"/>
                    <a:pt x="32" y="170"/>
                  </a:cubicBezTo>
                  <a:cubicBezTo>
                    <a:pt x="27" y="167"/>
                    <a:pt x="20" y="162"/>
                    <a:pt x="16" y="159"/>
                  </a:cubicBezTo>
                  <a:cubicBezTo>
                    <a:pt x="14" y="157"/>
                    <a:pt x="14" y="157"/>
                    <a:pt x="16" y="156"/>
                  </a:cubicBezTo>
                  <a:cubicBezTo>
                    <a:pt x="22" y="154"/>
                    <a:pt x="30" y="153"/>
                    <a:pt x="35" y="152"/>
                  </a:cubicBezTo>
                  <a:close/>
                  <a:moveTo>
                    <a:pt x="22" y="119"/>
                  </a:moveTo>
                  <a:cubicBezTo>
                    <a:pt x="28" y="118"/>
                    <a:pt x="33" y="121"/>
                    <a:pt x="38" y="125"/>
                  </a:cubicBezTo>
                  <a:cubicBezTo>
                    <a:pt x="41" y="129"/>
                    <a:pt x="42" y="133"/>
                    <a:pt x="46" y="137"/>
                  </a:cubicBezTo>
                  <a:cubicBezTo>
                    <a:pt x="48" y="139"/>
                    <a:pt x="47" y="140"/>
                    <a:pt x="45" y="140"/>
                  </a:cubicBezTo>
                  <a:cubicBezTo>
                    <a:pt x="39" y="140"/>
                    <a:pt x="36" y="142"/>
                    <a:pt x="30" y="142"/>
                  </a:cubicBezTo>
                  <a:cubicBezTo>
                    <a:pt x="24" y="142"/>
                    <a:pt x="19" y="140"/>
                    <a:pt x="15" y="136"/>
                  </a:cubicBezTo>
                  <a:cubicBezTo>
                    <a:pt x="11" y="131"/>
                    <a:pt x="5" y="126"/>
                    <a:pt x="2" y="121"/>
                  </a:cubicBezTo>
                  <a:cubicBezTo>
                    <a:pt x="0" y="119"/>
                    <a:pt x="0" y="119"/>
                    <a:pt x="3" y="119"/>
                  </a:cubicBezTo>
                  <a:cubicBezTo>
                    <a:pt x="8" y="119"/>
                    <a:pt x="17" y="119"/>
                    <a:pt x="22" y="119"/>
                  </a:cubicBezTo>
                  <a:close/>
                  <a:moveTo>
                    <a:pt x="22" y="83"/>
                  </a:moveTo>
                  <a:cubicBezTo>
                    <a:pt x="28" y="85"/>
                    <a:pt x="32" y="88"/>
                    <a:pt x="34" y="94"/>
                  </a:cubicBezTo>
                  <a:cubicBezTo>
                    <a:pt x="36" y="99"/>
                    <a:pt x="36" y="102"/>
                    <a:pt x="38" y="107"/>
                  </a:cubicBezTo>
                  <a:cubicBezTo>
                    <a:pt x="39" y="110"/>
                    <a:pt x="38" y="110"/>
                    <a:pt x="36" y="109"/>
                  </a:cubicBezTo>
                  <a:cubicBezTo>
                    <a:pt x="31" y="108"/>
                    <a:pt x="27" y="108"/>
                    <a:pt x="22" y="107"/>
                  </a:cubicBezTo>
                  <a:cubicBezTo>
                    <a:pt x="16" y="105"/>
                    <a:pt x="13" y="101"/>
                    <a:pt x="10" y="96"/>
                  </a:cubicBezTo>
                  <a:cubicBezTo>
                    <a:pt x="8" y="91"/>
                    <a:pt x="5" y="84"/>
                    <a:pt x="3" y="79"/>
                  </a:cubicBezTo>
                  <a:cubicBezTo>
                    <a:pt x="2" y="76"/>
                    <a:pt x="2" y="76"/>
                    <a:pt x="5" y="77"/>
                  </a:cubicBezTo>
                  <a:cubicBezTo>
                    <a:pt x="10" y="78"/>
                    <a:pt x="17" y="81"/>
                    <a:pt x="22" y="83"/>
                  </a:cubicBezTo>
                  <a:close/>
                  <a:moveTo>
                    <a:pt x="30" y="45"/>
                  </a:moveTo>
                  <a:cubicBezTo>
                    <a:pt x="35" y="48"/>
                    <a:pt x="38" y="52"/>
                    <a:pt x="39" y="58"/>
                  </a:cubicBezTo>
                  <a:cubicBezTo>
                    <a:pt x="40" y="63"/>
                    <a:pt x="39" y="66"/>
                    <a:pt x="40" y="72"/>
                  </a:cubicBezTo>
                  <a:cubicBezTo>
                    <a:pt x="40" y="74"/>
                    <a:pt x="40" y="74"/>
                    <a:pt x="38" y="73"/>
                  </a:cubicBezTo>
                  <a:cubicBezTo>
                    <a:pt x="33" y="71"/>
                    <a:pt x="29" y="71"/>
                    <a:pt x="25" y="68"/>
                  </a:cubicBezTo>
                  <a:cubicBezTo>
                    <a:pt x="19" y="65"/>
                    <a:pt x="16" y="61"/>
                    <a:pt x="15" y="55"/>
                  </a:cubicBezTo>
                  <a:cubicBezTo>
                    <a:pt x="14" y="50"/>
                    <a:pt x="12" y="42"/>
                    <a:pt x="11" y="37"/>
                  </a:cubicBezTo>
                  <a:cubicBezTo>
                    <a:pt x="11" y="34"/>
                    <a:pt x="11" y="34"/>
                    <a:pt x="13" y="35"/>
                  </a:cubicBezTo>
                  <a:cubicBezTo>
                    <a:pt x="18" y="38"/>
                    <a:pt x="25" y="42"/>
                    <a:pt x="30" y="45"/>
                  </a:cubicBezTo>
                  <a:close/>
                  <a:moveTo>
                    <a:pt x="293" y="24"/>
                  </a:moveTo>
                  <a:cubicBezTo>
                    <a:pt x="293" y="30"/>
                    <a:pt x="295" y="36"/>
                    <a:pt x="300" y="40"/>
                  </a:cubicBezTo>
                  <a:cubicBezTo>
                    <a:pt x="304" y="44"/>
                    <a:pt x="308" y="45"/>
                    <a:pt x="312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8" y="68"/>
                    <a:pt x="320" y="84"/>
                    <a:pt x="318" y="100"/>
                  </a:cubicBezTo>
                  <a:cubicBezTo>
                    <a:pt x="315" y="122"/>
                    <a:pt x="307" y="143"/>
                    <a:pt x="295" y="159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82" y="175"/>
                    <a:pt x="265" y="188"/>
                    <a:pt x="246" y="194"/>
                  </a:cubicBezTo>
                  <a:cubicBezTo>
                    <a:pt x="246" y="194"/>
                    <a:pt x="246" y="194"/>
                    <a:pt x="246" y="194"/>
                  </a:cubicBezTo>
                  <a:cubicBezTo>
                    <a:pt x="247" y="196"/>
                    <a:pt x="247" y="198"/>
                    <a:pt x="248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68" y="194"/>
                    <a:pt x="286" y="181"/>
                    <a:pt x="299" y="164"/>
                  </a:cubicBezTo>
                  <a:cubicBezTo>
                    <a:pt x="311" y="148"/>
                    <a:pt x="320" y="127"/>
                    <a:pt x="323" y="104"/>
                  </a:cubicBezTo>
                  <a:cubicBezTo>
                    <a:pt x="325" y="87"/>
                    <a:pt x="323" y="69"/>
                    <a:pt x="318" y="54"/>
                  </a:cubicBezTo>
                  <a:cubicBezTo>
                    <a:pt x="317" y="52"/>
                    <a:pt x="316" y="49"/>
                    <a:pt x="316" y="47"/>
                  </a:cubicBezTo>
                  <a:cubicBezTo>
                    <a:pt x="316" y="41"/>
                    <a:pt x="318" y="38"/>
                    <a:pt x="318" y="32"/>
                  </a:cubicBezTo>
                  <a:cubicBezTo>
                    <a:pt x="318" y="26"/>
                    <a:pt x="316" y="20"/>
                    <a:pt x="311" y="16"/>
                  </a:cubicBezTo>
                  <a:cubicBezTo>
                    <a:pt x="307" y="12"/>
                    <a:pt x="300" y="6"/>
                    <a:pt x="296" y="2"/>
                  </a:cubicBezTo>
                  <a:cubicBezTo>
                    <a:pt x="294" y="0"/>
                    <a:pt x="293" y="0"/>
                    <a:pt x="293" y="3"/>
                  </a:cubicBezTo>
                  <a:cubicBezTo>
                    <a:pt x="293" y="9"/>
                    <a:pt x="293" y="18"/>
                    <a:pt x="293" y="24"/>
                  </a:cubicBezTo>
                  <a:close/>
                  <a:moveTo>
                    <a:pt x="278" y="131"/>
                  </a:moveTo>
                  <a:cubicBezTo>
                    <a:pt x="278" y="136"/>
                    <a:pt x="279" y="140"/>
                    <a:pt x="283" y="144"/>
                  </a:cubicBezTo>
                  <a:cubicBezTo>
                    <a:pt x="286" y="147"/>
                    <a:pt x="289" y="148"/>
                    <a:pt x="293" y="151"/>
                  </a:cubicBezTo>
                  <a:cubicBezTo>
                    <a:pt x="294" y="153"/>
                    <a:pt x="295" y="152"/>
                    <a:pt x="295" y="150"/>
                  </a:cubicBezTo>
                  <a:cubicBezTo>
                    <a:pt x="295" y="145"/>
                    <a:pt x="297" y="143"/>
                    <a:pt x="297" y="138"/>
                  </a:cubicBezTo>
                  <a:cubicBezTo>
                    <a:pt x="298" y="133"/>
                    <a:pt x="296" y="129"/>
                    <a:pt x="293" y="125"/>
                  </a:cubicBezTo>
                  <a:cubicBezTo>
                    <a:pt x="289" y="122"/>
                    <a:pt x="285" y="117"/>
                    <a:pt x="281" y="114"/>
                  </a:cubicBezTo>
                  <a:cubicBezTo>
                    <a:pt x="280" y="112"/>
                    <a:pt x="279" y="112"/>
                    <a:pt x="279" y="114"/>
                  </a:cubicBezTo>
                  <a:cubicBezTo>
                    <a:pt x="279" y="119"/>
                    <a:pt x="278" y="126"/>
                    <a:pt x="278" y="131"/>
                  </a:cubicBezTo>
                  <a:close/>
                  <a:moveTo>
                    <a:pt x="286" y="98"/>
                  </a:moveTo>
                  <a:cubicBezTo>
                    <a:pt x="287" y="104"/>
                    <a:pt x="290" y="107"/>
                    <a:pt x="295" y="110"/>
                  </a:cubicBezTo>
                  <a:cubicBezTo>
                    <a:pt x="299" y="112"/>
                    <a:pt x="303" y="112"/>
                    <a:pt x="307" y="114"/>
                  </a:cubicBezTo>
                  <a:cubicBezTo>
                    <a:pt x="309" y="116"/>
                    <a:pt x="309" y="115"/>
                    <a:pt x="309" y="113"/>
                  </a:cubicBezTo>
                  <a:cubicBezTo>
                    <a:pt x="308" y="108"/>
                    <a:pt x="309" y="105"/>
                    <a:pt x="308" y="100"/>
                  </a:cubicBezTo>
                  <a:cubicBezTo>
                    <a:pt x="307" y="95"/>
                    <a:pt x="304" y="91"/>
                    <a:pt x="299" y="88"/>
                  </a:cubicBezTo>
                  <a:cubicBezTo>
                    <a:pt x="295" y="86"/>
                    <a:pt x="289" y="83"/>
                    <a:pt x="284" y="80"/>
                  </a:cubicBezTo>
                  <a:cubicBezTo>
                    <a:pt x="282" y="79"/>
                    <a:pt x="282" y="79"/>
                    <a:pt x="282" y="82"/>
                  </a:cubicBezTo>
                  <a:cubicBezTo>
                    <a:pt x="283" y="87"/>
                    <a:pt x="285" y="94"/>
                    <a:pt x="286" y="98"/>
                  </a:cubicBezTo>
                  <a:close/>
                  <a:moveTo>
                    <a:pt x="288" y="66"/>
                  </a:moveTo>
                  <a:cubicBezTo>
                    <a:pt x="290" y="71"/>
                    <a:pt x="293" y="74"/>
                    <a:pt x="299" y="76"/>
                  </a:cubicBezTo>
                  <a:cubicBezTo>
                    <a:pt x="303" y="77"/>
                    <a:pt x="306" y="76"/>
                    <a:pt x="311" y="78"/>
                  </a:cubicBezTo>
                  <a:cubicBezTo>
                    <a:pt x="313" y="79"/>
                    <a:pt x="314" y="78"/>
                    <a:pt x="313" y="76"/>
                  </a:cubicBezTo>
                  <a:cubicBezTo>
                    <a:pt x="311" y="71"/>
                    <a:pt x="311" y="68"/>
                    <a:pt x="309" y="64"/>
                  </a:cubicBezTo>
                  <a:cubicBezTo>
                    <a:pt x="307" y="59"/>
                    <a:pt x="304" y="56"/>
                    <a:pt x="298" y="54"/>
                  </a:cubicBezTo>
                  <a:cubicBezTo>
                    <a:pt x="294" y="52"/>
                    <a:pt x="287" y="50"/>
                    <a:pt x="282" y="49"/>
                  </a:cubicBezTo>
                  <a:cubicBezTo>
                    <a:pt x="280" y="48"/>
                    <a:pt x="280" y="48"/>
                    <a:pt x="281" y="51"/>
                  </a:cubicBezTo>
                  <a:cubicBezTo>
                    <a:pt x="282" y="55"/>
                    <a:pt x="286" y="62"/>
                    <a:pt x="288" y="66"/>
                  </a:cubicBezTo>
                  <a:close/>
                  <a:moveTo>
                    <a:pt x="330" y="152"/>
                  </a:moveTo>
                  <a:cubicBezTo>
                    <a:pt x="324" y="150"/>
                    <a:pt x="319" y="151"/>
                    <a:pt x="314" y="155"/>
                  </a:cubicBezTo>
                  <a:cubicBezTo>
                    <a:pt x="309" y="158"/>
                    <a:pt x="308" y="162"/>
                    <a:pt x="303" y="165"/>
                  </a:cubicBezTo>
                  <a:cubicBezTo>
                    <a:pt x="301" y="167"/>
                    <a:pt x="301" y="167"/>
                    <a:pt x="304" y="168"/>
                  </a:cubicBezTo>
                  <a:cubicBezTo>
                    <a:pt x="309" y="169"/>
                    <a:pt x="312" y="172"/>
                    <a:pt x="317" y="173"/>
                  </a:cubicBezTo>
                  <a:cubicBezTo>
                    <a:pt x="323" y="175"/>
                    <a:pt x="329" y="174"/>
                    <a:pt x="334" y="170"/>
                  </a:cubicBezTo>
                  <a:cubicBezTo>
                    <a:pt x="338" y="167"/>
                    <a:pt x="345" y="162"/>
                    <a:pt x="350" y="159"/>
                  </a:cubicBezTo>
                  <a:cubicBezTo>
                    <a:pt x="352" y="157"/>
                    <a:pt x="352" y="157"/>
                    <a:pt x="349" y="156"/>
                  </a:cubicBezTo>
                  <a:cubicBezTo>
                    <a:pt x="343" y="154"/>
                    <a:pt x="335" y="153"/>
                    <a:pt x="330" y="152"/>
                  </a:cubicBezTo>
                  <a:close/>
                  <a:moveTo>
                    <a:pt x="343" y="119"/>
                  </a:moveTo>
                  <a:cubicBezTo>
                    <a:pt x="337" y="118"/>
                    <a:pt x="332" y="121"/>
                    <a:pt x="328" y="125"/>
                  </a:cubicBezTo>
                  <a:cubicBezTo>
                    <a:pt x="324" y="129"/>
                    <a:pt x="323" y="133"/>
                    <a:pt x="320" y="137"/>
                  </a:cubicBezTo>
                  <a:cubicBezTo>
                    <a:pt x="318" y="139"/>
                    <a:pt x="318" y="140"/>
                    <a:pt x="321" y="140"/>
                  </a:cubicBezTo>
                  <a:cubicBezTo>
                    <a:pt x="327" y="140"/>
                    <a:pt x="330" y="142"/>
                    <a:pt x="335" y="142"/>
                  </a:cubicBezTo>
                  <a:cubicBezTo>
                    <a:pt x="341" y="142"/>
                    <a:pt x="346" y="140"/>
                    <a:pt x="351" y="136"/>
                  </a:cubicBezTo>
                  <a:cubicBezTo>
                    <a:pt x="354" y="131"/>
                    <a:pt x="360" y="126"/>
                    <a:pt x="364" y="121"/>
                  </a:cubicBezTo>
                  <a:cubicBezTo>
                    <a:pt x="366" y="119"/>
                    <a:pt x="365" y="119"/>
                    <a:pt x="363" y="119"/>
                  </a:cubicBezTo>
                  <a:cubicBezTo>
                    <a:pt x="357" y="119"/>
                    <a:pt x="349" y="119"/>
                    <a:pt x="343" y="119"/>
                  </a:cubicBezTo>
                  <a:close/>
                  <a:moveTo>
                    <a:pt x="343" y="83"/>
                  </a:moveTo>
                  <a:cubicBezTo>
                    <a:pt x="337" y="85"/>
                    <a:pt x="333" y="88"/>
                    <a:pt x="331" y="94"/>
                  </a:cubicBezTo>
                  <a:cubicBezTo>
                    <a:pt x="329" y="99"/>
                    <a:pt x="330" y="102"/>
                    <a:pt x="328" y="107"/>
                  </a:cubicBezTo>
                  <a:cubicBezTo>
                    <a:pt x="327" y="110"/>
                    <a:pt x="327" y="110"/>
                    <a:pt x="330" y="109"/>
                  </a:cubicBezTo>
                  <a:cubicBezTo>
                    <a:pt x="335" y="108"/>
                    <a:pt x="338" y="108"/>
                    <a:pt x="343" y="107"/>
                  </a:cubicBezTo>
                  <a:cubicBezTo>
                    <a:pt x="349" y="105"/>
                    <a:pt x="353" y="101"/>
                    <a:pt x="355" y="96"/>
                  </a:cubicBezTo>
                  <a:cubicBezTo>
                    <a:pt x="357" y="91"/>
                    <a:pt x="360" y="84"/>
                    <a:pt x="362" y="79"/>
                  </a:cubicBezTo>
                  <a:cubicBezTo>
                    <a:pt x="363" y="76"/>
                    <a:pt x="363" y="76"/>
                    <a:pt x="361" y="77"/>
                  </a:cubicBezTo>
                  <a:cubicBezTo>
                    <a:pt x="355" y="78"/>
                    <a:pt x="348" y="81"/>
                    <a:pt x="343" y="83"/>
                  </a:cubicBezTo>
                  <a:close/>
                  <a:moveTo>
                    <a:pt x="336" y="45"/>
                  </a:moveTo>
                  <a:cubicBezTo>
                    <a:pt x="331" y="48"/>
                    <a:pt x="328" y="52"/>
                    <a:pt x="326" y="58"/>
                  </a:cubicBezTo>
                  <a:cubicBezTo>
                    <a:pt x="325" y="63"/>
                    <a:pt x="326" y="66"/>
                    <a:pt x="326" y="72"/>
                  </a:cubicBezTo>
                  <a:cubicBezTo>
                    <a:pt x="325" y="74"/>
                    <a:pt x="325" y="74"/>
                    <a:pt x="328" y="73"/>
                  </a:cubicBezTo>
                  <a:cubicBezTo>
                    <a:pt x="333" y="71"/>
                    <a:pt x="336" y="71"/>
                    <a:pt x="341" y="68"/>
                  </a:cubicBezTo>
                  <a:cubicBezTo>
                    <a:pt x="346" y="65"/>
                    <a:pt x="349" y="61"/>
                    <a:pt x="350" y="55"/>
                  </a:cubicBezTo>
                  <a:cubicBezTo>
                    <a:pt x="351" y="50"/>
                    <a:pt x="353" y="42"/>
                    <a:pt x="354" y="37"/>
                  </a:cubicBezTo>
                  <a:cubicBezTo>
                    <a:pt x="355" y="34"/>
                    <a:pt x="354" y="34"/>
                    <a:pt x="352" y="35"/>
                  </a:cubicBezTo>
                  <a:cubicBezTo>
                    <a:pt x="347" y="38"/>
                    <a:pt x="340" y="42"/>
                    <a:pt x="336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8" name="Skupina 87">
            <a:extLst>
              <a:ext uri="{FF2B5EF4-FFF2-40B4-BE49-F238E27FC236}">
                <a16:creationId xmlns:a16="http://schemas.microsoft.com/office/drawing/2014/main" xmlns="" id="{1F479D5A-2D04-472E-8044-2E7B86C4A70A}"/>
              </a:ext>
            </a:extLst>
          </p:cNvPr>
          <p:cNvGrpSpPr>
            <a:grpSpLocks/>
          </p:cNvGrpSpPr>
          <p:nvPr/>
        </p:nvGrpSpPr>
        <p:grpSpPr>
          <a:xfrm>
            <a:off x="2533845" y="1687489"/>
            <a:ext cx="792000" cy="398097"/>
            <a:chOff x="2054283" y="1886989"/>
            <a:chExt cx="756458" cy="450273"/>
          </a:xfrm>
        </p:grpSpPr>
        <p:sp>
          <p:nvSpPr>
            <p:cNvPr id="92" name="Obdélník 91">
              <a:extLst>
                <a:ext uri="{FF2B5EF4-FFF2-40B4-BE49-F238E27FC236}">
                  <a16:creationId xmlns:a16="http://schemas.microsoft.com/office/drawing/2014/main" xmlns="" id="{33A42ABA-75FB-4C41-9080-0F32873CA1B9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TextovéPole 92">
              <a:extLst>
                <a:ext uri="{FF2B5EF4-FFF2-40B4-BE49-F238E27FC236}">
                  <a16:creationId xmlns:a16="http://schemas.microsoft.com/office/drawing/2014/main" xmlns="" id="{CD8356FB-AE97-4315-9C10-2195A0FADC30}"/>
                </a:ext>
              </a:extLst>
            </p:cNvPr>
            <p:cNvSpPr txBox="1"/>
            <p:nvPr/>
          </p:nvSpPr>
          <p:spPr>
            <a:xfrm>
              <a:off x="2054283" y="1886990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90 %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10</a:t>
              </a:r>
            </a:p>
          </p:txBody>
        </p:sp>
      </p:grpSp>
      <p:grpSp>
        <p:nvGrpSpPr>
          <p:cNvPr id="94" name="Skupina 93">
            <a:extLst>
              <a:ext uri="{FF2B5EF4-FFF2-40B4-BE49-F238E27FC236}">
                <a16:creationId xmlns:a16="http://schemas.microsoft.com/office/drawing/2014/main" xmlns="" id="{D16C1A8D-6650-4574-B94C-3AC9C7CFBF1C}"/>
              </a:ext>
            </a:extLst>
          </p:cNvPr>
          <p:cNvGrpSpPr>
            <a:grpSpLocks/>
          </p:cNvGrpSpPr>
          <p:nvPr/>
        </p:nvGrpSpPr>
        <p:grpSpPr>
          <a:xfrm>
            <a:off x="3319513" y="1156872"/>
            <a:ext cx="792000" cy="398097"/>
            <a:chOff x="2054283" y="1886989"/>
            <a:chExt cx="756458" cy="450273"/>
          </a:xfrm>
        </p:grpSpPr>
        <p:sp>
          <p:nvSpPr>
            <p:cNvPr id="95" name="Obdélník 94">
              <a:extLst>
                <a:ext uri="{FF2B5EF4-FFF2-40B4-BE49-F238E27FC236}">
                  <a16:creationId xmlns:a16="http://schemas.microsoft.com/office/drawing/2014/main" xmlns="" id="{54AD0077-5FE4-4948-B654-B1E508ACC992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TextovéPole 95">
              <a:extLst>
                <a:ext uri="{FF2B5EF4-FFF2-40B4-BE49-F238E27FC236}">
                  <a16:creationId xmlns:a16="http://schemas.microsoft.com/office/drawing/2014/main" xmlns="" id="{5AA38EDB-A5BF-4940-8ADD-004931305E1F}"/>
                </a:ext>
              </a:extLst>
            </p:cNvPr>
            <p:cNvSpPr txBox="1"/>
            <p:nvPr/>
          </p:nvSpPr>
          <p:spPr>
            <a:xfrm>
              <a:off x="2054283" y="1886990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87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%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-3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</a:t>
              </a:r>
              <a:r>
                <a:rPr lang="cs-CZ" sz="700" b="1" kern="0" dirty="0">
                  <a:solidFill>
                    <a:prstClr val="white"/>
                  </a:solidFill>
                  <a:latin typeface="Calibri" panose="020F0502020204030204" pitchFamily="34" charset="0"/>
                </a:rPr>
                <a:t>=21</a:t>
              </a:r>
              <a:endParaRPr kumimoji="0" lang="cs-CZ" sz="7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7" name="Skupina 96">
            <a:extLst>
              <a:ext uri="{FF2B5EF4-FFF2-40B4-BE49-F238E27FC236}">
                <a16:creationId xmlns:a16="http://schemas.microsoft.com/office/drawing/2014/main" xmlns="" id="{26360A4B-CD98-4BE2-8156-7820D02D68BA}"/>
              </a:ext>
            </a:extLst>
          </p:cNvPr>
          <p:cNvGrpSpPr/>
          <p:nvPr/>
        </p:nvGrpSpPr>
        <p:grpSpPr>
          <a:xfrm>
            <a:off x="5602275" y="1081578"/>
            <a:ext cx="1332000" cy="532015"/>
            <a:chOff x="2054283" y="1886989"/>
            <a:chExt cx="756458" cy="450272"/>
          </a:xfrm>
        </p:grpSpPr>
        <p:sp>
          <p:nvSpPr>
            <p:cNvPr id="98" name="Obdélník 97">
              <a:extLst>
                <a:ext uri="{FF2B5EF4-FFF2-40B4-BE49-F238E27FC236}">
                  <a16:creationId xmlns:a16="http://schemas.microsoft.com/office/drawing/2014/main" xmlns="" id="{530981C5-283D-4417-85A4-1184F2A9D22B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TextovéPole 98">
              <a:extLst>
                <a:ext uri="{FF2B5EF4-FFF2-40B4-BE49-F238E27FC236}">
                  <a16:creationId xmlns:a16="http://schemas.microsoft.com/office/drawing/2014/main" xmlns="" id="{4DED4A64-3BAA-4175-985F-617DD02A37A2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XX %  + 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- </a:t>
              </a:r>
              <a:endParaRPr lang="cs-CZ" sz="1600" b="1" kern="0" dirty="0">
                <a:solidFill>
                  <a:srgbClr val="FFC000"/>
                </a:solidFill>
                <a:latin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x </a:t>
              </a:r>
            </a:p>
          </p:txBody>
        </p:sp>
      </p:grpSp>
      <p:sp>
        <p:nvSpPr>
          <p:cNvPr id="100" name="TextovéPole 99">
            <a:extLst>
              <a:ext uri="{FF2B5EF4-FFF2-40B4-BE49-F238E27FC236}">
                <a16:creationId xmlns:a16="http://schemas.microsoft.com/office/drawing/2014/main" xmlns="" id="{D5EA70E9-3EF8-445B-BFAD-5646C1930A2D}"/>
              </a:ext>
            </a:extLst>
          </p:cNvPr>
          <p:cNvSpPr txBox="1"/>
          <p:nvPr/>
        </p:nvSpPr>
        <p:spPr>
          <a:xfrm>
            <a:off x="7068996" y="1030102"/>
            <a:ext cx="1699696" cy="27699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Celkový index v </a:t>
            </a:r>
            <a:r>
              <a:rPr lang="cs-CZ" sz="1200" b="1" dirty="0">
                <a:solidFill>
                  <a:srgbClr val="404040"/>
                </a:solidFill>
                <a:latin typeface="Calibri"/>
                <a:cs typeface="Arial" pitchFamily="34" charset="0"/>
              </a:rPr>
              <a:t>regionu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xmlns="" id="{EA029889-8F05-4BA4-918B-AD7591343BE3}"/>
              </a:ext>
            </a:extLst>
          </p:cNvPr>
          <p:cNvSpPr txBox="1"/>
          <p:nvPr/>
        </p:nvSpPr>
        <p:spPr>
          <a:xfrm>
            <a:off x="7388358" y="1253508"/>
            <a:ext cx="1296842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Počet návštěv</a:t>
            </a:r>
          </a:p>
        </p:txBody>
      </p:sp>
      <p:grpSp>
        <p:nvGrpSpPr>
          <p:cNvPr id="102" name="Skupina 101">
            <a:extLst>
              <a:ext uri="{FF2B5EF4-FFF2-40B4-BE49-F238E27FC236}">
                <a16:creationId xmlns:a16="http://schemas.microsoft.com/office/drawing/2014/main" xmlns="" id="{92FBA057-FDDF-456C-AA70-C0BA19A29C0C}"/>
              </a:ext>
            </a:extLst>
          </p:cNvPr>
          <p:cNvGrpSpPr/>
          <p:nvPr/>
        </p:nvGrpSpPr>
        <p:grpSpPr>
          <a:xfrm>
            <a:off x="5609927" y="557507"/>
            <a:ext cx="1709714" cy="361568"/>
            <a:chOff x="7015800" y="1586786"/>
            <a:chExt cx="1709714" cy="361568"/>
          </a:xfrm>
        </p:grpSpPr>
        <p:grpSp>
          <p:nvGrpSpPr>
            <p:cNvPr id="103" name="Group 78">
              <a:extLst>
                <a:ext uri="{FF2B5EF4-FFF2-40B4-BE49-F238E27FC236}">
                  <a16:creationId xmlns:a16="http://schemas.microsoft.com/office/drawing/2014/main" xmlns="" id="{245749A1-C385-4EA5-A696-429BD7778E6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15800" y="1586786"/>
              <a:ext cx="471019" cy="361568"/>
              <a:chOff x="6323013" y="760413"/>
              <a:chExt cx="1373188" cy="1054100"/>
            </a:xfrm>
            <a:solidFill>
              <a:srgbClr val="FFC000"/>
            </a:solidFill>
          </p:grpSpPr>
          <p:sp>
            <p:nvSpPr>
              <p:cNvPr id="105" name="Freeform 16">
                <a:extLst>
                  <a:ext uri="{FF2B5EF4-FFF2-40B4-BE49-F238E27FC236}">
                    <a16:creationId xmlns:a16="http://schemas.microsoft.com/office/drawing/2014/main" xmlns="" id="{271CBFCD-73AE-4D93-8ED2-F6B95945F9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80200" y="985838"/>
                <a:ext cx="660400" cy="828675"/>
              </a:xfrm>
              <a:custGeom>
                <a:avLst/>
                <a:gdLst/>
                <a:ahLst/>
                <a:cxnLst>
                  <a:cxn ang="0">
                    <a:pos x="100" y="111"/>
                  </a:cxn>
                  <a:cxn ang="0">
                    <a:pos x="118" y="129"/>
                  </a:cxn>
                  <a:cxn ang="0">
                    <a:pos x="126" y="133"/>
                  </a:cxn>
                  <a:cxn ang="0">
                    <a:pos x="130" y="144"/>
                  </a:cxn>
                  <a:cxn ang="0">
                    <a:pos x="130" y="149"/>
                  </a:cxn>
                  <a:cxn ang="0">
                    <a:pos x="143" y="149"/>
                  </a:cxn>
                  <a:cxn ang="0">
                    <a:pos x="143" y="192"/>
                  </a:cxn>
                  <a:cxn ang="0">
                    <a:pos x="150" y="201"/>
                  </a:cxn>
                  <a:cxn ang="0">
                    <a:pos x="150" y="221"/>
                  </a:cxn>
                  <a:cxn ang="0">
                    <a:pos x="25" y="221"/>
                  </a:cxn>
                  <a:cxn ang="0">
                    <a:pos x="25" y="201"/>
                  </a:cxn>
                  <a:cxn ang="0">
                    <a:pos x="32" y="192"/>
                  </a:cxn>
                  <a:cxn ang="0">
                    <a:pos x="32" y="149"/>
                  </a:cxn>
                  <a:cxn ang="0">
                    <a:pos x="45" y="149"/>
                  </a:cxn>
                  <a:cxn ang="0">
                    <a:pos x="45" y="144"/>
                  </a:cxn>
                  <a:cxn ang="0">
                    <a:pos x="50" y="133"/>
                  </a:cxn>
                  <a:cxn ang="0">
                    <a:pos x="57" y="129"/>
                  </a:cxn>
                  <a:cxn ang="0">
                    <a:pos x="75" y="111"/>
                  </a:cxn>
                  <a:cxn ang="0">
                    <a:pos x="71" y="104"/>
                  </a:cxn>
                  <a:cxn ang="0">
                    <a:pos x="75" y="98"/>
                  </a:cxn>
                  <a:cxn ang="0">
                    <a:pos x="0" y="10"/>
                  </a:cxn>
                  <a:cxn ang="0">
                    <a:pos x="0" y="3"/>
                  </a:cxn>
                  <a:cxn ang="0">
                    <a:pos x="28" y="3"/>
                  </a:cxn>
                  <a:cxn ang="0">
                    <a:pos x="29" y="5"/>
                  </a:cxn>
                  <a:cxn ang="0">
                    <a:pos x="40" y="14"/>
                  </a:cxn>
                  <a:cxn ang="0">
                    <a:pos x="39" y="13"/>
                  </a:cxn>
                  <a:cxn ang="0">
                    <a:pos x="36" y="2"/>
                  </a:cxn>
                  <a:cxn ang="0">
                    <a:pos x="42" y="0"/>
                  </a:cxn>
                  <a:cxn ang="0">
                    <a:pos x="134" y="0"/>
                  </a:cxn>
                  <a:cxn ang="0">
                    <a:pos x="139" y="2"/>
                  </a:cxn>
                  <a:cxn ang="0">
                    <a:pos x="136" y="13"/>
                  </a:cxn>
                  <a:cxn ang="0">
                    <a:pos x="136" y="14"/>
                  </a:cxn>
                  <a:cxn ang="0">
                    <a:pos x="146" y="5"/>
                  </a:cxn>
                  <a:cxn ang="0">
                    <a:pos x="147" y="3"/>
                  </a:cxn>
                  <a:cxn ang="0">
                    <a:pos x="176" y="3"/>
                  </a:cxn>
                  <a:cxn ang="0">
                    <a:pos x="176" y="10"/>
                  </a:cxn>
                  <a:cxn ang="0">
                    <a:pos x="101" y="98"/>
                  </a:cxn>
                  <a:cxn ang="0">
                    <a:pos x="105" y="104"/>
                  </a:cxn>
                  <a:cxn ang="0">
                    <a:pos x="100" y="111"/>
                  </a:cxn>
                  <a:cxn ang="0">
                    <a:pos x="43" y="67"/>
                  </a:cxn>
                  <a:cxn ang="0">
                    <a:pos x="45" y="55"/>
                  </a:cxn>
                  <a:cxn ang="0">
                    <a:pos x="46" y="30"/>
                  </a:cxn>
                  <a:cxn ang="0">
                    <a:pos x="19" y="17"/>
                  </a:cxn>
                  <a:cxn ang="0">
                    <a:pos x="13" y="17"/>
                  </a:cxn>
                  <a:cxn ang="0">
                    <a:pos x="43" y="67"/>
                  </a:cxn>
                  <a:cxn ang="0">
                    <a:pos x="130" y="30"/>
                  </a:cxn>
                  <a:cxn ang="0">
                    <a:pos x="130" y="55"/>
                  </a:cxn>
                  <a:cxn ang="0">
                    <a:pos x="132" y="67"/>
                  </a:cxn>
                  <a:cxn ang="0">
                    <a:pos x="162" y="17"/>
                  </a:cxn>
                  <a:cxn ang="0">
                    <a:pos x="156" y="17"/>
                  </a:cxn>
                  <a:cxn ang="0">
                    <a:pos x="130" y="30"/>
                  </a:cxn>
                </a:cxnLst>
                <a:rect l="0" t="0" r="r" b="b"/>
                <a:pathLst>
                  <a:path w="176" h="221">
                    <a:moveTo>
                      <a:pt x="100" y="111"/>
                    </a:moveTo>
                    <a:cubicBezTo>
                      <a:pt x="103" y="121"/>
                      <a:pt x="108" y="125"/>
                      <a:pt x="118" y="129"/>
                    </a:cubicBezTo>
                    <a:cubicBezTo>
                      <a:pt x="121" y="130"/>
                      <a:pt x="123" y="131"/>
                      <a:pt x="126" y="133"/>
                    </a:cubicBezTo>
                    <a:cubicBezTo>
                      <a:pt x="129" y="136"/>
                      <a:pt x="130" y="140"/>
                      <a:pt x="130" y="144"/>
                    </a:cubicBezTo>
                    <a:cubicBezTo>
                      <a:pt x="130" y="149"/>
                      <a:pt x="130" y="149"/>
                      <a:pt x="130" y="149"/>
                    </a:cubicBezTo>
                    <a:cubicBezTo>
                      <a:pt x="143" y="149"/>
                      <a:pt x="143" y="149"/>
                      <a:pt x="143" y="149"/>
                    </a:cubicBezTo>
                    <a:cubicBezTo>
                      <a:pt x="143" y="192"/>
                      <a:pt x="143" y="192"/>
                      <a:pt x="143" y="192"/>
                    </a:cubicBezTo>
                    <a:cubicBezTo>
                      <a:pt x="150" y="201"/>
                      <a:pt x="150" y="201"/>
                      <a:pt x="150" y="201"/>
                    </a:cubicBezTo>
                    <a:cubicBezTo>
                      <a:pt x="150" y="221"/>
                      <a:pt x="150" y="221"/>
                      <a:pt x="150" y="221"/>
                    </a:cubicBezTo>
                    <a:cubicBezTo>
                      <a:pt x="25" y="221"/>
                      <a:pt x="25" y="221"/>
                      <a:pt x="25" y="221"/>
                    </a:cubicBezTo>
                    <a:cubicBezTo>
                      <a:pt x="25" y="201"/>
                      <a:pt x="25" y="201"/>
                      <a:pt x="25" y="201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45" y="149"/>
                      <a:pt x="45" y="149"/>
                      <a:pt x="45" y="149"/>
                    </a:cubicBezTo>
                    <a:cubicBezTo>
                      <a:pt x="45" y="144"/>
                      <a:pt x="45" y="144"/>
                      <a:pt x="45" y="144"/>
                    </a:cubicBezTo>
                    <a:cubicBezTo>
                      <a:pt x="45" y="140"/>
                      <a:pt x="47" y="136"/>
                      <a:pt x="50" y="133"/>
                    </a:cubicBezTo>
                    <a:cubicBezTo>
                      <a:pt x="52" y="131"/>
                      <a:pt x="54" y="130"/>
                      <a:pt x="57" y="129"/>
                    </a:cubicBezTo>
                    <a:cubicBezTo>
                      <a:pt x="68" y="125"/>
                      <a:pt x="72" y="121"/>
                      <a:pt x="75" y="111"/>
                    </a:cubicBezTo>
                    <a:cubicBezTo>
                      <a:pt x="73" y="109"/>
                      <a:pt x="71" y="107"/>
                      <a:pt x="71" y="104"/>
                    </a:cubicBezTo>
                    <a:cubicBezTo>
                      <a:pt x="71" y="102"/>
                      <a:pt x="73" y="100"/>
                      <a:pt x="75" y="98"/>
                    </a:cubicBezTo>
                    <a:cubicBezTo>
                      <a:pt x="32" y="86"/>
                      <a:pt x="0" y="56"/>
                      <a:pt x="0" y="1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31" y="10"/>
                      <a:pt x="35" y="13"/>
                      <a:pt x="40" y="14"/>
                    </a:cubicBezTo>
                    <a:cubicBezTo>
                      <a:pt x="40" y="14"/>
                      <a:pt x="39" y="13"/>
                      <a:pt x="39" y="13"/>
                    </a:cubicBezTo>
                    <a:cubicBezTo>
                      <a:pt x="37" y="10"/>
                      <a:pt x="34" y="6"/>
                      <a:pt x="36" y="2"/>
                    </a:cubicBezTo>
                    <a:cubicBezTo>
                      <a:pt x="38" y="0"/>
                      <a:pt x="40" y="0"/>
                      <a:pt x="42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36" y="0"/>
                      <a:pt x="138" y="0"/>
                      <a:pt x="139" y="2"/>
                    </a:cubicBezTo>
                    <a:cubicBezTo>
                      <a:pt x="141" y="6"/>
                      <a:pt x="138" y="10"/>
                      <a:pt x="136" y="13"/>
                    </a:cubicBezTo>
                    <a:cubicBezTo>
                      <a:pt x="136" y="13"/>
                      <a:pt x="136" y="14"/>
                      <a:pt x="136" y="14"/>
                    </a:cubicBezTo>
                    <a:cubicBezTo>
                      <a:pt x="140" y="13"/>
                      <a:pt x="145" y="10"/>
                      <a:pt x="146" y="5"/>
                    </a:cubicBezTo>
                    <a:cubicBezTo>
                      <a:pt x="147" y="3"/>
                      <a:pt x="147" y="3"/>
                      <a:pt x="147" y="3"/>
                    </a:cubicBezTo>
                    <a:cubicBezTo>
                      <a:pt x="176" y="3"/>
                      <a:pt x="176" y="3"/>
                      <a:pt x="176" y="3"/>
                    </a:cubicBezTo>
                    <a:cubicBezTo>
                      <a:pt x="176" y="10"/>
                      <a:pt x="176" y="10"/>
                      <a:pt x="176" y="10"/>
                    </a:cubicBezTo>
                    <a:cubicBezTo>
                      <a:pt x="175" y="56"/>
                      <a:pt x="143" y="86"/>
                      <a:pt x="101" y="98"/>
                    </a:cubicBezTo>
                    <a:cubicBezTo>
                      <a:pt x="103" y="99"/>
                      <a:pt x="105" y="101"/>
                      <a:pt x="105" y="104"/>
                    </a:cubicBezTo>
                    <a:cubicBezTo>
                      <a:pt x="105" y="107"/>
                      <a:pt x="103" y="109"/>
                      <a:pt x="100" y="111"/>
                    </a:cubicBezTo>
                    <a:close/>
                    <a:moveTo>
                      <a:pt x="43" y="67"/>
                    </a:moveTo>
                    <a:cubicBezTo>
                      <a:pt x="43" y="63"/>
                      <a:pt x="44" y="59"/>
                      <a:pt x="45" y="55"/>
                    </a:cubicBezTo>
                    <a:cubicBezTo>
                      <a:pt x="48" y="47"/>
                      <a:pt x="48" y="38"/>
                      <a:pt x="46" y="30"/>
                    </a:cubicBezTo>
                    <a:cubicBezTo>
                      <a:pt x="36" y="29"/>
                      <a:pt x="24" y="25"/>
                      <a:pt x="19" y="17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37"/>
                      <a:pt x="26" y="55"/>
                      <a:pt x="43" y="67"/>
                    </a:cubicBezTo>
                    <a:close/>
                    <a:moveTo>
                      <a:pt x="130" y="30"/>
                    </a:moveTo>
                    <a:cubicBezTo>
                      <a:pt x="128" y="38"/>
                      <a:pt x="128" y="47"/>
                      <a:pt x="130" y="55"/>
                    </a:cubicBezTo>
                    <a:cubicBezTo>
                      <a:pt x="131" y="59"/>
                      <a:pt x="132" y="63"/>
                      <a:pt x="132" y="67"/>
                    </a:cubicBezTo>
                    <a:cubicBezTo>
                      <a:pt x="149" y="55"/>
                      <a:pt x="160" y="37"/>
                      <a:pt x="162" y="17"/>
                    </a:cubicBezTo>
                    <a:cubicBezTo>
                      <a:pt x="156" y="17"/>
                      <a:pt x="156" y="17"/>
                      <a:pt x="156" y="17"/>
                    </a:cubicBezTo>
                    <a:cubicBezTo>
                      <a:pt x="151" y="25"/>
                      <a:pt x="139" y="29"/>
                      <a:pt x="130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6" name="Freeform 17">
                <a:extLst>
                  <a:ext uri="{FF2B5EF4-FFF2-40B4-BE49-F238E27FC236}">
                    <a16:creationId xmlns:a16="http://schemas.microsoft.com/office/drawing/2014/main" xmlns="" id="{C7E9B3B8-6051-4377-9EBD-BDC18FDD8A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23013" y="760413"/>
                <a:ext cx="1373188" cy="750888"/>
              </a:xfrm>
              <a:custGeom>
                <a:avLst/>
                <a:gdLst/>
                <a:ahLst/>
                <a:cxnLst>
                  <a:cxn ang="0">
                    <a:pos x="53" y="48"/>
                  </a:cxn>
                  <a:cxn ang="0">
                    <a:pos x="71" y="159"/>
                  </a:cxn>
                  <a:cxn ang="0">
                    <a:pos x="120" y="194"/>
                  </a:cxn>
                  <a:cxn ang="0">
                    <a:pos x="67" y="164"/>
                  </a:cxn>
                  <a:cxn ang="0">
                    <a:pos x="50" y="47"/>
                  </a:cxn>
                  <a:cxn ang="0">
                    <a:pos x="70" y="2"/>
                  </a:cxn>
                  <a:cxn ang="0">
                    <a:pos x="87" y="131"/>
                  </a:cxn>
                  <a:cxn ang="0">
                    <a:pos x="71" y="150"/>
                  </a:cxn>
                  <a:cxn ang="0">
                    <a:pos x="84" y="114"/>
                  </a:cxn>
                  <a:cxn ang="0">
                    <a:pos x="79" y="98"/>
                  </a:cxn>
                  <a:cxn ang="0">
                    <a:pos x="56" y="113"/>
                  </a:cxn>
                  <a:cxn ang="0">
                    <a:pos x="81" y="80"/>
                  </a:cxn>
                  <a:cxn ang="0">
                    <a:pos x="78" y="66"/>
                  </a:cxn>
                  <a:cxn ang="0">
                    <a:pos x="53" y="76"/>
                  </a:cxn>
                  <a:cxn ang="0">
                    <a:pos x="83" y="49"/>
                  </a:cxn>
                  <a:cxn ang="0">
                    <a:pos x="35" y="152"/>
                  </a:cxn>
                  <a:cxn ang="0">
                    <a:pos x="62" y="168"/>
                  </a:cxn>
                  <a:cxn ang="0">
                    <a:pos x="16" y="159"/>
                  </a:cxn>
                  <a:cxn ang="0">
                    <a:pos x="22" y="119"/>
                  </a:cxn>
                  <a:cxn ang="0">
                    <a:pos x="45" y="140"/>
                  </a:cxn>
                  <a:cxn ang="0">
                    <a:pos x="2" y="121"/>
                  </a:cxn>
                  <a:cxn ang="0">
                    <a:pos x="22" y="83"/>
                  </a:cxn>
                  <a:cxn ang="0">
                    <a:pos x="36" y="109"/>
                  </a:cxn>
                  <a:cxn ang="0">
                    <a:pos x="3" y="79"/>
                  </a:cxn>
                  <a:cxn ang="0">
                    <a:pos x="30" y="45"/>
                  </a:cxn>
                  <a:cxn ang="0">
                    <a:pos x="38" y="73"/>
                  </a:cxn>
                  <a:cxn ang="0">
                    <a:pos x="11" y="37"/>
                  </a:cxn>
                  <a:cxn ang="0">
                    <a:pos x="293" y="24"/>
                  </a:cxn>
                  <a:cxn ang="0">
                    <a:pos x="314" y="53"/>
                  </a:cxn>
                  <a:cxn ang="0">
                    <a:pos x="295" y="159"/>
                  </a:cxn>
                  <a:cxn ang="0">
                    <a:pos x="248" y="200"/>
                  </a:cxn>
                  <a:cxn ang="0">
                    <a:pos x="323" y="104"/>
                  </a:cxn>
                  <a:cxn ang="0">
                    <a:pos x="318" y="32"/>
                  </a:cxn>
                  <a:cxn ang="0">
                    <a:pos x="293" y="3"/>
                  </a:cxn>
                  <a:cxn ang="0">
                    <a:pos x="283" y="144"/>
                  </a:cxn>
                  <a:cxn ang="0">
                    <a:pos x="297" y="138"/>
                  </a:cxn>
                  <a:cxn ang="0">
                    <a:pos x="279" y="114"/>
                  </a:cxn>
                  <a:cxn ang="0">
                    <a:pos x="295" y="110"/>
                  </a:cxn>
                  <a:cxn ang="0">
                    <a:pos x="308" y="100"/>
                  </a:cxn>
                  <a:cxn ang="0">
                    <a:pos x="282" y="82"/>
                  </a:cxn>
                  <a:cxn ang="0">
                    <a:pos x="299" y="76"/>
                  </a:cxn>
                  <a:cxn ang="0">
                    <a:pos x="309" y="64"/>
                  </a:cxn>
                  <a:cxn ang="0">
                    <a:pos x="281" y="51"/>
                  </a:cxn>
                  <a:cxn ang="0">
                    <a:pos x="314" y="155"/>
                  </a:cxn>
                  <a:cxn ang="0">
                    <a:pos x="317" y="173"/>
                  </a:cxn>
                  <a:cxn ang="0">
                    <a:pos x="349" y="156"/>
                  </a:cxn>
                  <a:cxn ang="0">
                    <a:pos x="328" y="125"/>
                  </a:cxn>
                  <a:cxn ang="0">
                    <a:pos x="335" y="142"/>
                  </a:cxn>
                  <a:cxn ang="0">
                    <a:pos x="363" y="119"/>
                  </a:cxn>
                  <a:cxn ang="0">
                    <a:pos x="331" y="94"/>
                  </a:cxn>
                  <a:cxn ang="0">
                    <a:pos x="343" y="107"/>
                  </a:cxn>
                  <a:cxn ang="0">
                    <a:pos x="361" y="77"/>
                  </a:cxn>
                  <a:cxn ang="0">
                    <a:pos x="326" y="58"/>
                  </a:cxn>
                  <a:cxn ang="0">
                    <a:pos x="341" y="68"/>
                  </a:cxn>
                  <a:cxn ang="0">
                    <a:pos x="352" y="35"/>
                  </a:cxn>
                </a:cxnLst>
                <a:rect l="0" t="0" r="r" b="b"/>
                <a:pathLst>
                  <a:path w="366" h="200">
                    <a:moveTo>
                      <a:pt x="73" y="24"/>
                    </a:moveTo>
                    <a:cubicBezTo>
                      <a:pt x="73" y="30"/>
                      <a:pt x="70" y="36"/>
                      <a:pt x="65" y="40"/>
                    </a:cubicBezTo>
                    <a:cubicBezTo>
                      <a:pt x="61" y="44"/>
                      <a:pt x="57" y="45"/>
                      <a:pt x="53" y="48"/>
                    </a:cubicBezTo>
                    <a:cubicBezTo>
                      <a:pt x="53" y="50"/>
                      <a:pt x="52" y="51"/>
                      <a:pt x="52" y="53"/>
                    </a:cubicBezTo>
                    <a:cubicBezTo>
                      <a:pt x="47" y="68"/>
                      <a:pt x="46" y="84"/>
                      <a:pt x="48" y="100"/>
                    </a:cubicBezTo>
                    <a:cubicBezTo>
                      <a:pt x="50" y="122"/>
                      <a:pt x="59" y="143"/>
                      <a:pt x="71" y="159"/>
                    </a:cubicBezTo>
                    <a:cubicBezTo>
                      <a:pt x="71" y="159"/>
                      <a:pt x="71" y="159"/>
                      <a:pt x="71" y="159"/>
                    </a:cubicBezTo>
                    <a:cubicBezTo>
                      <a:pt x="83" y="175"/>
                      <a:pt x="100" y="188"/>
                      <a:pt x="119" y="194"/>
                    </a:cubicBezTo>
                    <a:cubicBezTo>
                      <a:pt x="120" y="194"/>
                      <a:pt x="120" y="194"/>
                      <a:pt x="120" y="194"/>
                    </a:cubicBezTo>
                    <a:cubicBezTo>
                      <a:pt x="119" y="196"/>
                      <a:pt x="118" y="198"/>
                      <a:pt x="117" y="200"/>
                    </a:cubicBezTo>
                    <a:cubicBezTo>
                      <a:pt x="117" y="200"/>
                      <a:pt x="117" y="200"/>
                      <a:pt x="117" y="200"/>
                    </a:cubicBezTo>
                    <a:cubicBezTo>
                      <a:pt x="97" y="194"/>
                      <a:pt x="80" y="181"/>
                      <a:pt x="67" y="164"/>
                    </a:cubicBezTo>
                    <a:cubicBezTo>
                      <a:pt x="54" y="148"/>
                      <a:pt x="45" y="127"/>
                      <a:pt x="43" y="104"/>
                    </a:cubicBezTo>
                    <a:cubicBezTo>
                      <a:pt x="41" y="87"/>
                      <a:pt x="42" y="69"/>
                      <a:pt x="47" y="54"/>
                    </a:cubicBezTo>
                    <a:cubicBezTo>
                      <a:pt x="48" y="52"/>
                      <a:pt x="49" y="49"/>
                      <a:pt x="50" y="47"/>
                    </a:cubicBezTo>
                    <a:cubicBezTo>
                      <a:pt x="49" y="41"/>
                      <a:pt x="48" y="38"/>
                      <a:pt x="47" y="32"/>
                    </a:cubicBezTo>
                    <a:cubicBezTo>
                      <a:pt x="47" y="26"/>
                      <a:pt x="50" y="20"/>
                      <a:pt x="55" y="16"/>
                    </a:cubicBezTo>
                    <a:cubicBezTo>
                      <a:pt x="59" y="12"/>
                      <a:pt x="65" y="6"/>
                      <a:pt x="70" y="2"/>
                    </a:cubicBezTo>
                    <a:cubicBezTo>
                      <a:pt x="72" y="0"/>
                      <a:pt x="72" y="0"/>
                      <a:pt x="72" y="3"/>
                    </a:cubicBezTo>
                    <a:cubicBezTo>
                      <a:pt x="73" y="9"/>
                      <a:pt x="72" y="18"/>
                      <a:pt x="73" y="24"/>
                    </a:cubicBezTo>
                    <a:close/>
                    <a:moveTo>
                      <a:pt x="87" y="131"/>
                    </a:moveTo>
                    <a:cubicBezTo>
                      <a:pt x="88" y="136"/>
                      <a:pt x="86" y="140"/>
                      <a:pt x="83" y="144"/>
                    </a:cubicBezTo>
                    <a:cubicBezTo>
                      <a:pt x="79" y="147"/>
                      <a:pt x="76" y="148"/>
                      <a:pt x="73" y="151"/>
                    </a:cubicBezTo>
                    <a:cubicBezTo>
                      <a:pt x="71" y="153"/>
                      <a:pt x="71" y="153"/>
                      <a:pt x="71" y="150"/>
                    </a:cubicBezTo>
                    <a:cubicBezTo>
                      <a:pt x="70" y="145"/>
                      <a:pt x="68" y="143"/>
                      <a:pt x="68" y="138"/>
                    </a:cubicBezTo>
                    <a:cubicBezTo>
                      <a:pt x="68" y="133"/>
                      <a:pt x="69" y="129"/>
                      <a:pt x="73" y="125"/>
                    </a:cubicBezTo>
                    <a:cubicBezTo>
                      <a:pt x="76" y="122"/>
                      <a:pt x="81" y="117"/>
                      <a:pt x="84" y="114"/>
                    </a:cubicBezTo>
                    <a:cubicBezTo>
                      <a:pt x="86" y="112"/>
                      <a:pt x="86" y="112"/>
                      <a:pt x="86" y="114"/>
                    </a:cubicBezTo>
                    <a:cubicBezTo>
                      <a:pt x="87" y="119"/>
                      <a:pt x="87" y="126"/>
                      <a:pt x="87" y="131"/>
                    </a:cubicBezTo>
                    <a:close/>
                    <a:moveTo>
                      <a:pt x="79" y="98"/>
                    </a:moveTo>
                    <a:cubicBezTo>
                      <a:pt x="78" y="104"/>
                      <a:pt x="75" y="107"/>
                      <a:pt x="70" y="110"/>
                    </a:cubicBezTo>
                    <a:cubicBezTo>
                      <a:pt x="66" y="112"/>
                      <a:pt x="63" y="112"/>
                      <a:pt x="58" y="114"/>
                    </a:cubicBezTo>
                    <a:cubicBezTo>
                      <a:pt x="56" y="116"/>
                      <a:pt x="56" y="115"/>
                      <a:pt x="56" y="113"/>
                    </a:cubicBezTo>
                    <a:cubicBezTo>
                      <a:pt x="57" y="108"/>
                      <a:pt x="56" y="105"/>
                      <a:pt x="57" y="100"/>
                    </a:cubicBezTo>
                    <a:cubicBezTo>
                      <a:pt x="59" y="95"/>
                      <a:pt x="61" y="91"/>
                      <a:pt x="66" y="88"/>
                    </a:cubicBezTo>
                    <a:cubicBezTo>
                      <a:pt x="71" y="86"/>
                      <a:pt x="77" y="83"/>
                      <a:pt x="81" y="80"/>
                    </a:cubicBezTo>
                    <a:cubicBezTo>
                      <a:pt x="83" y="79"/>
                      <a:pt x="84" y="79"/>
                      <a:pt x="83" y="82"/>
                    </a:cubicBezTo>
                    <a:cubicBezTo>
                      <a:pt x="82" y="87"/>
                      <a:pt x="80" y="94"/>
                      <a:pt x="79" y="98"/>
                    </a:cubicBezTo>
                    <a:close/>
                    <a:moveTo>
                      <a:pt x="78" y="66"/>
                    </a:moveTo>
                    <a:cubicBezTo>
                      <a:pt x="76" y="71"/>
                      <a:pt x="72" y="74"/>
                      <a:pt x="67" y="76"/>
                    </a:cubicBezTo>
                    <a:cubicBezTo>
                      <a:pt x="62" y="77"/>
                      <a:pt x="59" y="76"/>
                      <a:pt x="54" y="78"/>
                    </a:cubicBezTo>
                    <a:cubicBezTo>
                      <a:pt x="52" y="79"/>
                      <a:pt x="52" y="78"/>
                      <a:pt x="53" y="76"/>
                    </a:cubicBezTo>
                    <a:cubicBezTo>
                      <a:pt x="55" y="71"/>
                      <a:pt x="54" y="68"/>
                      <a:pt x="56" y="64"/>
                    </a:cubicBezTo>
                    <a:cubicBezTo>
                      <a:pt x="58" y="59"/>
                      <a:pt x="62" y="56"/>
                      <a:pt x="67" y="54"/>
                    </a:cubicBezTo>
                    <a:cubicBezTo>
                      <a:pt x="72" y="52"/>
                      <a:pt x="78" y="50"/>
                      <a:pt x="83" y="49"/>
                    </a:cubicBezTo>
                    <a:cubicBezTo>
                      <a:pt x="85" y="48"/>
                      <a:pt x="86" y="48"/>
                      <a:pt x="85" y="51"/>
                    </a:cubicBezTo>
                    <a:cubicBezTo>
                      <a:pt x="83" y="55"/>
                      <a:pt x="80" y="62"/>
                      <a:pt x="78" y="66"/>
                    </a:cubicBezTo>
                    <a:close/>
                    <a:moveTo>
                      <a:pt x="35" y="152"/>
                    </a:moveTo>
                    <a:cubicBezTo>
                      <a:pt x="41" y="150"/>
                      <a:pt x="47" y="151"/>
                      <a:pt x="52" y="155"/>
                    </a:cubicBezTo>
                    <a:cubicBezTo>
                      <a:pt x="56" y="158"/>
                      <a:pt x="58" y="162"/>
                      <a:pt x="62" y="165"/>
                    </a:cubicBezTo>
                    <a:cubicBezTo>
                      <a:pt x="65" y="167"/>
                      <a:pt x="64" y="167"/>
                      <a:pt x="62" y="168"/>
                    </a:cubicBezTo>
                    <a:cubicBezTo>
                      <a:pt x="56" y="169"/>
                      <a:pt x="54" y="172"/>
                      <a:pt x="48" y="173"/>
                    </a:cubicBezTo>
                    <a:cubicBezTo>
                      <a:pt x="42" y="175"/>
                      <a:pt x="37" y="174"/>
                      <a:pt x="32" y="170"/>
                    </a:cubicBezTo>
                    <a:cubicBezTo>
                      <a:pt x="27" y="167"/>
                      <a:pt x="20" y="162"/>
                      <a:pt x="16" y="159"/>
                    </a:cubicBezTo>
                    <a:cubicBezTo>
                      <a:pt x="14" y="157"/>
                      <a:pt x="14" y="157"/>
                      <a:pt x="16" y="156"/>
                    </a:cubicBezTo>
                    <a:cubicBezTo>
                      <a:pt x="22" y="154"/>
                      <a:pt x="30" y="153"/>
                      <a:pt x="35" y="152"/>
                    </a:cubicBezTo>
                    <a:close/>
                    <a:moveTo>
                      <a:pt x="22" y="119"/>
                    </a:moveTo>
                    <a:cubicBezTo>
                      <a:pt x="28" y="118"/>
                      <a:pt x="33" y="121"/>
                      <a:pt x="38" y="125"/>
                    </a:cubicBezTo>
                    <a:cubicBezTo>
                      <a:pt x="41" y="129"/>
                      <a:pt x="42" y="133"/>
                      <a:pt x="46" y="137"/>
                    </a:cubicBezTo>
                    <a:cubicBezTo>
                      <a:pt x="48" y="139"/>
                      <a:pt x="47" y="140"/>
                      <a:pt x="45" y="140"/>
                    </a:cubicBezTo>
                    <a:cubicBezTo>
                      <a:pt x="39" y="140"/>
                      <a:pt x="36" y="142"/>
                      <a:pt x="30" y="142"/>
                    </a:cubicBezTo>
                    <a:cubicBezTo>
                      <a:pt x="24" y="142"/>
                      <a:pt x="19" y="140"/>
                      <a:pt x="15" y="136"/>
                    </a:cubicBezTo>
                    <a:cubicBezTo>
                      <a:pt x="11" y="131"/>
                      <a:pt x="5" y="126"/>
                      <a:pt x="2" y="121"/>
                    </a:cubicBezTo>
                    <a:cubicBezTo>
                      <a:pt x="0" y="119"/>
                      <a:pt x="0" y="119"/>
                      <a:pt x="3" y="119"/>
                    </a:cubicBezTo>
                    <a:cubicBezTo>
                      <a:pt x="8" y="119"/>
                      <a:pt x="17" y="119"/>
                      <a:pt x="22" y="119"/>
                    </a:cubicBezTo>
                    <a:close/>
                    <a:moveTo>
                      <a:pt x="22" y="83"/>
                    </a:moveTo>
                    <a:cubicBezTo>
                      <a:pt x="28" y="85"/>
                      <a:pt x="32" y="88"/>
                      <a:pt x="34" y="94"/>
                    </a:cubicBezTo>
                    <a:cubicBezTo>
                      <a:pt x="36" y="99"/>
                      <a:pt x="36" y="102"/>
                      <a:pt x="38" y="107"/>
                    </a:cubicBezTo>
                    <a:cubicBezTo>
                      <a:pt x="39" y="110"/>
                      <a:pt x="38" y="110"/>
                      <a:pt x="36" y="109"/>
                    </a:cubicBezTo>
                    <a:cubicBezTo>
                      <a:pt x="31" y="108"/>
                      <a:pt x="27" y="108"/>
                      <a:pt x="22" y="107"/>
                    </a:cubicBezTo>
                    <a:cubicBezTo>
                      <a:pt x="16" y="105"/>
                      <a:pt x="13" y="101"/>
                      <a:pt x="10" y="96"/>
                    </a:cubicBezTo>
                    <a:cubicBezTo>
                      <a:pt x="8" y="91"/>
                      <a:pt x="5" y="84"/>
                      <a:pt x="3" y="79"/>
                    </a:cubicBezTo>
                    <a:cubicBezTo>
                      <a:pt x="2" y="76"/>
                      <a:pt x="2" y="76"/>
                      <a:pt x="5" y="77"/>
                    </a:cubicBezTo>
                    <a:cubicBezTo>
                      <a:pt x="10" y="78"/>
                      <a:pt x="17" y="81"/>
                      <a:pt x="22" y="83"/>
                    </a:cubicBezTo>
                    <a:close/>
                    <a:moveTo>
                      <a:pt x="30" y="45"/>
                    </a:moveTo>
                    <a:cubicBezTo>
                      <a:pt x="35" y="48"/>
                      <a:pt x="38" y="52"/>
                      <a:pt x="39" y="58"/>
                    </a:cubicBezTo>
                    <a:cubicBezTo>
                      <a:pt x="40" y="63"/>
                      <a:pt x="39" y="66"/>
                      <a:pt x="40" y="72"/>
                    </a:cubicBezTo>
                    <a:cubicBezTo>
                      <a:pt x="40" y="74"/>
                      <a:pt x="40" y="74"/>
                      <a:pt x="38" y="73"/>
                    </a:cubicBezTo>
                    <a:cubicBezTo>
                      <a:pt x="33" y="71"/>
                      <a:pt x="29" y="71"/>
                      <a:pt x="25" y="68"/>
                    </a:cubicBezTo>
                    <a:cubicBezTo>
                      <a:pt x="19" y="65"/>
                      <a:pt x="16" y="61"/>
                      <a:pt x="15" y="55"/>
                    </a:cubicBezTo>
                    <a:cubicBezTo>
                      <a:pt x="14" y="50"/>
                      <a:pt x="12" y="42"/>
                      <a:pt x="11" y="37"/>
                    </a:cubicBezTo>
                    <a:cubicBezTo>
                      <a:pt x="11" y="34"/>
                      <a:pt x="11" y="34"/>
                      <a:pt x="13" y="35"/>
                    </a:cubicBezTo>
                    <a:cubicBezTo>
                      <a:pt x="18" y="38"/>
                      <a:pt x="25" y="42"/>
                      <a:pt x="30" y="45"/>
                    </a:cubicBezTo>
                    <a:close/>
                    <a:moveTo>
                      <a:pt x="293" y="24"/>
                    </a:moveTo>
                    <a:cubicBezTo>
                      <a:pt x="293" y="30"/>
                      <a:pt x="295" y="36"/>
                      <a:pt x="300" y="40"/>
                    </a:cubicBezTo>
                    <a:cubicBezTo>
                      <a:pt x="304" y="44"/>
                      <a:pt x="308" y="45"/>
                      <a:pt x="312" y="48"/>
                    </a:cubicBezTo>
                    <a:cubicBezTo>
                      <a:pt x="313" y="50"/>
                      <a:pt x="313" y="51"/>
                      <a:pt x="314" y="53"/>
                    </a:cubicBezTo>
                    <a:cubicBezTo>
                      <a:pt x="318" y="68"/>
                      <a:pt x="320" y="84"/>
                      <a:pt x="318" y="100"/>
                    </a:cubicBezTo>
                    <a:cubicBezTo>
                      <a:pt x="315" y="122"/>
                      <a:pt x="307" y="143"/>
                      <a:pt x="295" y="159"/>
                    </a:cubicBezTo>
                    <a:cubicBezTo>
                      <a:pt x="295" y="159"/>
                      <a:pt x="295" y="159"/>
                      <a:pt x="295" y="159"/>
                    </a:cubicBezTo>
                    <a:cubicBezTo>
                      <a:pt x="282" y="175"/>
                      <a:pt x="265" y="188"/>
                      <a:pt x="246" y="194"/>
                    </a:cubicBezTo>
                    <a:cubicBezTo>
                      <a:pt x="246" y="194"/>
                      <a:pt x="246" y="194"/>
                      <a:pt x="246" y="194"/>
                    </a:cubicBezTo>
                    <a:cubicBezTo>
                      <a:pt x="247" y="196"/>
                      <a:pt x="247" y="198"/>
                      <a:pt x="248" y="200"/>
                    </a:cubicBezTo>
                    <a:cubicBezTo>
                      <a:pt x="249" y="200"/>
                      <a:pt x="249" y="200"/>
                      <a:pt x="249" y="200"/>
                    </a:cubicBezTo>
                    <a:cubicBezTo>
                      <a:pt x="268" y="194"/>
                      <a:pt x="286" y="181"/>
                      <a:pt x="299" y="164"/>
                    </a:cubicBezTo>
                    <a:cubicBezTo>
                      <a:pt x="311" y="148"/>
                      <a:pt x="320" y="127"/>
                      <a:pt x="323" y="104"/>
                    </a:cubicBezTo>
                    <a:cubicBezTo>
                      <a:pt x="325" y="87"/>
                      <a:pt x="323" y="69"/>
                      <a:pt x="318" y="54"/>
                    </a:cubicBezTo>
                    <a:cubicBezTo>
                      <a:pt x="317" y="52"/>
                      <a:pt x="316" y="49"/>
                      <a:pt x="316" y="47"/>
                    </a:cubicBezTo>
                    <a:cubicBezTo>
                      <a:pt x="316" y="41"/>
                      <a:pt x="318" y="38"/>
                      <a:pt x="318" y="32"/>
                    </a:cubicBezTo>
                    <a:cubicBezTo>
                      <a:pt x="318" y="26"/>
                      <a:pt x="316" y="20"/>
                      <a:pt x="311" y="16"/>
                    </a:cubicBezTo>
                    <a:cubicBezTo>
                      <a:pt x="307" y="12"/>
                      <a:pt x="300" y="6"/>
                      <a:pt x="296" y="2"/>
                    </a:cubicBezTo>
                    <a:cubicBezTo>
                      <a:pt x="294" y="0"/>
                      <a:pt x="293" y="0"/>
                      <a:pt x="293" y="3"/>
                    </a:cubicBezTo>
                    <a:cubicBezTo>
                      <a:pt x="293" y="9"/>
                      <a:pt x="293" y="18"/>
                      <a:pt x="293" y="24"/>
                    </a:cubicBezTo>
                    <a:close/>
                    <a:moveTo>
                      <a:pt x="278" y="131"/>
                    </a:moveTo>
                    <a:cubicBezTo>
                      <a:pt x="278" y="136"/>
                      <a:pt x="279" y="140"/>
                      <a:pt x="283" y="144"/>
                    </a:cubicBezTo>
                    <a:cubicBezTo>
                      <a:pt x="286" y="147"/>
                      <a:pt x="289" y="148"/>
                      <a:pt x="293" y="151"/>
                    </a:cubicBezTo>
                    <a:cubicBezTo>
                      <a:pt x="294" y="153"/>
                      <a:pt x="295" y="152"/>
                      <a:pt x="295" y="150"/>
                    </a:cubicBezTo>
                    <a:cubicBezTo>
                      <a:pt x="295" y="145"/>
                      <a:pt x="297" y="143"/>
                      <a:pt x="297" y="138"/>
                    </a:cubicBezTo>
                    <a:cubicBezTo>
                      <a:pt x="298" y="133"/>
                      <a:pt x="296" y="129"/>
                      <a:pt x="293" y="125"/>
                    </a:cubicBezTo>
                    <a:cubicBezTo>
                      <a:pt x="289" y="122"/>
                      <a:pt x="285" y="117"/>
                      <a:pt x="281" y="114"/>
                    </a:cubicBezTo>
                    <a:cubicBezTo>
                      <a:pt x="280" y="112"/>
                      <a:pt x="279" y="112"/>
                      <a:pt x="279" y="114"/>
                    </a:cubicBezTo>
                    <a:cubicBezTo>
                      <a:pt x="279" y="119"/>
                      <a:pt x="278" y="126"/>
                      <a:pt x="278" y="131"/>
                    </a:cubicBezTo>
                    <a:close/>
                    <a:moveTo>
                      <a:pt x="286" y="98"/>
                    </a:moveTo>
                    <a:cubicBezTo>
                      <a:pt x="287" y="104"/>
                      <a:pt x="290" y="107"/>
                      <a:pt x="295" y="110"/>
                    </a:cubicBezTo>
                    <a:cubicBezTo>
                      <a:pt x="299" y="112"/>
                      <a:pt x="303" y="112"/>
                      <a:pt x="307" y="114"/>
                    </a:cubicBezTo>
                    <a:cubicBezTo>
                      <a:pt x="309" y="116"/>
                      <a:pt x="309" y="115"/>
                      <a:pt x="309" y="113"/>
                    </a:cubicBezTo>
                    <a:cubicBezTo>
                      <a:pt x="308" y="108"/>
                      <a:pt x="309" y="105"/>
                      <a:pt x="308" y="100"/>
                    </a:cubicBezTo>
                    <a:cubicBezTo>
                      <a:pt x="307" y="95"/>
                      <a:pt x="304" y="91"/>
                      <a:pt x="299" y="88"/>
                    </a:cubicBezTo>
                    <a:cubicBezTo>
                      <a:pt x="295" y="86"/>
                      <a:pt x="289" y="83"/>
                      <a:pt x="284" y="80"/>
                    </a:cubicBezTo>
                    <a:cubicBezTo>
                      <a:pt x="282" y="79"/>
                      <a:pt x="282" y="79"/>
                      <a:pt x="282" y="82"/>
                    </a:cubicBezTo>
                    <a:cubicBezTo>
                      <a:pt x="283" y="87"/>
                      <a:pt x="285" y="94"/>
                      <a:pt x="286" y="98"/>
                    </a:cubicBezTo>
                    <a:close/>
                    <a:moveTo>
                      <a:pt x="288" y="66"/>
                    </a:moveTo>
                    <a:cubicBezTo>
                      <a:pt x="290" y="71"/>
                      <a:pt x="293" y="74"/>
                      <a:pt x="299" y="76"/>
                    </a:cubicBezTo>
                    <a:cubicBezTo>
                      <a:pt x="303" y="77"/>
                      <a:pt x="306" y="76"/>
                      <a:pt x="311" y="78"/>
                    </a:cubicBezTo>
                    <a:cubicBezTo>
                      <a:pt x="313" y="79"/>
                      <a:pt x="314" y="78"/>
                      <a:pt x="313" y="76"/>
                    </a:cubicBezTo>
                    <a:cubicBezTo>
                      <a:pt x="311" y="71"/>
                      <a:pt x="311" y="68"/>
                      <a:pt x="309" y="64"/>
                    </a:cubicBezTo>
                    <a:cubicBezTo>
                      <a:pt x="307" y="59"/>
                      <a:pt x="304" y="56"/>
                      <a:pt x="298" y="54"/>
                    </a:cubicBezTo>
                    <a:cubicBezTo>
                      <a:pt x="294" y="52"/>
                      <a:pt x="287" y="50"/>
                      <a:pt x="282" y="49"/>
                    </a:cubicBezTo>
                    <a:cubicBezTo>
                      <a:pt x="280" y="48"/>
                      <a:pt x="280" y="48"/>
                      <a:pt x="281" y="51"/>
                    </a:cubicBezTo>
                    <a:cubicBezTo>
                      <a:pt x="282" y="55"/>
                      <a:pt x="286" y="62"/>
                      <a:pt x="288" y="66"/>
                    </a:cubicBezTo>
                    <a:close/>
                    <a:moveTo>
                      <a:pt x="330" y="152"/>
                    </a:moveTo>
                    <a:cubicBezTo>
                      <a:pt x="324" y="150"/>
                      <a:pt x="319" y="151"/>
                      <a:pt x="314" y="155"/>
                    </a:cubicBezTo>
                    <a:cubicBezTo>
                      <a:pt x="309" y="158"/>
                      <a:pt x="308" y="162"/>
                      <a:pt x="303" y="165"/>
                    </a:cubicBezTo>
                    <a:cubicBezTo>
                      <a:pt x="301" y="167"/>
                      <a:pt x="301" y="167"/>
                      <a:pt x="304" y="168"/>
                    </a:cubicBezTo>
                    <a:cubicBezTo>
                      <a:pt x="309" y="169"/>
                      <a:pt x="312" y="172"/>
                      <a:pt x="317" y="173"/>
                    </a:cubicBezTo>
                    <a:cubicBezTo>
                      <a:pt x="323" y="175"/>
                      <a:pt x="329" y="174"/>
                      <a:pt x="334" y="170"/>
                    </a:cubicBezTo>
                    <a:cubicBezTo>
                      <a:pt x="338" y="167"/>
                      <a:pt x="345" y="162"/>
                      <a:pt x="350" y="159"/>
                    </a:cubicBezTo>
                    <a:cubicBezTo>
                      <a:pt x="352" y="157"/>
                      <a:pt x="352" y="157"/>
                      <a:pt x="349" y="156"/>
                    </a:cubicBezTo>
                    <a:cubicBezTo>
                      <a:pt x="343" y="154"/>
                      <a:pt x="335" y="153"/>
                      <a:pt x="330" y="152"/>
                    </a:cubicBezTo>
                    <a:close/>
                    <a:moveTo>
                      <a:pt x="343" y="119"/>
                    </a:moveTo>
                    <a:cubicBezTo>
                      <a:pt x="337" y="118"/>
                      <a:pt x="332" y="121"/>
                      <a:pt x="328" y="125"/>
                    </a:cubicBezTo>
                    <a:cubicBezTo>
                      <a:pt x="324" y="129"/>
                      <a:pt x="323" y="133"/>
                      <a:pt x="320" y="137"/>
                    </a:cubicBezTo>
                    <a:cubicBezTo>
                      <a:pt x="318" y="139"/>
                      <a:pt x="318" y="140"/>
                      <a:pt x="321" y="140"/>
                    </a:cubicBezTo>
                    <a:cubicBezTo>
                      <a:pt x="327" y="140"/>
                      <a:pt x="330" y="142"/>
                      <a:pt x="335" y="142"/>
                    </a:cubicBezTo>
                    <a:cubicBezTo>
                      <a:pt x="341" y="142"/>
                      <a:pt x="346" y="140"/>
                      <a:pt x="351" y="136"/>
                    </a:cubicBezTo>
                    <a:cubicBezTo>
                      <a:pt x="354" y="131"/>
                      <a:pt x="360" y="126"/>
                      <a:pt x="364" y="121"/>
                    </a:cubicBezTo>
                    <a:cubicBezTo>
                      <a:pt x="366" y="119"/>
                      <a:pt x="365" y="119"/>
                      <a:pt x="363" y="119"/>
                    </a:cubicBezTo>
                    <a:cubicBezTo>
                      <a:pt x="357" y="119"/>
                      <a:pt x="349" y="119"/>
                      <a:pt x="343" y="119"/>
                    </a:cubicBezTo>
                    <a:close/>
                    <a:moveTo>
                      <a:pt x="343" y="83"/>
                    </a:moveTo>
                    <a:cubicBezTo>
                      <a:pt x="337" y="85"/>
                      <a:pt x="333" y="88"/>
                      <a:pt x="331" y="94"/>
                    </a:cubicBezTo>
                    <a:cubicBezTo>
                      <a:pt x="329" y="99"/>
                      <a:pt x="330" y="102"/>
                      <a:pt x="328" y="107"/>
                    </a:cubicBezTo>
                    <a:cubicBezTo>
                      <a:pt x="327" y="110"/>
                      <a:pt x="327" y="110"/>
                      <a:pt x="330" y="109"/>
                    </a:cubicBezTo>
                    <a:cubicBezTo>
                      <a:pt x="335" y="108"/>
                      <a:pt x="338" y="108"/>
                      <a:pt x="343" y="107"/>
                    </a:cubicBezTo>
                    <a:cubicBezTo>
                      <a:pt x="349" y="105"/>
                      <a:pt x="353" y="101"/>
                      <a:pt x="355" y="96"/>
                    </a:cubicBezTo>
                    <a:cubicBezTo>
                      <a:pt x="357" y="91"/>
                      <a:pt x="360" y="84"/>
                      <a:pt x="362" y="79"/>
                    </a:cubicBezTo>
                    <a:cubicBezTo>
                      <a:pt x="363" y="76"/>
                      <a:pt x="363" y="76"/>
                      <a:pt x="361" y="77"/>
                    </a:cubicBezTo>
                    <a:cubicBezTo>
                      <a:pt x="355" y="78"/>
                      <a:pt x="348" y="81"/>
                      <a:pt x="343" y="83"/>
                    </a:cubicBezTo>
                    <a:close/>
                    <a:moveTo>
                      <a:pt x="336" y="45"/>
                    </a:moveTo>
                    <a:cubicBezTo>
                      <a:pt x="331" y="48"/>
                      <a:pt x="328" y="52"/>
                      <a:pt x="326" y="58"/>
                    </a:cubicBezTo>
                    <a:cubicBezTo>
                      <a:pt x="325" y="63"/>
                      <a:pt x="326" y="66"/>
                      <a:pt x="326" y="72"/>
                    </a:cubicBezTo>
                    <a:cubicBezTo>
                      <a:pt x="325" y="74"/>
                      <a:pt x="325" y="74"/>
                      <a:pt x="328" y="73"/>
                    </a:cubicBezTo>
                    <a:cubicBezTo>
                      <a:pt x="333" y="71"/>
                      <a:pt x="336" y="71"/>
                      <a:pt x="341" y="68"/>
                    </a:cubicBezTo>
                    <a:cubicBezTo>
                      <a:pt x="346" y="65"/>
                      <a:pt x="349" y="61"/>
                      <a:pt x="350" y="55"/>
                    </a:cubicBezTo>
                    <a:cubicBezTo>
                      <a:pt x="351" y="50"/>
                      <a:pt x="353" y="42"/>
                      <a:pt x="354" y="37"/>
                    </a:cubicBezTo>
                    <a:cubicBezTo>
                      <a:pt x="355" y="34"/>
                      <a:pt x="354" y="34"/>
                      <a:pt x="352" y="35"/>
                    </a:cubicBezTo>
                    <a:cubicBezTo>
                      <a:pt x="347" y="38"/>
                      <a:pt x="340" y="42"/>
                      <a:pt x="336" y="4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4" name="TextovéPole 103">
              <a:extLst>
                <a:ext uri="{FF2B5EF4-FFF2-40B4-BE49-F238E27FC236}">
                  <a16:creationId xmlns:a16="http://schemas.microsoft.com/office/drawing/2014/main" xmlns="" id="{4654E0DB-CA6D-4840-BBA8-B2282EA2F340}"/>
                </a:ext>
              </a:extLst>
            </p:cNvPr>
            <p:cNvSpPr txBox="1"/>
            <p:nvPr/>
          </p:nvSpPr>
          <p:spPr>
            <a:xfrm>
              <a:off x="7662402" y="1648161"/>
              <a:ext cx="1063112" cy="253916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Nejlepší </a:t>
              </a:r>
              <a:r>
                <a:rPr lang="cs-CZ" sz="105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regiony</a:t>
              </a:r>
              <a:endPara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endParaRPr>
            </a:p>
          </p:txBody>
        </p:sp>
      </p:grpSp>
      <p:sp>
        <p:nvSpPr>
          <p:cNvPr id="107" name="TextovéPole 106">
            <a:extLst>
              <a:ext uri="{FF2B5EF4-FFF2-40B4-BE49-F238E27FC236}">
                <a16:creationId xmlns:a16="http://schemas.microsoft.com/office/drawing/2014/main" xmlns="" id="{EBE9D17B-8957-4753-A0BA-5A75738F1E83}"/>
              </a:ext>
            </a:extLst>
          </p:cNvPr>
          <p:cNvSpPr txBox="1"/>
          <p:nvPr/>
        </p:nvSpPr>
        <p:spPr>
          <a:xfrm>
            <a:off x="7068996" y="1419622"/>
            <a:ext cx="1773242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+/- Rozdíl p.b. od roku 2016</a:t>
            </a:r>
          </a:p>
        </p:txBody>
      </p:sp>
    </p:spTree>
    <p:extLst>
      <p:ext uri="{BB962C8B-B14F-4D97-AF65-F5344CB8AC3E}">
        <p14:creationId xmlns:p14="http://schemas.microsoft.com/office/powerpoint/2010/main" val="1715423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/>
              <a:pPr defTabSz="685800">
                <a:defRPr/>
              </a:pPr>
              <a:t>19</a:t>
            </a:fld>
            <a:endParaRPr lang="cs-CZ" dirty="0"/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540000" y="1296001"/>
            <a:ext cx="5961266" cy="62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4050"/>
              </a:lnSpc>
              <a:spcBef>
                <a:spcPct val="0"/>
              </a:spcBef>
              <a:spcAft>
                <a:spcPct val="0"/>
              </a:spcAft>
              <a:defRPr sz="3750" b="1" u="sng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lnSpc>
                <a:spcPts val="2025"/>
              </a:lnSpc>
              <a:spcBef>
                <a:spcPct val="0"/>
              </a:spcBef>
              <a:spcAft>
                <a:spcPct val="0"/>
              </a:spcAft>
              <a:defRPr sz="1875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cs-CZ" sz="4000" u="none" dirty="0">
                <a:solidFill>
                  <a:srgbClr val="FFFFFF"/>
                </a:solidFill>
                <a:latin typeface="Calibri"/>
              </a:rPr>
              <a:t>EMOCE?</a:t>
            </a:r>
            <a:endParaRPr lang="cs-CZ" sz="4000" u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67544" y="926669"/>
            <a:ext cx="3150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Aft>
                <a:spcPts val="0"/>
              </a:spcAft>
            </a:pPr>
            <a:r>
              <a:rPr lang="pl-PL" b="1" dirty="0">
                <a:solidFill>
                  <a:schemeClr val="bg1"/>
                </a:solidFill>
                <a:latin typeface="Calibri" panose="020F0502020204030204" pitchFamily="34" charset="0"/>
              </a:rPr>
              <a:t>Jaké budil kontakt s pracovníky</a:t>
            </a:r>
          </a:p>
        </p:txBody>
      </p:sp>
    </p:spTree>
    <p:extLst>
      <p:ext uri="{BB962C8B-B14F-4D97-AF65-F5344CB8AC3E}">
        <p14:creationId xmlns:p14="http://schemas.microsoft.com/office/powerpoint/2010/main" val="369326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2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3" name="Nadpis 3"/>
          <p:cNvSpPr txBox="1">
            <a:spLocks/>
          </p:cNvSpPr>
          <p:nvPr/>
        </p:nvSpPr>
        <p:spPr>
          <a:xfrm>
            <a:off x="214488" y="415381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Metodologie průzkumu</a:t>
            </a:r>
          </a:p>
        </p:txBody>
      </p:sp>
      <p:sp>
        <p:nvSpPr>
          <p:cNvPr id="34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/>
              <a:t>ZÁKLADNÍ ÚDAJE O PRŮZKUMU</a:t>
            </a:r>
          </a:p>
        </p:txBody>
      </p:sp>
      <p:grpSp>
        <p:nvGrpSpPr>
          <p:cNvPr id="55" name="Skupina 54"/>
          <p:cNvGrpSpPr/>
          <p:nvPr/>
        </p:nvGrpSpPr>
        <p:grpSpPr>
          <a:xfrm>
            <a:off x="-32066" y="1051453"/>
            <a:ext cx="2056320" cy="1496771"/>
            <a:chOff x="177789" y="1232338"/>
            <a:chExt cx="2056320" cy="1496771"/>
          </a:xfrm>
        </p:grpSpPr>
        <p:sp>
          <p:nvSpPr>
            <p:cNvPr id="3" name="TextBox 31"/>
            <p:cNvSpPr txBox="1"/>
            <p:nvPr/>
          </p:nvSpPr>
          <p:spPr>
            <a:xfrm>
              <a:off x="737956" y="2211415"/>
              <a:ext cx="93598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SBĚR DAT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TextBox 31"/>
            <p:cNvSpPr txBox="1"/>
            <p:nvPr/>
          </p:nvSpPr>
          <p:spPr>
            <a:xfrm>
              <a:off x="177789" y="2544443"/>
              <a:ext cx="205632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11. 6. 2018 – 15. 9. 2018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52" name="Skupina 51"/>
            <p:cNvGrpSpPr/>
            <p:nvPr/>
          </p:nvGrpSpPr>
          <p:grpSpPr>
            <a:xfrm>
              <a:off x="589049" y="1232338"/>
              <a:ext cx="1237246" cy="767849"/>
              <a:chOff x="568882" y="1465491"/>
              <a:chExt cx="1237246" cy="767849"/>
            </a:xfrm>
          </p:grpSpPr>
          <p:cxnSp>
            <p:nvCxnSpPr>
              <p:cNvPr id="5" name="Straight Connector 3"/>
              <p:cNvCxnSpPr/>
              <p:nvPr/>
            </p:nvCxnSpPr>
            <p:spPr>
              <a:xfrm>
                <a:off x="568882" y="2227441"/>
                <a:ext cx="1237246" cy="5899"/>
              </a:xfrm>
              <a:prstGeom prst="line">
                <a:avLst/>
              </a:prstGeom>
              <a:noFill/>
              <a:ln w="9525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olid"/>
                <a:tailEnd type="none" w="lg" len="lg"/>
              </a:ln>
              <a:effectLst/>
            </p:spPr>
          </p:cxnSp>
          <p:grpSp>
            <p:nvGrpSpPr>
              <p:cNvPr id="49" name="Skupina 48"/>
              <p:cNvGrpSpPr/>
              <p:nvPr/>
            </p:nvGrpSpPr>
            <p:grpSpPr>
              <a:xfrm>
                <a:off x="890505" y="1465491"/>
                <a:ext cx="594000" cy="760911"/>
                <a:chOff x="2342924" y="1293733"/>
                <a:chExt cx="594000" cy="760911"/>
              </a:xfrm>
            </p:grpSpPr>
            <p:grpSp>
              <p:nvGrpSpPr>
                <p:cNvPr id="41" name="Skupina 40"/>
                <p:cNvGrpSpPr/>
                <p:nvPr/>
              </p:nvGrpSpPr>
              <p:grpSpPr>
                <a:xfrm>
                  <a:off x="2342924" y="1293733"/>
                  <a:ext cx="594000" cy="760911"/>
                  <a:chOff x="2190525" y="1141333"/>
                  <a:chExt cx="594000" cy="760911"/>
                </a:xfrm>
              </p:grpSpPr>
              <p:sp>
                <p:nvSpPr>
                  <p:cNvPr id="42" name="Oval 179"/>
                  <p:cNvSpPr/>
                  <p:nvPr/>
                </p:nvSpPr>
                <p:spPr>
                  <a:xfrm rot="16200000">
                    <a:off x="2208559" y="1123299"/>
                    <a:ext cx="557932" cy="594000"/>
                  </a:xfrm>
                  <a:prstGeom prst="ellipse">
                    <a:avLst/>
                  </a:prstGeom>
                  <a:solidFill>
                    <a:srgbClr val="008BCA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135889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cxnSp>
                <p:nvCxnSpPr>
                  <p:cNvPr id="43" name="Straight Connector 188"/>
                  <p:cNvCxnSpPr/>
                  <p:nvPr/>
                </p:nvCxnSpPr>
                <p:spPr>
                  <a:xfrm flipH="1">
                    <a:off x="2487526" y="1496287"/>
                    <a:ext cx="2" cy="405957"/>
                  </a:xfrm>
                  <a:prstGeom prst="line">
                    <a:avLst/>
                  </a:prstGeom>
                  <a:noFill/>
                  <a:ln w="19050" cap="rnd" cmpd="sng" algn="ctr">
                    <a:solidFill>
                      <a:srgbClr val="008BCA"/>
                    </a:solidFill>
                    <a:prstDash val="solid"/>
                    <a:tailEnd type="oval" w="lg" len="lg"/>
                  </a:ln>
                  <a:effectLst/>
                </p:spPr>
              </p:cxnSp>
            </p:grpSp>
            <p:sp>
              <p:nvSpPr>
                <p:cNvPr id="31" name="Freeform 16"/>
                <p:cNvSpPr>
                  <a:spLocks noChangeAspect="1" noEditPoints="1"/>
                </p:cNvSpPr>
                <p:nvPr/>
              </p:nvSpPr>
              <p:spPr bwMode="auto">
                <a:xfrm>
                  <a:off x="2479356" y="1431844"/>
                  <a:ext cx="317690" cy="295465"/>
                </a:xfrm>
                <a:custGeom>
                  <a:avLst/>
                  <a:gdLst/>
                  <a:ahLst/>
                  <a:cxnLst>
                    <a:cxn ang="0">
                      <a:pos x="282" y="34"/>
                    </a:cxn>
                    <a:cxn ang="0">
                      <a:pos x="263" y="34"/>
                    </a:cxn>
                    <a:cxn ang="0">
                      <a:pos x="263" y="58"/>
                    </a:cxn>
                    <a:cxn ang="0">
                      <a:pos x="234" y="86"/>
                    </a:cxn>
                    <a:cxn ang="0">
                      <a:pos x="234" y="86"/>
                    </a:cxn>
                    <a:cxn ang="0">
                      <a:pos x="206" y="58"/>
                    </a:cxn>
                    <a:cxn ang="0">
                      <a:pos x="206" y="34"/>
                    </a:cxn>
                    <a:cxn ang="0">
                      <a:pos x="110" y="34"/>
                    </a:cxn>
                    <a:cxn ang="0">
                      <a:pos x="110" y="58"/>
                    </a:cxn>
                    <a:cxn ang="0">
                      <a:pos x="81" y="86"/>
                    </a:cxn>
                    <a:cxn ang="0">
                      <a:pos x="81" y="86"/>
                    </a:cxn>
                    <a:cxn ang="0">
                      <a:pos x="52" y="58"/>
                    </a:cxn>
                    <a:cxn ang="0">
                      <a:pos x="52" y="34"/>
                    </a:cxn>
                    <a:cxn ang="0">
                      <a:pos x="33" y="34"/>
                    </a:cxn>
                    <a:cxn ang="0">
                      <a:pos x="0" y="67"/>
                    </a:cxn>
                    <a:cxn ang="0">
                      <a:pos x="0" y="260"/>
                    </a:cxn>
                    <a:cxn ang="0">
                      <a:pos x="33" y="293"/>
                    </a:cxn>
                    <a:cxn ang="0">
                      <a:pos x="282" y="293"/>
                    </a:cxn>
                    <a:cxn ang="0">
                      <a:pos x="315" y="260"/>
                    </a:cxn>
                    <a:cxn ang="0">
                      <a:pos x="315" y="67"/>
                    </a:cxn>
                    <a:cxn ang="0">
                      <a:pos x="282" y="34"/>
                    </a:cxn>
                    <a:cxn ang="0">
                      <a:pos x="298" y="260"/>
                    </a:cxn>
                    <a:cxn ang="0">
                      <a:pos x="282" y="275"/>
                    </a:cxn>
                    <a:cxn ang="0">
                      <a:pos x="33" y="275"/>
                    </a:cxn>
                    <a:cxn ang="0">
                      <a:pos x="18" y="260"/>
                    </a:cxn>
                    <a:cxn ang="0">
                      <a:pos x="18" y="116"/>
                    </a:cxn>
                    <a:cxn ang="0">
                      <a:pos x="298" y="116"/>
                    </a:cxn>
                    <a:cxn ang="0">
                      <a:pos x="298" y="260"/>
                    </a:cxn>
                    <a:cxn ang="0">
                      <a:pos x="81" y="74"/>
                    </a:cxn>
                    <a:cxn ang="0">
                      <a:pos x="81" y="74"/>
                    </a:cxn>
                    <a:cxn ang="0">
                      <a:pos x="98" y="58"/>
                    </a:cxn>
                    <a:cxn ang="0">
                      <a:pos x="98" y="16"/>
                    </a:cxn>
                    <a:cxn ang="0">
                      <a:pos x="81" y="0"/>
                    </a:cxn>
                    <a:cxn ang="0">
                      <a:pos x="81" y="0"/>
                    </a:cxn>
                    <a:cxn ang="0">
                      <a:pos x="65" y="16"/>
                    </a:cxn>
                    <a:cxn ang="0">
                      <a:pos x="65" y="58"/>
                    </a:cxn>
                    <a:cxn ang="0">
                      <a:pos x="81" y="74"/>
                    </a:cxn>
                    <a:cxn ang="0">
                      <a:pos x="234" y="74"/>
                    </a:cxn>
                    <a:cxn ang="0">
                      <a:pos x="234" y="74"/>
                    </a:cxn>
                    <a:cxn ang="0">
                      <a:pos x="251" y="58"/>
                    </a:cxn>
                    <a:cxn ang="0">
                      <a:pos x="251" y="16"/>
                    </a:cxn>
                    <a:cxn ang="0">
                      <a:pos x="234" y="0"/>
                    </a:cxn>
                    <a:cxn ang="0">
                      <a:pos x="234" y="0"/>
                    </a:cxn>
                    <a:cxn ang="0">
                      <a:pos x="218" y="16"/>
                    </a:cxn>
                    <a:cxn ang="0">
                      <a:pos x="218" y="58"/>
                    </a:cxn>
                    <a:cxn ang="0">
                      <a:pos x="234" y="74"/>
                    </a:cxn>
                  </a:cxnLst>
                  <a:rect l="0" t="0" r="r" b="b"/>
                  <a:pathLst>
                    <a:path w="315" h="293">
                      <a:moveTo>
                        <a:pt x="282" y="34"/>
                      </a:move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58"/>
                        <a:pt x="263" y="58"/>
                        <a:pt x="263" y="58"/>
                      </a:cubicBezTo>
                      <a:cubicBezTo>
                        <a:pt x="263" y="73"/>
                        <a:pt x="250" y="86"/>
                        <a:pt x="234" y="86"/>
                      </a:cubicBezTo>
                      <a:cubicBezTo>
                        <a:pt x="234" y="86"/>
                        <a:pt x="234" y="86"/>
                        <a:pt x="234" y="86"/>
                      </a:cubicBezTo>
                      <a:cubicBezTo>
                        <a:pt x="219" y="86"/>
                        <a:pt x="206" y="73"/>
                        <a:pt x="206" y="58"/>
                      </a:cubicBezTo>
                      <a:cubicBezTo>
                        <a:pt x="206" y="34"/>
                        <a:pt x="206" y="34"/>
                        <a:pt x="206" y="34"/>
                      </a:cubicBezTo>
                      <a:cubicBezTo>
                        <a:pt x="110" y="34"/>
                        <a:pt x="110" y="34"/>
                        <a:pt x="110" y="34"/>
                      </a:cubicBezTo>
                      <a:cubicBezTo>
                        <a:pt x="110" y="58"/>
                        <a:pt x="110" y="58"/>
                        <a:pt x="110" y="58"/>
                      </a:cubicBezTo>
                      <a:cubicBezTo>
                        <a:pt x="110" y="73"/>
                        <a:pt x="97" y="86"/>
                        <a:pt x="81" y="86"/>
                      </a:cubicBezTo>
                      <a:cubicBezTo>
                        <a:pt x="81" y="86"/>
                        <a:pt x="81" y="86"/>
                        <a:pt x="81" y="86"/>
                      </a:cubicBezTo>
                      <a:cubicBezTo>
                        <a:pt x="65" y="86"/>
                        <a:pt x="52" y="73"/>
                        <a:pt x="52" y="58"/>
                      </a:cubicBezTo>
                      <a:cubicBezTo>
                        <a:pt x="52" y="34"/>
                        <a:pt x="52" y="34"/>
                        <a:pt x="52" y="34"/>
                      </a:cubicBezTo>
                      <a:cubicBezTo>
                        <a:pt x="33" y="34"/>
                        <a:pt x="33" y="34"/>
                        <a:pt x="33" y="34"/>
                      </a:cubicBezTo>
                      <a:cubicBezTo>
                        <a:pt x="15" y="34"/>
                        <a:pt x="0" y="49"/>
                        <a:pt x="0" y="67"/>
                      </a:cubicBezTo>
                      <a:cubicBezTo>
                        <a:pt x="0" y="260"/>
                        <a:pt x="0" y="260"/>
                        <a:pt x="0" y="260"/>
                      </a:cubicBezTo>
                      <a:cubicBezTo>
                        <a:pt x="0" y="278"/>
                        <a:pt x="15" y="293"/>
                        <a:pt x="33" y="293"/>
                      </a:cubicBezTo>
                      <a:cubicBezTo>
                        <a:pt x="282" y="293"/>
                        <a:pt x="282" y="293"/>
                        <a:pt x="282" y="293"/>
                      </a:cubicBezTo>
                      <a:cubicBezTo>
                        <a:pt x="300" y="293"/>
                        <a:pt x="315" y="278"/>
                        <a:pt x="315" y="260"/>
                      </a:cubicBezTo>
                      <a:cubicBezTo>
                        <a:pt x="315" y="67"/>
                        <a:pt x="315" y="67"/>
                        <a:pt x="315" y="67"/>
                      </a:cubicBezTo>
                      <a:cubicBezTo>
                        <a:pt x="315" y="49"/>
                        <a:pt x="300" y="34"/>
                        <a:pt x="282" y="34"/>
                      </a:cubicBezTo>
                      <a:close/>
                      <a:moveTo>
                        <a:pt x="298" y="260"/>
                      </a:moveTo>
                      <a:cubicBezTo>
                        <a:pt x="298" y="268"/>
                        <a:pt x="291" y="275"/>
                        <a:pt x="282" y="275"/>
                      </a:cubicBezTo>
                      <a:cubicBezTo>
                        <a:pt x="33" y="275"/>
                        <a:pt x="33" y="275"/>
                        <a:pt x="33" y="275"/>
                      </a:cubicBezTo>
                      <a:cubicBezTo>
                        <a:pt x="25" y="275"/>
                        <a:pt x="18" y="268"/>
                        <a:pt x="18" y="260"/>
                      </a:cubicBezTo>
                      <a:cubicBezTo>
                        <a:pt x="18" y="116"/>
                        <a:pt x="18" y="116"/>
                        <a:pt x="18" y="116"/>
                      </a:cubicBezTo>
                      <a:cubicBezTo>
                        <a:pt x="298" y="116"/>
                        <a:pt x="298" y="116"/>
                        <a:pt x="298" y="116"/>
                      </a:cubicBezTo>
                      <a:lnTo>
                        <a:pt x="298" y="260"/>
                      </a:lnTo>
                      <a:close/>
                      <a:moveTo>
                        <a:pt x="81" y="74"/>
                      </a:moveTo>
                      <a:cubicBezTo>
                        <a:pt x="81" y="74"/>
                        <a:pt x="81" y="74"/>
                        <a:pt x="81" y="74"/>
                      </a:cubicBezTo>
                      <a:cubicBezTo>
                        <a:pt x="90" y="74"/>
                        <a:pt x="98" y="67"/>
                        <a:pt x="98" y="58"/>
                      </a:cubicBezTo>
                      <a:cubicBezTo>
                        <a:pt x="98" y="16"/>
                        <a:pt x="98" y="16"/>
                        <a:pt x="98" y="16"/>
                      </a:cubicBezTo>
                      <a:cubicBezTo>
                        <a:pt x="98" y="7"/>
                        <a:pt x="90" y="0"/>
                        <a:pt x="81" y="0"/>
                      </a:cubicBezTo>
                      <a:cubicBezTo>
                        <a:pt x="81" y="0"/>
                        <a:pt x="81" y="0"/>
                        <a:pt x="81" y="0"/>
                      </a:cubicBezTo>
                      <a:cubicBezTo>
                        <a:pt x="72" y="0"/>
                        <a:pt x="65" y="7"/>
                        <a:pt x="65" y="16"/>
                      </a:cubicBezTo>
                      <a:cubicBezTo>
                        <a:pt x="65" y="58"/>
                        <a:pt x="65" y="58"/>
                        <a:pt x="65" y="58"/>
                      </a:cubicBezTo>
                      <a:cubicBezTo>
                        <a:pt x="65" y="67"/>
                        <a:pt x="72" y="74"/>
                        <a:pt x="81" y="74"/>
                      </a:cubicBezTo>
                      <a:close/>
                      <a:moveTo>
                        <a:pt x="234" y="74"/>
                      </a:moveTo>
                      <a:cubicBezTo>
                        <a:pt x="234" y="74"/>
                        <a:pt x="234" y="74"/>
                        <a:pt x="234" y="74"/>
                      </a:cubicBezTo>
                      <a:cubicBezTo>
                        <a:pt x="244" y="74"/>
                        <a:pt x="251" y="67"/>
                        <a:pt x="251" y="58"/>
                      </a:cubicBezTo>
                      <a:cubicBezTo>
                        <a:pt x="251" y="16"/>
                        <a:pt x="251" y="16"/>
                        <a:pt x="251" y="16"/>
                      </a:cubicBezTo>
                      <a:cubicBezTo>
                        <a:pt x="251" y="7"/>
                        <a:pt x="244" y="0"/>
                        <a:pt x="234" y="0"/>
                      </a:cubicBezTo>
                      <a:cubicBezTo>
                        <a:pt x="234" y="0"/>
                        <a:pt x="234" y="0"/>
                        <a:pt x="234" y="0"/>
                      </a:cubicBezTo>
                      <a:cubicBezTo>
                        <a:pt x="225" y="0"/>
                        <a:pt x="218" y="7"/>
                        <a:pt x="218" y="16"/>
                      </a:cubicBezTo>
                      <a:cubicBezTo>
                        <a:pt x="218" y="58"/>
                        <a:pt x="218" y="58"/>
                        <a:pt x="218" y="58"/>
                      </a:cubicBezTo>
                      <a:cubicBezTo>
                        <a:pt x="218" y="67"/>
                        <a:pt x="225" y="74"/>
                        <a:pt x="234" y="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grpSp>
        <p:nvGrpSpPr>
          <p:cNvPr id="60" name="Skupina 59"/>
          <p:cNvGrpSpPr/>
          <p:nvPr/>
        </p:nvGrpSpPr>
        <p:grpSpPr>
          <a:xfrm>
            <a:off x="1920090" y="1057625"/>
            <a:ext cx="3312000" cy="3582097"/>
            <a:chOff x="1920090" y="1233604"/>
            <a:chExt cx="3312000" cy="3582097"/>
          </a:xfrm>
        </p:grpSpPr>
        <p:sp>
          <p:nvSpPr>
            <p:cNvPr id="8" name="TextBox 31"/>
            <p:cNvSpPr txBox="1"/>
            <p:nvPr/>
          </p:nvSpPr>
          <p:spPr>
            <a:xfrm>
              <a:off x="3108098" y="2210495"/>
              <a:ext cx="93598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VZOREK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TextBox 31"/>
            <p:cNvSpPr txBox="1"/>
            <p:nvPr/>
          </p:nvSpPr>
          <p:spPr>
            <a:xfrm>
              <a:off x="2477750" y="2523647"/>
              <a:ext cx="2196683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200" b="1" kern="0" dirty="0">
                  <a:solidFill>
                    <a:srgbClr val="404040"/>
                  </a:solidFill>
                  <a:latin typeface="Calibri"/>
                </a:rPr>
                <a:t>500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cs-CZ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Mystery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návštěv</a:t>
              </a:r>
            </a:p>
          </p:txBody>
        </p:sp>
        <p:sp>
          <p:nvSpPr>
            <p:cNvPr id="12" name="TextBox 31"/>
            <p:cNvSpPr txBox="1"/>
            <p:nvPr/>
          </p:nvSpPr>
          <p:spPr>
            <a:xfrm>
              <a:off x="1927039" y="2876709"/>
              <a:ext cx="3240000" cy="19389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50" b="1" kern="0" dirty="0">
                  <a:solidFill>
                    <a:srgbClr val="404040"/>
                  </a:solidFill>
                  <a:latin typeface="Calibri"/>
                </a:rPr>
                <a:t>Měřeno bylo celkově 439 TIC</a:t>
              </a:r>
            </a:p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cs-CZ" sz="1050" kern="0" dirty="0">
                <a:solidFill>
                  <a:srgbClr val="404040"/>
                </a:solidFill>
                <a:latin typeface="Calibri"/>
              </a:endParaRPr>
            </a:p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50" i="1" kern="0" noProof="0" dirty="0">
                  <a:solidFill>
                    <a:srgbClr val="404040"/>
                  </a:solidFill>
                  <a:latin typeface="Calibri"/>
                </a:rPr>
                <a:t>N</a:t>
              </a:r>
              <a:r>
                <a:rPr lang="cs-CZ" sz="1050" i="1" kern="0" dirty="0">
                  <a:solidFill>
                    <a:srgbClr val="404040"/>
                  </a:solidFill>
                  <a:latin typeface="Calibri"/>
                </a:rPr>
                <a:t>a TIC, kde při prvním pokusu o návštěvu byla pobočka neohlášeně uzavřená, byla provedena „druhá“ návštěva. Na TIC, kde bylo dosaženo skóre 76 % a nižšího byla provedena ještě doplňující návštěva. Pro některá TIC to byla tak již třetí návštěva v pořadí v této vlně. </a:t>
              </a:r>
            </a:p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cs-CZ" sz="1050" b="1" kern="0" dirty="0">
                <a:solidFill>
                  <a:srgbClr val="404040"/>
                </a:solidFill>
                <a:latin typeface="Calibri"/>
              </a:endParaRPr>
            </a:p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50" kern="0" dirty="0">
                  <a:solidFill>
                    <a:srgbClr val="404040"/>
                  </a:solidFill>
                  <a:latin typeface="Calibri"/>
                </a:rPr>
                <a:t>Celkem uskutečněno:</a:t>
              </a:r>
            </a:p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439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„prvních“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návštěv</a:t>
              </a:r>
            </a:p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50" b="1" kern="0" dirty="0">
                  <a:solidFill>
                    <a:srgbClr val="404040"/>
                  </a:solidFill>
                  <a:latin typeface="Calibri"/>
                </a:rPr>
                <a:t>14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„druhých“ 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návštěv</a:t>
              </a:r>
            </a:p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47 doplňujících 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návštěv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53" name="Skupina 52"/>
            <p:cNvGrpSpPr/>
            <p:nvPr/>
          </p:nvGrpSpPr>
          <p:grpSpPr>
            <a:xfrm>
              <a:off x="1920090" y="1233604"/>
              <a:ext cx="3312000" cy="763853"/>
              <a:chOff x="2212565" y="1458553"/>
              <a:chExt cx="3312000" cy="763853"/>
            </a:xfrm>
          </p:grpSpPr>
          <p:cxnSp>
            <p:nvCxnSpPr>
              <p:cNvPr id="10" name="Straight Connector 3"/>
              <p:cNvCxnSpPr/>
              <p:nvPr/>
            </p:nvCxnSpPr>
            <p:spPr>
              <a:xfrm flipV="1">
                <a:off x="2212565" y="2220230"/>
                <a:ext cx="3312000" cy="2176"/>
              </a:xfrm>
              <a:prstGeom prst="line">
                <a:avLst/>
              </a:prstGeom>
              <a:noFill/>
              <a:ln w="9525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olid"/>
                <a:tailEnd type="none" w="lg" len="lg"/>
              </a:ln>
              <a:effectLst/>
            </p:spPr>
          </p:cxnSp>
          <p:grpSp>
            <p:nvGrpSpPr>
              <p:cNvPr id="50" name="Skupina 49"/>
              <p:cNvGrpSpPr/>
              <p:nvPr/>
            </p:nvGrpSpPr>
            <p:grpSpPr>
              <a:xfrm>
                <a:off x="3582541" y="1458553"/>
                <a:ext cx="594000" cy="760911"/>
                <a:chOff x="5123453" y="1065959"/>
                <a:chExt cx="594000" cy="760911"/>
              </a:xfrm>
            </p:grpSpPr>
            <p:grpSp>
              <p:nvGrpSpPr>
                <p:cNvPr id="37" name="Skupina 36"/>
                <p:cNvGrpSpPr/>
                <p:nvPr/>
              </p:nvGrpSpPr>
              <p:grpSpPr>
                <a:xfrm>
                  <a:off x="5123453" y="1065959"/>
                  <a:ext cx="594000" cy="760911"/>
                  <a:chOff x="2190525" y="1141333"/>
                  <a:chExt cx="594000" cy="760911"/>
                </a:xfrm>
              </p:grpSpPr>
              <p:sp>
                <p:nvSpPr>
                  <p:cNvPr id="38" name="Oval 179"/>
                  <p:cNvSpPr/>
                  <p:nvPr/>
                </p:nvSpPr>
                <p:spPr>
                  <a:xfrm rot="16200000">
                    <a:off x="2208559" y="1123299"/>
                    <a:ext cx="557932" cy="594000"/>
                  </a:xfrm>
                  <a:prstGeom prst="ellipse">
                    <a:avLst/>
                  </a:prstGeom>
                  <a:solidFill>
                    <a:srgbClr val="008BCA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135889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cxnSp>
                <p:nvCxnSpPr>
                  <p:cNvPr id="39" name="Straight Connector 188"/>
                  <p:cNvCxnSpPr/>
                  <p:nvPr/>
                </p:nvCxnSpPr>
                <p:spPr>
                  <a:xfrm flipH="1">
                    <a:off x="2487526" y="1496287"/>
                    <a:ext cx="2" cy="405957"/>
                  </a:xfrm>
                  <a:prstGeom prst="line">
                    <a:avLst/>
                  </a:prstGeom>
                  <a:noFill/>
                  <a:ln w="19050" cap="rnd" cmpd="sng" algn="ctr">
                    <a:solidFill>
                      <a:srgbClr val="008BCA"/>
                    </a:solidFill>
                    <a:prstDash val="solid"/>
                    <a:tailEnd type="oval" w="lg" len="lg"/>
                  </a:ln>
                  <a:effectLst/>
                </p:spPr>
              </p:cxnSp>
            </p:grpSp>
            <p:sp>
              <p:nvSpPr>
                <p:cNvPr id="32" name="Freeform 5"/>
                <p:cNvSpPr>
                  <a:spLocks noChangeAspect="1" noEditPoints="1"/>
                </p:cNvSpPr>
                <p:nvPr/>
              </p:nvSpPr>
              <p:spPr bwMode="auto">
                <a:xfrm>
                  <a:off x="5283048" y="1198737"/>
                  <a:ext cx="281694" cy="320672"/>
                </a:xfrm>
                <a:custGeom>
                  <a:avLst/>
                  <a:gdLst/>
                  <a:ahLst/>
                  <a:cxnLst>
                    <a:cxn ang="0">
                      <a:pos x="98" y="15"/>
                    </a:cxn>
                    <a:cxn ang="0">
                      <a:pos x="15" y="0"/>
                    </a:cxn>
                    <a:cxn ang="0">
                      <a:pos x="0" y="97"/>
                    </a:cxn>
                    <a:cxn ang="0">
                      <a:pos x="83" y="112"/>
                    </a:cxn>
                    <a:cxn ang="0">
                      <a:pos x="83" y="71"/>
                    </a:cxn>
                    <a:cxn ang="0">
                      <a:pos x="90" y="72"/>
                    </a:cxn>
                    <a:cxn ang="0">
                      <a:pos x="89" y="80"/>
                    </a:cxn>
                    <a:cxn ang="0">
                      <a:pos x="81" y="79"/>
                    </a:cxn>
                    <a:cxn ang="0">
                      <a:pos x="83" y="71"/>
                    </a:cxn>
                    <a:cxn ang="0">
                      <a:pos x="89" y="51"/>
                    </a:cxn>
                    <a:cxn ang="0">
                      <a:pos x="90" y="59"/>
                    </a:cxn>
                    <a:cxn ang="0">
                      <a:pos x="83" y="61"/>
                    </a:cxn>
                    <a:cxn ang="0">
                      <a:pos x="81" y="53"/>
                    </a:cxn>
                    <a:cxn ang="0">
                      <a:pos x="83" y="32"/>
                    </a:cxn>
                    <a:cxn ang="0">
                      <a:pos x="90" y="33"/>
                    </a:cxn>
                    <a:cxn ang="0">
                      <a:pos x="89" y="41"/>
                    </a:cxn>
                    <a:cxn ang="0">
                      <a:pos x="81" y="40"/>
                    </a:cxn>
                    <a:cxn ang="0">
                      <a:pos x="83" y="32"/>
                    </a:cxn>
                    <a:cxn ang="0">
                      <a:pos x="89" y="12"/>
                    </a:cxn>
                    <a:cxn ang="0">
                      <a:pos x="90" y="20"/>
                    </a:cxn>
                    <a:cxn ang="0">
                      <a:pos x="83" y="21"/>
                    </a:cxn>
                    <a:cxn ang="0">
                      <a:pos x="81" y="13"/>
                    </a:cxn>
                    <a:cxn ang="0">
                      <a:pos x="15" y="21"/>
                    </a:cxn>
                    <a:cxn ang="0">
                      <a:pos x="7" y="20"/>
                    </a:cxn>
                    <a:cxn ang="0">
                      <a:pos x="9" y="12"/>
                    </a:cxn>
                    <a:cxn ang="0">
                      <a:pos x="16" y="13"/>
                    </a:cxn>
                    <a:cxn ang="0">
                      <a:pos x="15" y="21"/>
                    </a:cxn>
                    <a:cxn ang="0">
                      <a:pos x="70" y="12"/>
                    </a:cxn>
                    <a:cxn ang="0">
                      <a:pos x="74" y="47"/>
                    </a:cxn>
                    <a:cxn ang="0">
                      <a:pos x="28" y="51"/>
                    </a:cxn>
                    <a:cxn ang="0">
                      <a:pos x="23" y="17"/>
                    </a:cxn>
                    <a:cxn ang="0">
                      <a:pos x="15" y="41"/>
                    </a:cxn>
                    <a:cxn ang="0">
                      <a:pos x="7" y="40"/>
                    </a:cxn>
                    <a:cxn ang="0">
                      <a:pos x="9" y="32"/>
                    </a:cxn>
                    <a:cxn ang="0">
                      <a:pos x="16" y="33"/>
                    </a:cxn>
                    <a:cxn ang="0">
                      <a:pos x="15" y="41"/>
                    </a:cxn>
                    <a:cxn ang="0">
                      <a:pos x="9" y="61"/>
                    </a:cxn>
                    <a:cxn ang="0">
                      <a:pos x="7" y="53"/>
                    </a:cxn>
                    <a:cxn ang="0">
                      <a:pos x="15" y="51"/>
                    </a:cxn>
                    <a:cxn ang="0">
                      <a:pos x="16" y="59"/>
                    </a:cxn>
                    <a:cxn ang="0">
                      <a:pos x="15" y="80"/>
                    </a:cxn>
                    <a:cxn ang="0">
                      <a:pos x="7" y="79"/>
                    </a:cxn>
                    <a:cxn ang="0">
                      <a:pos x="9" y="71"/>
                    </a:cxn>
                    <a:cxn ang="0">
                      <a:pos x="16" y="72"/>
                    </a:cxn>
                    <a:cxn ang="0">
                      <a:pos x="15" y="80"/>
                    </a:cxn>
                    <a:cxn ang="0">
                      <a:pos x="9" y="100"/>
                    </a:cxn>
                    <a:cxn ang="0">
                      <a:pos x="7" y="92"/>
                    </a:cxn>
                    <a:cxn ang="0">
                      <a:pos x="15" y="91"/>
                    </a:cxn>
                    <a:cxn ang="0">
                      <a:pos x="16" y="99"/>
                    </a:cxn>
                    <a:cxn ang="0">
                      <a:pos x="70" y="100"/>
                    </a:cxn>
                    <a:cxn ang="0">
                      <a:pos x="23" y="95"/>
                    </a:cxn>
                    <a:cxn ang="0">
                      <a:pos x="28" y="61"/>
                    </a:cxn>
                    <a:cxn ang="0">
                      <a:pos x="74" y="65"/>
                    </a:cxn>
                    <a:cxn ang="0">
                      <a:pos x="70" y="100"/>
                    </a:cxn>
                    <a:cxn ang="0">
                      <a:pos x="83" y="100"/>
                    </a:cxn>
                    <a:cxn ang="0">
                      <a:pos x="81" y="92"/>
                    </a:cxn>
                    <a:cxn ang="0">
                      <a:pos x="89" y="91"/>
                    </a:cxn>
                    <a:cxn ang="0">
                      <a:pos x="90" y="99"/>
                    </a:cxn>
                  </a:cxnLst>
                  <a:rect l="0" t="0" r="r" b="b"/>
                  <a:pathLst>
                    <a:path w="98" h="112">
                      <a:moveTo>
                        <a:pt x="98" y="97"/>
                      </a:moveTo>
                      <a:cubicBezTo>
                        <a:pt x="98" y="15"/>
                        <a:pt x="98" y="15"/>
                        <a:pt x="98" y="15"/>
                      </a:cubicBezTo>
                      <a:cubicBezTo>
                        <a:pt x="98" y="7"/>
                        <a:pt x="91" y="0"/>
                        <a:pt x="83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7" y="0"/>
                        <a:pt x="0" y="7"/>
                        <a:pt x="0" y="15"/>
                      </a:cubicBezTo>
                      <a:cubicBezTo>
                        <a:pt x="0" y="97"/>
                        <a:pt x="0" y="97"/>
                        <a:pt x="0" y="97"/>
                      </a:cubicBezTo>
                      <a:cubicBezTo>
                        <a:pt x="0" y="105"/>
                        <a:pt x="7" y="112"/>
                        <a:pt x="15" y="112"/>
                      </a:cubicBezTo>
                      <a:cubicBezTo>
                        <a:pt x="83" y="112"/>
                        <a:pt x="83" y="112"/>
                        <a:pt x="83" y="112"/>
                      </a:cubicBezTo>
                      <a:cubicBezTo>
                        <a:pt x="91" y="112"/>
                        <a:pt x="98" y="105"/>
                        <a:pt x="98" y="97"/>
                      </a:cubicBezTo>
                      <a:close/>
                      <a:moveTo>
                        <a:pt x="83" y="71"/>
                      </a:moveTo>
                      <a:cubicBezTo>
                        <a:pt x="89" y="71"/>
                        <a:pt x="89" y="71"/>
                        <a:pt x="89" y="71"/>
                      </a:cubicBezTo>
                      <a:cubicBezTo>
                        <a:pt x="90" y="71"/>
                        <a:pt x="90" y="72"/>
                        <a:pt x="90" y="72"/>
                      </a:cubicBezTo>
                      <a:cubicBezTo>
                        <a:pt x="90" y="79"/>
                        <a:pt x="90" y="79"/>
                        <a:pt x="90" y="79"/>
                      </a:cubicBezTo>
                      <a:cubicBezTo>
                        <a:pt x="90" y="80"/>
                        <a:pt x="90" y="80"/>
                        <a:pt x="89" y="80"/>
                      </a:cubicBezTo>
                      <a:cubicBezTo>
                        <a:pt x="83" y="80"/>
                        <a:pt x="83" y="80"/>
                        <a:pt x="83" y="80"/>
                      </a:cubicBezTo>
                      <a:cubicBezTo>
                        <a:pt x="82" y="80"/>
                        <a:pt x="81" y="80"/>
                        <a:pt x="81" y="79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2" y="71"/>
                        <a:pt x="83" y="71"/>
                      </a:cubicBezTo>
                      <a:close/>
                      <a:moveTo>
                        <a:pt x="83" y="51"/>
                      </a:moveTo>
                      <a:cubicBezTo>
                        <a:pt x="89" y="51"/>
                        <a:pt x="89" y="51"/>
                        <a:pt x="89" y="51"/>
                      </a:cubicBezTo>
                      <a:cubicBezTo>
                        <a:pt x="90" y="51"/>
                        <a:pt x="90" y="52"/>
                        <a:pt x="90" y="53"/>
                      </a:cubicBezTo>
                      <a:cubicBezTo>
                        <a:pt x="90" y="59"/>
                        <a:pt x="90" y="59"/>
                        <a:pt x="90" y="59"/>
                      </a:cubicBezTo>
                      <a:cubicBezTo>
                        <a:pt x="90" y="60"/>
                        <a:pt x="90" y="61"/>
                        <a:pt x="89" y="61"/>
                      </a:cubicBezTo>
                      <a:cubicBezTo>
                        <a:pt x="83" y="61"/>
                        <a:pt x="83" y="61"/>
                        <a:pt x="83" y="61"/>
                      </a:cubicBezTo>
                      <a:cubicBezTo>
                        <a:pt x="82" y="61"/>
                        <a:pt x="81" y="60"/>
                        <a:pt x="81" y="59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2"/>
                        <a:pt x="82" y="51"/>
                        <a:pt x="83" y="51"/>
                      </a:cubicBezTo>
                      <a:close/>
                      <a:moveTo>
                        <a:pt x="83" y="32"/>
                      </a:moveTo>
                      <a:cubicBezTo>
                        <a:pt x="89" y="32"/>
                        <a:pt x="89" y="32"/>
                        <a:pt x="89" y="32"/>
                      </a:cubicBezTo>
                      <a:cubicBezTo>
                        <a:pt x="90" y="32"/>
                        <a:pt x="90" y="32"/>
                        <a:pt x="90" y="33"/>
                      </a:cubicBezTo>
                      <a:cubicBezTo>
                        <a:pt x="90" y="40"/>
                        <a:pt x="90" y="40"/>
                        <a:pt x="90" y="40"/>
                      </a:cubicBezTo>
                      <a:cubicBezTo>
                        <a:pt x="90" y="40"/>
                        <a:pt x="90" y="41"/>
                        <a:pt x="89" y="41"/>
                      </a:cubicBezTo>
                      <a:cubicBezTo>
                        <a:pt x="83" y="41"/>
                        <a:pt x="83" y="41"/>
                        <a:pt x="83" y="41"/>
                      </a:cubicBezTo>
                      <a:cubicBezTo>
                        <a:pt x="82" y="41"/>
                        <a:pt x="81" y="40"/>
                        <a:pt x="81" y="40"/>
                      </a:cubicBezTo>
                      <a:cubicBezTo>
                        <a:pt x="81" y="33"/>
                        <a:pt x="81" y="33"/>
                        <a:pt x="81" y="33"/>
                      </a:cubicBezTo>
                      <a:cubicBezTo>
                        <a:pt x="81" y="32"/>
                        <a:pt x="82" y="32"/>
                        <a:pt x="83" y="32"/>
                      </a:cubicBezTo>
                      <a:close/>
                      <a:moveTo>
                        <a:pt x="83" y="12"/>
                      </a:moveTo>
                      <a:cubicBezTo>
                        <a:pt x="89" y="12"/>
                        <a:pt x="89" y="12"/>
                        <a:pt x="89" y="12"/>
                      </a:cubicBezTo>
                      <a:cubicBezTo>
                        <a:pt x="90" y="12"/>
                        <a:pt x="90" y="13"/>
                        <a:pt x="90" y="13"/>
                      </a:cubicBezTo>
                      <a:cubicBezTo>
                        <a:pt x="90" y="20"/>
                        <a:pt x="90" y="20"/>
                        <a:pt x="90" y="20"/>
                      </a:cubicBezTo>
                      <a:cubicBezTo>
                        <a:pt x="90" y="21"/>
                        <a:pt x="90" y="21"/>
                        <a:pt x="89" y="21"/>
                      </a:cubicBezTo>
                      <a:cubicBezTo>
                        <a:pt x="83" y="21"/>
                        <a:pt x="83" y="21"/>
                        <a:pt x="83" y="21"/>
                      </a:cubicBezTo>
                      <a:cubicBezTo>
                        <a:pt x="82" y="21"/>
                        <a:pt x="81" y="21"/>
                        <a:pt x="81" y="20"/>
                      </a:cubicBez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2" y="12"/>
                        <a:pt x="83" y="12"/>
                      </a:cubicBezTo>
                      <a:close/>
                      <a:moveTo>
                        <a:pt x="15" y="21"/>
                      </a:move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8" y="21"/>
                        <a:pt x="7" y="21"/>
                        <a:pt x="7" y="20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3"/>
                        <a:pt x="8" y="12"/>
                        <a:pt x="9" y="12"/>
                      </a:cubicBezTo>
                      <a:cubicBezTo>
                        <a:pt x="15" y="12"/>
                        <a:pt x="15" y="12"/>
                        <a:pt x="15" y="12"/>
                      </a:cubicBezTo>
                      <a:cubicBezTo>
                        <a:pt x="16" y="12"/>
                        <a:pt x="16" y="13"/>
                        <a:pt x="16" y="13"/>
                      </a:cubicBezTo>
                      <a:cubicBezTo>
                        <a:pt x="16" y="20"/>
                        <a:pt x="16" y="20"/>
                        <a:pt x="16" y="20"/>
                      </a:cubicBezTo>
                      <a:cubicBezTo>
                        <a:pt x="16" y="21"/>
                        <a:pt x="16" y="21"/>
                        <a:pt x="15" y="21"/>
                      </a:cubicBezTo>
                      <a:close/>
                      <a:moveTo>
                        <a:pt x="28" y="12"/>
                      </a:moveTo>
                      <a:cubicBezTo>
                        <a:pt x="70" y="12"/>
                        <a:pt x="70" y="12"/>
                        <a:pt x="70" y="12"/>
                      </a:cubicBezTo>
                      <a:cubicBezTo>
                        <a:pt x="72" y="12"/>
                        <a:pt x="74" y="14"/>
                        <a:pt x="74" y="17"/>
                      </a:cubicBezTo>
                      <a:cubicBezTo>
                        <a:pt x="74" y="47"/>
                        <a:pt x="74" y="47"/>
                        <a:pt x="74" y="47"/>
                      </a:cubicBezTo>
                      <a:cubicBezTo>
                        <a:pt x="74" y="49"/>
                        <a:pt x="72" y="51"/>
                        <a:pt x="70" y="51"/>
                      </a:cubicBezTo>
                      <a:cubicBezTo>
                        <a:pt x="28" y="51"/>
                        <a:pt x="28" y="51"/>
                        <a:pt x="28" y="51"/>
                      </a:cubicBezTo>
                      <a:cubicBezTo>
                        <a:pt x="25" y="51"/>
                        <a:pt x="23" y="49"/>
                        <a:pt x="23" y="47"/>
                      </a:cubicBezTo>
                      <a:cubicBezTo>
                        <a:pt x="23" y="17"/>
                        <a:pt x="23" y="17"/>
                        <a:pt x="23" y="17"/>
                      </a:cubicBezTo>
                      <a:cubicBezTo>
                        <a:pt x="23" y="14"/>
                        <a:pt x="25" y="12"/>
                        <a:pt x="28" y="12"/>
                      </a:cubicBezTo>
                      <a:close/>
                      <a:moveTo>
                        <a:pt x="15" y="41"/>
                      </a:moveTo>
                      <a:cubicBezTo>
                        <a:pt x="9" y="41"/>
                        <a:pt x="9" y="41"/>
                        <a:pt x="9" y="41"/>
                      </a:cubicBezTo>
                      <a:cubicBezTo>
                        <a:pt x="8" y="41"/>
                        <a:pt x="7" y="40"/>
                        <a:pt x="7" y="40"/>
                      </a:cubicBezTo>
                      <a:cubicBezTo>
                        <a:pt x="7" y="33"/>
                        <a:pt x="7" y="33"/>
                        <a:pt x="7" y="33"/>
                      </a:cubicBezTo>
                      <a:cubicBezTo>
                        <a:pt x="7" y="32"/>
                        <a:pt x="8" y="32"/>
                        <a:pt x="9" y="32"/>
                      </a:cubicBezTo>
                      <a:cubicBezTo>
                        <a:pt x="15" y="32"/>
                        <a:pt x="15" y="32"/>
                        <a:pt x="15" y="32"/>
                      </a:cubicBezTo>
                      <a:cubicBezTo>
                        <a:pt x="16" y="32"/>
                        <a:pt x="16" y="32"/>
                        <a:pt x="16" y="33"/>
                      </a:cubicBezTo>
                      <a:cubicBezTo>
                        <a:pt x="16" y="40"/>
                        <a:pt x="16" y="40"/>
                        <a:pt x="16" y="40"/>
                      </a:cubicBezTo>
                      <a:cubicBezTo>
                        <a:pt x="16" y="40"/>
                        <a:pt x="16" y="41"/>
                        <a:pt x="15" y="41"/>
                      </a:cubicBezTo>
                      <a:close/>
                      <a:moveTo>
                        <a:pt x="15" y="61"/>
                      </a:moveTo>
                      <a:cubicBezTo>
                        <a:pt x="9" y="61"/>
                        <a:pt x="9" y="61"/>
                        <a:pt x="9" y="61"/>
                      </a:cubicBezTo>
                      <a:cubicBezTo>
                        <a:pt x="8" y="61"/>
                        <a:pt x="7" y="60"/>
                        <a:pt x="7" y="59"/>
                      </a:cubicBezTo>
                      <a:cubicBezTo>
                        <a:pt x="7" y="53"/>
                        <a:pt x="7" y="53"/>
                        <a:pt x="7" y="53"/>
                      </a:cubicBezTo>
                      <a:cubicBezTo>
                        <a:pt x="7" y="52"/>
                        <a:pt x="8" y="51"/>
                        <a:pt x="9" y="51"/>
                      </a:cubicBezTo>
                      <a:cubicBezTo>
                        <a:pt x="15" y="51"/>
                        <a:pt x="15" y="51"/>
                        <a:pt x="15" y="51"/>
                      </a:cubicBezTo>
                      <a:cubicBezTo>
                        <a:pt x="16" y="51"/>
                        <a:pt x="16" y="52"/>
                        <a:pt x="16" y="53"/>
                      </a:cubicBezTo>
                      <a:cubicBezTo>
                        <a:pt x="16" y="59"/>
                        <a:pt x="16" y="59"/>
                        <a:pt x="16" y="59"/>
                      </a:cubicBezTo>
                      <a:cubicBezTo>
                        <a:pt x="16" y="60"/>
                        <a:pt x="16" y="61"/>
                        <a:pt x="15" y="61"/>
                      </a:cubicBezTo>
                      <a:close/>
                      <a:moveTo>
                        <a:pt x="15" y="80"/>
                      </a:moveTo>
                      <a:cubicBezTo>
                        <a:pt x="9" y="80"/>
                        <a:pt x="9" y="80"/>
                        <a:pt x="9" y="80"/>
                      </a:cubicBezTo>
                      <a:cubicBezTo>
                        <a:pt x="8" y="80"/>
                        <a:pt x="7" y="80"/>
                        <a:pt x="7" y="79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2"/>
                        <a:pt x="8" y="71"/>
                        <a:pt x="9" y="71"/>
                      </a:cubicBezTo>
                      <a:cubicBezTo>
                        <a:pt x="15" y="71"/>
                        <a:pt x="15" y="71"/>
                        <a:pt x="15" y="71"/>
                      </a:cubicBezTo>
                      <a:cubicBezTo>
                        <a:pt x="16" y="71"/>
                        <a:pt x="16" y="72"/>
                        <a:pt x="16" y="72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6" y="80"/>
                        <a:pt x="16" y="80"/>
                        <a:pt x="15" y="80"/>
                      </a:cubicBezTo>
                      <a:close/>
                      <a:moveTo>
                        <a:pt x="15" y="100"/>
                      </a:moveTo>
                      <a:cubicBezTo>
                        <a:pt x="9" y="100"/>
                        <a:pt x="9" y="100"/>
                        <a:pt x="9" y="100"/>
                      </a:cubicBezTo>
                      <a:cubicBezTo>
                        <a:pt x="8" y="100"/>
                        <a:pt x="7" y="99"/>
                        <a:pt x="7" y="99"/>
                      </a:cubicBezTo>
                      <a:cubicBezTo>
                        <a:pt x="7" y="92"/>
                        <a:pt x="7" y="92"/>
                        <a:pt x="7" y="92"/>
                      </a:cubicBezTo>
                      <a:cubicBezTo>
                        <a:pt x="7" y="91"/>
                        <a:pt x="8" y="91"/>
                        <a:pt x="9" y="91"/>
                      </a:cubicBezTo>
                      <a:cubicBezTo>
                        <a:pt x="15" y="91"/>
                        <a:pt x="15" y="91"/>
                        <a:pt x="15" y="91"/>
                      </a:cubicBezTo>
                      <a:cubicBezTo>
                        <a:pt x="16" y="91"/>
                        <a:pt x="16" y="91"/>
                        <a:pt x="16" y="92"/>
                      </a:cubicBezTo>
                      <a:cubicBezTo>
                        <a:pt x="16" y="99"/>
                        <a:pt x="16" y="99"/>
                        <a:pt x="16" y="99"/>
                      </a:cubicBezTo>
                      <a:cubicBezTo>
                        <a:pt x="16" y="99"/>
                        <a:pt x="16" y="100"/>
                        <a:pt x="15" y="100"/>
                      </a:cubicBezTo>
                      <a:close/>
                      <a:moveTo>
                        <a:pt x="70" y="100"/>
                      </a:moveTo>
                      <a:cubicBezTo>
                        <a:pt x="28" y="100"/>
                        <a:pt x="28" y="100"/>
                        <a:pt x="28" y="100"/>
                      </a:cubicBezTo>
                      <a:cubicBezTo>
                        <a:pt x="25" y="100"/>
                        <a:pt x="23" y="98"/>
                        <a:pt x="23" y="95"/>
                      </a:cubicBezTo>
                      <a:cubicBezTo>
                        <a:pt x="23" y="65"/>
                        <a:pt x="23" y="65"/>
                        <a:pt x="23" y="65"/>
                      </a:cubicBezTo>
                      <a:cubicBezTo>
                        <a:pt x="23" y="63"/>
                        <a:pt x="25" y="61"/>
                        <a:pt x="28" y="61"/>
                      </a:cubicBezTo>
                      <a:cubicBezTo>
                        <a:pt x="70" y="61"/>
                        <a:pt x="70" y="61"/>
                        <a:pt x="70" y="61"/>
                      </a:cubicBezTo>
                      <a:cubicBezTo>
                        <a:pt x="72" y="61"/>
                        <a:pt x="74" y="63"/>
                        <a:pt x="74" y="65"/>
                      </a:cubicBezTo>
                      <a:cubicBezTo>
                        <a:pt x="74" y="95"/>
                        <a:pt x="74" y="95"/>
                        <a:pt x="74" y="95"/>
                      </a:cubicBezTo>
                      <a:cubicBezTo>
                        <a:pt x="74" y="98"/>
                        <a:pt x="72" y="100"/>
                        <a:pt x="70" y="100"/>
                      </a:cubicBezTo>
                      <a:close/>
                      <a:moveTo>
                        <a:pt x="89" y="100"/>
                      </a:moveTo>
                      <a:cubicBezTo>
                        <a:pt x="83" y="100"/>
                        <a:pt x="83" y="100"/>
                        <a:pt x="83" y="100"/>
                      </a:cubicBezTo>
                      <a:cubicBezTo>
                        <a:pt x="82" y="100"/>
                        <a:pt x="81" y="99"/>
                        <a:pt x="81" y="99"/>
                      </a:cubicBezTo>
                      <a:cubicBezTo>
                        <a:pt x="81" y="92"/>
                        <a:pt x="81" y="92"/>
                        <a:pt x="81" y="92"/>
                      </a:cubicBezTo>
                      <a:cubicBezTo>
                        <a:pt x="81" y="91"/>
                        <a:pt x="82" y="91"/>
                        <a:pt x="83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0" y="92"/>
                      </a:cubicBezTo>
                      <a:cubicBezTo>
                        <a:pt x="90" y="99"/>
                        <a:pt x="90" y="99"/>
                        <a:pt x="90" y="99"/>
                      </a:cubicBezTo>
                      <a:cubicBezTo>
                        <a:pt x="90" y="99"/>
                        <a:pt x="90" y="100"/>
                        <a:pt x="89" y="1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grpSp>
        <p:nvGrpSpPr>
          <p:cNvPr id="61" name="Skupina 60"/>
          <p:cNvGrpSpPr/>
          <p:nvPr/>
        </p:nvGrpSpPr>
        <p:grpSpPr>
          <a:xfrm>
            <a:off x="5509743" y="1051453"/>
            <a:ext cx="3359340" cy="3553591"/>
            <a:chOff x="5509743" y="1227432"/>
            <a:chExt cx="3359340" cy="3553591"/>
          </a:xfrm>
        </p:grpSpPr>
        <p:sp>
          <p:nvSpPr>
            <p:cNvPr id="13" name="TextBox 31"/>
            <p:cNvSpPr txBox="1"/>
            <p:nvPr/>
          </p:nvSpPr>
          <p:spPr>
            <a:xfrm>
              <a:off x="6701679" y="2212239"/>
              <a:ext cx="93598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SCÉNÁŘ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TextBox 31"/>
            <p:cNvSpPr txBox="1"/>
            <p:nvPr/>
          </p:nvSpPr>
          <p:spPr>
            <a:xfrm>
              <a:off x="5629083" y="2521430"/>
              <a:ext cx="3240000" cy="225959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Mystery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cs-CZ" sz="105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shopper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vystupuje jako návštěvník daného regionu, svůj zevnějšek a především záminku přizpůsobuje vlastní situaci.</a:t>
              </a:r>
              <a:r>
                <a:rPr kumimoji="0" lang="cs-CZ" sz="1050" b="0" i="0" u="none" strike="noStrike" kern="0" cap="none" spc="0" normalizeH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 Pracovníka se ptá například na informace ohledně:</a:t>
              </a: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/>
              </a:r>
              <a:b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</a:br>
              <a:endParaRPr kumimoji="0" lang="cs-CZ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  <a:p>
              <a:pPr marL="171450" marR="0" lvl="0" indent="-171450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Programu pro děti (maminky)</a:t>
              </a:r>
            </a:p>
            <a:p>
              <a:pPr marL="171450" marR="0" lvl="0" indent="-171450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Hradů/zámků/památek/zajímavostí v okolí</a:t>
              </a:r>
            </a:p>
            <a:p>
              <a:pPr marL="171450" marR="0" lvl="0" indent="-171450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Kempu</a:t>
              </a:r>
            </a:p>
            <a:p>
              <a:pPr marL="171450" marR="0" lvl="0" indent="-171450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Sportovního vyžití (koupaliště, sportovní událost)</a:t>
              </a:r>
            </a:p>
            <a:p>
              <a:pPr marL="171450" marR="0" lvl="0" indent="-171450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rPr>
                <a:t>Solidní restaurace</a:t>
              </a:r>
              <a:endParaRPr lang="cs-CZ" sz="1050" kern="0" dirty="0">
                <a:solidFill>
                  <a:srgbClr val="404040"/>
                </a:solidFill>
                <a:latin typeface="Calibri"/>
              </a:endParaRPr>
            </a:p>
            <a:p>
              <a:pPr marR="0" lvl="0" defTabSz="135889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tabLst/>
                <a:defRPr/>
              </a:pPr>
              <a:r>
                <a:rPr lang="cs-CZ" sz="1050" kern="0" dirty="0">
                  <a:solidFill>
                    <a:srgbClr val="404040"/>
                  </a:solidFill>
                  <a:latin typeface="Calibri"/>
                </a:rPr>
                <a:t>Ihned po návštěvě zaznamenává její průběh do online aplikace pomocí tabletu či </a:t>
              </a:r>
              <a:r>
                <a:rPr lang="cs-CZ" sz="1050" kern="0" dirty="0" err="1">
                  <a:solidFill>
                    <a:srgbClr val="404040"/>
                  </a:solidFill>
                  <a:latin typeface="Calibri"/>
                </a:rPr>
                <a:t>smartphonu</a:t>
              </a:r>
              <a:r>
                <a:rPr lang="cs-CZ" sz="1050" kern="0" dirty="0">
                  <a:solidFill>
                    <a:srgbClr val="404040"/>
                  </a:solidFill>
                  <a:latin typeface="Calibri"/>
                </a:rPr>
                <a:t>.</a:t>
              </a:r>
              <a:endParaRPr kumimoji="0" 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54" name="Skupina 53"/>
            <p:cNvGrpSpPr/>
            <p:nvPr/>
          </p:nvGrpSpPr>
          <p:grpSpPr>
            <a:xfrm>
              <a:off x="5509743" y="1227432"/>
              <a:ext cx="3312000" cy="774787"/>
              <a:chOff x="5576247" y="1465491"/>
              <a:chExt cx="3312000" cy="774787"/>
            </a:xfrm>
          </p:grpSpPr>
          <p:cxnSp>
            <p:nvCxnSpPr>
              <p:cNvPr id="15" name="Straight Connector 3"/>
              <p:cNvCxnSpPr/>
              <p:nvPr/>
            </p:nvCxnSpPr>
            <p:spPr>
              <a:xfrm flipV="1">
                <a:off x="5576247" y="2226402"/>
                <a:ext cx="3312000" cy="13876"/>
              </a:xfrm>
              <a:prstGeom prst="line">
                <a:avLst/>
              </a:prstGeom>
              <a:noFill/>
              <a:ln w="9525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olid"/>
                <a:tailEnd type="none" w="lg" len="lg"/>
              </a:ln>
              <a:effectLst/>
            </p:spPr>
          </p:cxnSp>
          <p:grpSp>
            <p:nvGrpSpPr>
              <p:cNvPr id="51" name="Skupina 50"/>
              <p:cNvGrpSpPr/>
              <p:nvPr/>
            </p:nvGrpSpPr>
            <p:grpSpPr>
              <a:xfrm>
                <a:off x="6939176" y="1465491"/>
                <a:ext cx="594000" cy="760911"/>
                <a:chOff x="7945472" y="989392"/>
                <a:chExt cx="594000" cy="760911"/>
              </a:xfrm>
            </p:grpSpPr>
            <p:grpSp>
              <p:nvGrpSpPr>
                <p:cNvPr id="45" name="Skupina 44"/>
                <p:cNvGrpSpPr/>
                <p:nvPr/>
              </p:nvGrpSpPr>
              <p:grpSpPr>
                <a:xfrm>
                  <a:off x="7945472" y="989392"/>
                  <a:ext cx="594000" cy="760911"/>
                  <a:chOff x="2190525" y="1141333"/>
                  <a:chExt cx="594000" cy="760911"/>
                </a:xfrm>
              </p:grpSpPr>
              <p:sp>
                <p:nvSpPr>
                  <p:cNvPr id="46" name="Oval 179"/>
                  <p:cNvSpPr/>
                  <p:nvPr/>
                </p:nvSpPr>
                <p:spPr>
                  <a:xfrm rot="16200000">
                    <a:off x="2208559" y="1123299"/>
                    <a:ext cx="557932" cy="594000"/>
                  </a:xfrm>
                  <a:prstGeom prst="ellipse">
                    <a:avLst/>
                  </a:prstGeom>
                  <a:solidFill>
                    <a:srgbClr val="008BCA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135889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cxnSp>
                <p:nvCxnSpPr>
                  <p:cNvPr id="47" name="Straight Connector 188"/>
                  <p:cNvCxnSpPr/>
                  <p:nvPr/>
                </p:nvCxnSpPr>
                <p:spPr>
                  <a:xfrm flipH="1">
                    <a:off x="2487526" y="1496287"/>
                    <a:ext cx="2" cy="405957"/>
                  </a:xfrm>
                  <a:prstGeom prst="line">
                    <a:avLst/>
                  </a:prstGeom>
                  <a:noFill/>
                  <a:ln w="19050" cap="rnd" cmpd="sng" algn="ctr">
                    <a:solidFill>
                      <a:srgbClr val="008BCA"/>
                    </a:solidFill>
                    <a:prstDash val="solid"/>
                    <a:tailEnd type="oval" w="lg" len="lg"/>
                  </a:ln>
                  <a:effectLst/>
                </p:spPr>
              </p:cxnSp>
            </p:grpSp>
            <p:grpSp>
              <p:nvGrpSpPr>
                <p:cNvPr id="17" name="Group 133"/>
                <p:cNvGrpSpPr>
                  <a:grpSpLocks noChangeAspect="1"/>
                </p:cNvGrpSpPr>
                <p:nvPr/>
              </p:nvGrpSpPr>
              <p:grpSpPr>
                <a:xfrm>
                  <a:off x="8062472" y="1140164"/>
                  <a:ext cx="360000" cy="256387"/>
                  <a:chOff x="2300288" y="5378450"/>
                  <a:chExt cx="755650" cy="538162"/>
                </a:xfrm>
                <a:solidFill>
                  <a:srgbClr val="FFFFFF"/>
                </a:solidFill>
              </p:grpSpPr>
              <p:sp>
                <p:nvSpPr>
                  <p:cNvPr id="18" name="Freeform 7"/>
                  <p:cNvSpPr>
                    <a:spLocks/>
                  </p:cNvSpPr>
                  <p:nvPr/>
                </p:nvSpPr>
                <p:spPr bwMode="auto">
                  <a:xfrm>
                    <a:off x="2709863" y="5780088"/>
                    <a:ext cx="141288" cy="28575"/>
                  </a:xfrm>
                  <a:custGeom>
                    <a:avLst/>
                    <a:gdLst/>
                    <a:ahLst/>
                    <a:cxnLst>
                      <a:cxn ang="0">
                        <a:pos x="52" y="6"/>
                      </a:cxn>
                      <a:cxn ang="0">
                        <a:pos x="0" y="10"/>
                      </a:cxn>
                      <a:cxn ang="0">
                        <a:pos x="0" y="3"/>
                      </a:cxn>
                      <a:cxn ang="0">
                        <a:pos x="52" y="0"/>
                      </a:cxn>
                      <a:cxn ang="0">
                        <a:pos x="52" y="6"/>
                      </a:cxn>
                    </a:cxnLst>
                    <a:rect l="0" t="0" r="r" b="b"/>
                    <a:pathLst>
                      <a:path w="52" h="10">
                        <a:moveTo>
                          <a:pt x="52" y="6"/>
                        </a:moveTo>
                        <a:cubicBezTo>
                          <a:pt x="35" y="7"/>
                          <a:pt x="17" y="8"/>
                          <a:pt x="0" y="1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7" y="2"/>
                          <a:pt x="35" y="0"/>
                          <a:pt x="52" y="0"/>
                        </a:cubicBezTo>
                        <a:cubicBezTo>
                          <a:pt x="52" y="6"/>
                          <a:pt x="52" y="6"/>
                          <a:pt x="52" y="6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19" name="Freeform 8"/>
                  <p:cNvSpPr>
                    <a:spLocks/>
                  </p:cNvSpPr>
                  <p:nvPr/>
                </p:nvSpPr>
                <p:spPr bwMode="auto">
                  <a:xfrm>
                    <a:off x="2709863" y="5741988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0" name="Freeform 9"/>
                  <p:cNvSpPr>
                    <a:spLocks/>
                  </p:cNvSpPr>
                  <p:nvPr/>
                </p:nvSpPr>
                <p:spPr bwMode="auto">
                  <a:xfrm>
                    <a:off x="2709863" y="5710238"/>
                    <a:ext cx="269875" cy="31750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1" name="Freeform 10"/>
                  <p:cNvSpPr>
                    <a:spLocks/>
                  </p:cNvSpPr>
                  <p:nvPr/>
                </p:nvSpPr>
                <p:spPr bwMode="auto">
                  <a:xfrm>
                    <a:off x="2709863" y="5676900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2" name="Freeform 11"/>
                  <p:cNvSpPr>
                    <a:spLocks/>
                  </p:cNvSpPr>
                  <p:nvPr/>
                </p:nvSpPr>
                <p:spPr bwMode="auto">
                  <a:xfrm>
                    <a:off x="2709863" y="5643563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3" name="Freeform 12"/>
                  <p:cNvSpPr>
                    <a:spLocks/>
                  </p:cNvSpPr>
                  <p:nvPr/>
                </p:nvSpPr>
                <p:spPr bwMode="auto">
                  <a:xfrm>
                    <a:off x="2709863" y="5613400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6"/>
                          <a:pt x="32" y="8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4" name="Freeform 13"/>
                  <p:cNvSpPr>
                    <a:spLocks/>
                  </p:cNvSpPr>
                  <p:nvPr/>
                </p:nvSpPr>
                <p:spPr bwMode="auto">
                  <a:xfrm>
                    <a:off x="2709863" y="5581650"/>
                    <a:ext cx="269875" cy="31750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5" name="Freeform 14"/>
                  <p:cNvSpPr>
                    <a:spLocks/>
                  </p:cNvSpPr>
                  <p:nvPr/>
                </p:nvSpPr>
                <p:spPr bwMode="auto">
                  <a:xfrm>
                    <a:off x="2709863" y="5548313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6" name="Freeform 15"/>
                  <p:cNvSpPr>
                    <a:spLocks/>
                  </p:cNvSpPr>
                  <p:nvPr/>
                </p:nvSpPr>
                <p:spPr bwMode="auto">
                  <a:xfrm>
                    <a:off x="2709863" y="5514975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7" name="Freeform 16"/>
                  <p:cNvSpPr>
                    <a:spLocks/>
                  </p:cNvSpPr>
                  <p:nvPr/>
                </p:nvSpPr>
                <p:spPr bwMode="auto">
                  <a:xfrm>
                    <a:off x="2709863" y="5483225"/>
                    <a:ext cx="269875" cy="31750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8" name="Freeform 17"/>
                  <p:cNvSpPr>
                    <a:spLocks/>
                  </p:cNvSpPr>
                  <p:nvPr/>
                </p:nvSpPr>
                <p:spPr bwMode="auto">
                  <a:xfrm>
                    <a:off x="2709863" y="5449888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2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2"/>
                          <a:pt x="99" y="12"/>
                          <a:pt x="99" y="12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29" name="Freeform 18"/>
                  <p:cNvSpPr>
                    <a:spLocks noEditPoints="1"/>
                  </p:cNvSpPr>
                  <p:nvPr/>
                </p:nvSpPr>
                <p:spPr bwMode="auto">
                  <a:xfrm>
                    <a:off x="2300288" y="5378450"/>
                    <a:ext cx="755650" cy="538162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9" y="17"/>
                      </a:cxn>
                      <a:cxn ang="0">
                        <a:pos x="9" y="7"/>
                      </a:cxn>
                      <a:cxn ang="0">
                        <a:pos x="138" y="7"/>
                      </a:cxn>
                      <a:cxn ang="0">
                        <a:pos x="139" y="7"/>
                      </a:cxn>
                      <a:cxn ang="0">
                        <a:pos x="139" y="7"/>
                      </a:cxn>
                      <a:cxn ang="0">
                        <a:pos x="268" y="7"/>
                      </a:cxn>
                      <a:cxn ang="0">
                        <a:pos x="268" y="9"/>
                      </a:cxn>
                      <a:cxn ang="0">
                        <a:pos x="268" y="17"/>
                      </a:cxn>
                      <a:cxn ang="0">
                        <a:pos x="277" y="17"/>
                      </a:cxn>
                      <a:cxn ang="0">
                        <a:pos x="277" y="190"/>
                      </a:cxn>
                      <a:cxn ang="0">
                        <a:pos x="268" y="190"/>
                      </a:cxn>
                      <a:cxn ang="0">
                        <a:pos x="166" y="190"/>
                      </a:cxn>
                      <a:cxn ang="0">
                        <a:pos x="139" y="197"/>
                      </a:cxn>
                      <a:cxn ang="0">
                        <a:pos x="111" y="190"/>
                      </a:cxn>
                      <a:cxn ang="0">
                        <a:pos x="9" y="190"/>
                      </a:cxn>
                      <a:cxn ang="0">
                        <a:pos x="0" y="190"/>
                      </a:cxn>
                      <a:cxn ang="0">
                        <a:pos x="0" y="17"/>
                      </a:cxn>
                      <a:cxn ang="0">
                        <a:pos x="18" y="12"/>
                      </a:cxn>
                      <a:cxn ang="0">
                        <a:pos x="136" y="12"/>
                      </a:cxn>
                      <a:cxn ang="0">
                        <a:pos x="136" y="180"/>
                      </a:cxn>
                      <a:cxn ang="0">
                        <a:pos x="18" y="180"/>
                      </a:cxn>
                      <a:cxn ang="0">
                        <a:pos x="18" y="12"/>
                      </a:cxn>
                      <a:cxn ang="0">
                        <a:pos x="259" y="12"/>
                      </a:cxn>
                      <a:cxn ang="0">
                        <a:pos x="141" y="12"/>
                      </a:cxn>
                      <a:cxn ang="0">
                        <a:pos x="141" y="180"/>
                      </a:cxn>
                      <a:cxn ang="0">
                        <a:pos x="259" y="180"/>
                      </a:cxn>
                      <a:cxn ang="0">
                        <a:pos x="259" y="12"/>
                      </a:cxn>
                    </a:cxnLst>
                    <a:rect l="0" t="0" r="r" b="b"/>
                    <a:pathLst>
                      <a:path w="277" h="197">
                        <a:moveTo>
                          <a:pt x="0" y="17"/>
                        </a:moveTo>
                        <a:cubicBezTo>
                          <a:pt x="9" y="17"/>
                          <a:pt x="9" y="17"/>
                          <a:pt x="9" y="17"/>
                        </a:cubicBezTo>
                        <a:cubicBezTo>
                          <a:pt x="9" y="7"/>
                          <a:pt x="9" y="7"/>
                          <a:pt x="9" y="7"/>
                        </a:cubicBezTo>
                        <a:cubicBezTo>
                          <a:pt x="53" y="0"/>
                          <a:pt x="96" y="3"/>
                          <a:pt x="138" y="7"/>
                        </a:cubicBezTo>
                        <a:cubicBezTo>
                          <a:pt x="139" y="7"/>
                          <a:pt x="139" y="7"/>
                          <a:pt x="139" y="7"/>
                        </a:cubicBezTo>
                        <a:cubicBezTo>
                          <a:pt x="139" y="7"/>
                          <a:pt x="139" y="7"/>
                          <a:pt x="139" y="7"/>
                        </a:cubicBezTo>
                        <a:cubicBezTo>
                          <a:pt x="181" y="3"/>
                          <a:pt x="224" y="0"/>
                          <a:pt x="268" y="7"/>
                        </a:cubicBezTo>
                        <a:cubicBezTo>
                          <a:pt x="268" y="9"/>
                          <a:pt x="268" y="9"/>
                          <a:pt x="268" y="9"/>
                        </a:cubicBezTo>
                        <a:cubicBezTo>
                          <a:pt x="268" y="17"/>
                          <a:pt x="268" y="17"/>
                          <a:pt x="268" y="17"/>
                        </a:cubicBezTo>
                        <a:cubicBezTo>
                          <a:pt x="277" y="17"/>
                          <a:pt x="277" y="17"/>
                          <a:pt x="277" y="17"/>
                        </a:cubicBezTo>
                        <a:cubicBezTo>
                          <a:pt x="277" y="190"/>
                          <a:pt x="277" y="190"/>
                          <a:pt x="277" y="190"/>
                        </a:cubicBezTo>
                        <a:cubicBezTo>
                          <a:pt x="268" y="190"/>
                          <a:pt x="268" y="190"/>
                          <a:pt x="268" y="190"/>
                        </a:cubicBezTo>
                        <a:cubicBezTo>
                          <a:pt x="166" y="190"/>
                          <a:pt x="166" y="190"/>
                          <a:pt x="166" y="190"/>
                        </a:cubicBezTo>
                        <a:cubicBezTo>
                          <a:pt x="159" y="195"/>
                          <a:pt x="149" y="197"/>
                          <a:pt x="139" y="197"/>
                        </a:cubicBezTo>
                        <a:cubicBezTo>
                          <a:pt x="128" y="197"/>
                          <a:pt x="118" y="195"/>
                          <a:pt x="111" y="190"/>
                        </a:cubicBezTo>
                        <a:cubicBezTo>
                          <a:pt x="9" y="190"/>
                          <a:pt x="9" y="190"/>
                          <a:pt x="9" y="190"/>
                        </a:cubicBezTo>
                        <a:cubicBezTo>
                          <a:pt x="0" y="190"/>
                          <a:pt x="0" y="190"/>
                          <a:pt x="0" y="190"/>
                        </a:cubicBezTo>
                        <a:cubicBezTo>
                          <a:pt x="0" y="17"/>
                          <a:pt x="0" y="17"/>
                          <a:pt x="0" y="17"/>
                        </a:cubicBezTo>
                        <a:close/>
                        <a:moveTo>
                          <a:pt x="18" y="12"/>
                        </a:moveTo>
                        <a:cubicBezTo>
                          <a:pt x="53" y="5"/>
                          <a:pt x="94" y="7"/>
                          <a:pt x="136" y="12"/>
                        </a:cubicBezTo>
                        <a:cubicBezTo>
                          <a:pt x="136" y="180"/>
                          <a:pt x="136" y="180"/>
                          <a:pt x="136" y="180"/>
                        </a:cubicBezTo>
                        <a:cubicBezTo>
                          <a:pt x="95" y="176"/>
                          <a:pt x="55" y="174"/>
                          <a:pt x="18" y="180"/>
                        </a:cubicBezTo>
                        <a:cubicBezTo>
                          <a:pt x="18" y="12"/>
                          <a:pt x="18" y="12"/>
                          <a:pt x="18" y="12"/>
                        </a:cubicBezTo>
                        <a:close/>
                        <a:moveTo>
                          <a:pt x="259" y="12"/>
                        </a:moveTo>
                        <a:cubicBezTo>
                          <a:pt x="224" y="5"/>
                          <a:pt x="183" y="7"/>
                          <a:pt x="141" y="12"/>
                        </a:cubicBezTo>
                        <a:cubicBezTo>
                          <a:pt x="141" y="180"/>
                          <a:pt x="141" y="180"/>
                          <a:pt x="141" y="180"/>
                        </a:cubicBezTo>
                        <a:cubicBezTo>
                          <a:pt x="182" y="176"/>
                          <a:pt x="222" y="174"/>
                          <a:pt x="259" y="180"/>
                        </a:cubicBezTo>
                        <a:cubicBezTo>
                          <a:pt x="259" y="12"/>
                          <a:pt x="259" y="12"/>
                          <a:pt x="259" y="12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30" name="Freeform 19"/>
                  <p:cNvSpPr>
                    <a:spLocks noEditPoints="1"/>
                  </p:cNvSpPr>
                  <p:nvPr/>
                </p:nvSpPr>
                <p:spPr bwMode="auto">
                  <a:xfrm>
                    <a:off x="2376488" y="5419725"/>
                    <a:ext cx="603250" cy="388937"/>
                  </a:xfrm>
                  <a:custGeom>
                    <a:avLst/>
                    <a:gdLst/>
                    <a:ahLst/>
                    <a:cxnLst>
                      <a:cxn ang="0">
                        <a:pos x="221" y="11"/>
                      </a:cxn>
                      <a:cxn ang="0">
                        <a:pos x="122" y="5"/>
                      </a:cxn>
                      <a:cxn ang="0">
                        <a:pos x="0" y="135"/>
                      </a:cxn>
                      <a:cxn ang="0">
                        <a:pos x="98" y="142"/>
                      </a:cxn>
                      <a:cxn ang="0">
                        <a:pos x="0" y="135"/>
                      </a:cxn>
                      <a:cxn ang="0">
                        <a:pos x="0" y="11"/>
                      </a:cxn>
                      <a:cxn ang="0">
                        <a:pos x="98" y="5"/>
                      </a:cxn>
                      <a:cxn ang="0">
                        <a:pos x="0" y="16"/>
                      </a:cxn>
                      <a:cxn ang="0">
                        <a:pos x="98" y="23"/>
                      </a:cxn>
                      <a:cxn ang="0">
                        <a:pos x="0" y="16"/>
                      </a:cxn>
                      <a:cxn ang="0">
                        <a:pos x="0" y="34"/>
                      </a:cxn>
                      <a:cxn ang="0">
                        <a:pos x="98" y="29"/>
                      </a:cxn>
                      <a:cxn ang="0">
                        <a:pos x="0" y="40"/>
                      </a:cxn>
                      <a:cxn ang="0">
                        <a:pos x="98" y="47"/>
                      </a:cxn>
                      <a:cxn ang="0">
                        <a:pos x="0" y="40"/>
                      </a:cxn>
                      <a:cxn ang="0">
                        <a:pos x="0" y="58"/>
                      </a:cxn>
                      <a:cxn ang="0">
                        <a:pos x="98" y="52"/>
                      </a:cxn>
                      <a:cxn ang="0">
                        <a:pos x="0" y="64"/>
                      </a:cxn>
                      <a:cxn ang="0">
                        <a:pos x="98" y="71"/>
                      </a:cxn>
                      <a:cxn ang="0">
                        <a:pos x="0" y="64"/>
                      </a:cxn>
                      <a:cxn ang="0">
                        <a:pos x="0" y="82"/>
                      </a:cxn>
                      <a:cxn ang="0">
                        <a:pos x="98" y="76"/>
                      </a:cxn>
                      <a:cxn ang="0">
                        <a:pos x="0" y="87"/>
                      </a:cxn>
                      <a:cxn ang="0">
                        <a:pos x="98" y="94"/>
                      </a:cxn>
                      <a:cxn ang="0">
                        <a:pos x="0" y="87"/>
                      </a:cxn>
                      <a:cxn ang="0">
                        <a:pos x="0" y="105"/>
                      </a:cxn>
                      <a:cxn ang="0">
                        <a:pos x="98" y="100"/>
                      </a:cxn>
                      <a:cxn ang="0">
                        <a:pos x="0" y="111"/>
                      </a:cxn>
                      <a:cxn ang="0">
                        <a:pos x="98" y="118"/>
                      </a:cxn>
                      <a:cxn ang="0">
                        <a:pos x="0" y="111"/>
                      </a:cxn>
                      <a:cxn ang="0">
                        <a:pos x="0" y="129"/>
                      </a:cxn>
                      <a:cxn ang="0">
                        <a:pos x="98" y="123"/>
                      </a:cxn>
                    </a:cxnLst>
                    <a:rect l="0" t="0" r="r" b="b"/>
                    <a:pathLst>
                      <a:path w="221" h="142">
                        <a:moveTo>
                          <a:pt x="221" y="5"/>
                        </a:moveTo>
                        <a:cubicBezTo>
                          <a:pt x="221" y="11"/>
                          <a:pt x="221" y="11"/>
                          <a:pt x="221" y="11"/>
                        </a:cubicBezTo>
                        <a:cubicBezTo>
                          <a:pt x="189" y="6"/>
                          <a:pt x="154" y="8"/>
                          <a:pt x="122" y="12"/>
                        </a:cubicBezTo>
                        <a:cubicBezTo>
                          <a:pt x="122" y="5"/>
                          <a:pt x="122" y="5"/>
                          <a:pt x="122" y="5"/>
                        </a:cubicBezTo>
                        <a:cubicBezTo>
                          <a:pt x="154" y="2"/>
                          <a:pt x="189" y="0"/>
                          <a:pt x="221" y="5"/>
                        </a:cubicBezTo>
                        <a:close/>
                        <a:moveTo>
                          <a:pt x="0" y="135"/>
                        </a:moveTo>
                        <a:cubicBezTo>
                          <a:pt x="0" y="141"/>
                          <a:pt x="0" y="141"/>
                          <a:pt x="0" y="141"/>
                        </a:cubicBezTo>
                        <a:cubicBezTo>
                          <a:pt x="32" y="136"/>
                          <a:pt x="66" y="139"/>
                          <a:pt x="98" y="142"/>
                        </a:cubicBezTo>
                        <a:cubicBezTo>
                          <a:pt x="98" y="135"/>
                          <a:pt x="98" y="135"/>
                          <a:pt x="98" y="135"/>
                        </a:cubicBezTo>
                        <a:cubicBezTo>
                          <a:pt x="66" y="132"/>
                          <a:pt x="32" y="130"/>
                          <a:pt x="0" y="135"/>
                        </a:cubicBezTo>
                        <a:close/>
                        <a:moveTo>
                          <a:pt x="0" y="5"/>
                        </a:move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32" y="6"/>
                          <a:pt x="66" y="8"/>
                          <a:pt x="98" y="12"/>
                        </a:cubicBezTo>
                        <a:cubicBezTo>
                          <a:pt x="98" y="5"/>
                          <a:pt x="98" y="5"/>
                          <a:pt x="98" y="5"/>
                        </a:cubicBezTo>
                        <a:cubicBezTo>
                          <a:pt x="66" y="2"/>
                          <a:pt x="32" y="0"/>
                          <a:pt x="0" y="5"/>
                        </a:cubicBezTo>
                        <a:close/>
                        <a:moveTo>
                          <a:pt x="0" y="16"/>
                        </a:moveTo>
                        <a:cubicBezTo>
                          <a:pt x="0" y="23"/>
                          <a:pt x="0" y="23"/>
                          <a:pt x="0" y="23"/>
                        </a:cubicBezTo>
                        <a:cubicBezTo>
                          <a:pt x="32" y="18"/>
                          <a:pt x="66" y="20"/>
                          <a:pt x="98" y="23"/>
                        </a:cubicBezTo>
                        <a:cubicBezTo>
                          <a:pt x="98" y="17"/>
                          <a:pt x="98" y="17"/>
                          <a:pt x="98" y="17"/>
                        </a:cubicBezTo>
                        <a:cubicBezTo>
                          <a:pt x="66" y="14"/>
                          <a:pt x="32" y="11"/>
                          <a:pt x="0" y="16"/>
                        </a:cubicBezTo>
                        <a:close/>
                        <a:moveTo>
                          <a:pt x="0" y="28"/>
                        </a:moveTo>
                        <a:cubicBezTo>
                          <a:pt x="0" y="34"/>
                          <a:pt x="0" y="34"/>
                          <a:pt x="0" y="34"/>
                        </a:cubicBezTo>
                        <a:cubicBezTo>
                          <a:pt x="32" y="30"/>
                          <a:pt x="66" y="32"/>
                          <a:pt x="98" y="35"/>
                        </a:cubicBezTo>
                        <a:cubicBezTo>
                          <a:pt x="98" y="29"/>
                          <a:pt x="98" y="29"/>
                          <a:pt x="98" y="29"/>
                        </a:cubicBezTo>
                        <a:cubicBezTo>
                          <a:pt x="66" y="26"/>
                          <a:pt x="32" y="23"/>
                          <a:pt x="0" y="28"/>
                        </a:cubicBezTo>
                        <a:close/>
                        <a:moveTo>
                          <a:pt x="0" y="40"/>
                        </a:moveTo>
                        <a:cubicBezTo>
                          <a:pt x="0" y="46"/>
                          <a:pt x="0" y="46"/>
                          <a:pt x="0" y="46"/>
                        </a:cubicBezTo>
                        <a:cubicBezTo>
                          <a:pt x="32" y="42"/>
                          <a:pt x="66" y="44"/>
                          <a:pt x="98" y="47"/>
                        </a:cubicBezTo>
                        <a:cubicBezTo>
                          <a:pt x="98" y="41"/>
                          <a:pt x="98" y="41"/>
                          <a:pt x="98" y="41"/>
                        </a:cubicBezTo>
                        <a:cubicBezTo>
                          <a:pt x="66" y="37"/>
                          <a:pt x="32" y="35"/>
                          <a:pt x="0" y="40"/>
                        </a:cubicBezTo>
                        <a:close/>
                        <a:moveTo>
                          <a:pt x="0" y="52"/>
                        </a:moveTo>
                        <a:cubicBezTo>
                          <a:pt x="0" y="58"/>
                          <a:pt x="0" y="58"/>
                          <a:pt x="0" y="58"/>
                        </a:cubicBezTo>
                        <a:cubicBezTo>
                          <a:pt x="32" y="54"/>
                          <a:pt x="66" y="56"/>
                          <a:pt x="98" y="59"/>
                        </a:cubicBezTo>
                        <a:cubicBezTo>
                          <a:pt x="98" y="52"/>
                          <a:pt x="98" y="52"/>
                          <a:pt x="98" y="52"/>
                        </a:cubicBezTo>
                        <a:cubicBezTo>
                          <a:pt x="66" y="49"/>
                          <a:pt x="32" y="47"/>
                          <a:pt x="0" y="52"/>
                        </a:cubicBezTo>
                        <a:close/>
                        <a:moveTo>
                          <a:pt x="0" y="64"/>
                        </a:moveTo>
                        <a:cubicBezTo>
                          <a:pt x="0" y="70"/>
                          <a:pt x="0" y="70"/>
                          <a:pt x="0" y="70"/>
                        </a:cubicBezTo>
                        <a:cubicBezTo>
                          <a:pt x="32" y="66"/>
                          <a:pt x="66" y="68"/>
                          <a:pt x="98" y="71"/>
                        </a:cubicBezTo>
                        <a:cubicBezTo>
                          <a:pt x="98" y="64"/>
                          <a:pt x="98" y="64"/>
                          <a:pt x="98" y="64"/>
                        </a:cubicBezTo>
                        <a:cubicBezTo>
                          <a:pt x="66" y="61"/>
                          <a:pt x="32" y="59"/>
                          <a:pt x="0" y="64"/>
                        </a:cubicBezTo>
                        <a:close/>
                        <a:moveTo>
                          <a:pt x="0" y="76"/>
                        </a:moveTo>
                        <a:cubicBezTo>
                          <a:pt x="0" y="82"/>
                          <a:pt x="0" y="82"/>
                          <a:pt x="0" y="82"/>
                        </a:cubicBezTo>
                        <a:cubicBezTo>
                          <a:pt x="32" y="77"/>
                          <a:pt x="66" y="79"/>
                          <a:pt x="98" y="83"/>
                        </a:cubicBezTo>
                        <a:cubicBezTo>
                          <a:pt x="98" y="76"/>
                          <a:pt x="98" y="76"/>
                          <a:pt x="98" y="76"/>
                        </a:cubicBezTo>
                        <a:cubicBezTo>
                          <a:pt x="66" y="73"/>
                          <a:pt x="32" y="71"/>
                          <a:pt x="0" y="76"/>
                        </a:cubicBezTo>
                        <a:close/>
                        <a:moveTo>
                          <a:pt x="0" y="87"/>
                        </a:moveTo>
                        <a:cubicBezTo>
                          <a:pt x="0" y="93"/>
                          <a:pt x="0" y="93"/>
                          <a:pt x="0" y="93"/>
                        </a:cubicBezTo>
                        <a:cubicBezTo>
                          <a:pt x="32" y="89"/>
                          <a:pt x="66" y="91"/>
                          <a:pt x="98" y="94"/>
                        </a:cubicBezTo>
                        <a:cubicBezTo>
                          <a:pt x="98" y="88"/>
                          <a:pt x="98" y="88"/>
                          <a:pt x="98" y="88"/>
                        </a:cubicBezTo>
                        <a:cubicBezTo>
                          <a:pt x="66" y="85"/>
                          <a:pt x="32" y="82"/>
                          <a:pt x="0" y="87"/>
                        </a:cubicBezTo>
                        <a:close/>
                        <a:moveTo>
                          <a:pt x="0" y="99"/>
                        </a:moveTo>
                        <a:cubicBezTo>
                          <a:pt x="0" y="105"/>
                          <a:pt x="0" y="105"/>
                          <a:pt x="0" y="105"/>
                        </a:cubicBezTo>
                        <a:cubicBezTo>
                          <a:pt x="32" y="101"/>
                          <a:pt x="66" y="103"/>
                          <a:pt x="98" y="106"/>
                        </a:cubicBezTo>
                        <a:cubicBezTo>
                          <a:pt x="98" y="100"/>
                          <a:pt x="98" y="100"/>
                          <a:pt x="98" y="100"/>
                        </a:cubicBezTo>
                        <a:cubicBezTo>
                          <a:pt x="66" y="97"/>
                          <a:pt x="32" y="94"/>
                          <a:pt x="0" y="99"/>
                        </a:cubicBezTo>
                        <a:close/>
                        <a:moveTo>
                          <a:pt x="0" y="111"/>
                        </a:moveTo>
                        <a:cubicBezTo>
                          <a:pt x="0" y="117"/>
                          <a:pt x="0" y="117"/>
                          <a:pt x="0" y="117"/>
                        </a:cubicBezTo>
                        <a:cubicBezTo>
                          <a:pt x="32" y="113"/>
                          <a:pt x="66" y="115"/>
                          <a:pt x="98" y="118"/>
                        </a:cubicBezTo>
                        <a:cubicBezTo>
                          <a:pt x="98" y="112"/>
                          <a:pt x="98" y="112"/>
                          <a:pt x="98" y="112"/>
                        </a:cubicBezTo>
                        <a:cubicBezTo>
                          <a:pt x="66" y="108"/>
                          <a:pt x="32" y="106"/>
                          <a:pt x="0" y="111"/>
                        </a:cubicBezTo>
                        <a:close/>
                        <a:moveTo>
                          <a:pt x="0" y="123"/>
                        </a:moveTo>
                        <a:cubicBezTo>
                          <a:pt x="0" y="129"/>
                          <a:pt x="0" y="129"/>
                          <a:pt x="0" y="129"/>
                        </a:cubicBezTo>
                        <a:cubicBezTo>
                          <a:pt x="32" y="125"/>
                          <a:pt x="66" y="127"/>
                          <a:pt x="98" y="130"/>
                        </a:cubicBezTo>
                        <a:cubicBezTo>
                          <a:pt x="98" y="123"/>
                          <a:pt x="98" y="123"/>
                          <a:pt x="98" y="123"/>
                        </a:cubicBezTo>
                        <a:cubicBezTo>
                          <a:pt x="66" y="120"/>
                          <a:pt x="32" y="118"/>
                          <a:pt x="0" y="123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33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4005616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20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Jak emoce číst?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</p:txBody>
      </p:sp>
      <p:sp>
        <p:nvSpPr>
          <p:cNvPr id="4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/>
              <a:t>EMOTI*SCAPE</a:t>
            </a:r>
          </a:p>
        </p:txBody>
      </p:sp>
      <p:grpSp>
        <p:nvGrpSpPr>
          <p:cNvPr id="14" name="Skupina 13"/>
          <p:cNvGrpSpPr/>
          <p:nvPr/>
        </p:nvGrpSpPr>
        <p:grpSpPr>
          <a:xfrm>
            <a:off x="599712" y="1837351"/>
            <a:ext cx="4103732" cy="1335923"/>
            <a:chOff x="599712" y="2137175"/>
            <a:chExt cx="4103732" cy="1335923"/>
          </a:xfrm>
        </p:grpSpPr>
        <p:sp>
          <p:nvSpPr>
            <p:cNvPr id="6" name="Zaoblený obdélník 27"/>
            <p:cNvSpPr>
              <a:spLocks noChangeArrowheads="1"/>
            </p:cNvSpPr>
            <p:nvPr/>
          </p:nvSpPr>
          <p:spPr bwMode="auto">
            <a:xfrm>
              <a:off x="599712" y="2137175"/>
              <a:ext cx="3754800" cy="306000"/>
            </a:xfrm>
            <a:prstGeom prst="rect">
              <a:avLst/>
            </a:prstGeom>
            <a:solidFill>
              <a:srgbClr val="FBB040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Negativní pasivní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599712" y="2457435"/>
              <a:ext cx="4103732" cy="1015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90000" rIns="9000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Nevyvolají aktivitu u klienta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 "/>
                <a:cs typeface="Arial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Přes nespokojenost bude stále používat produkt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Klient bude citlivější k nabídkám konkurence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Negativní dojem si klient spíše nechá pro sebe</a:t>
              </a:r>
            </a:p>
          </p:txBody>
        </p:sp>
      </p:grpSp>
      <p:grpSp>
        <p:nvGrpSpPr>
          <p:cNvPr id="15" name="Skupina 14"/>
          <p:cNvGrpSpPr/>
          <p:nvPr/>
        </p:nvGrpSpPr>
        <p:grpSpPr>
          <a:xfrm>
            <a:off x="4825161" y="1837351"/>
            <a:ext cx="4104000" cy="1272398"/>
            <a:chOff x="4837728" y="2126621"/>
            <a:chExt cx="4104000" cy="1272398"/>
          </a:xfrm>
        </p:grpSpPr>
        <p:sp>
          <p:nvSpPr>
            <p:cNvPr id="5" name="Zaoblený obdélník 10"/>
            <p:cNvSpPr>
              <a:spLocks noChangeArrowheads="1"/>
            </p:cNvSpPr>
            <p:nvPr/>
          </p:nvSpPr>
          <p:spPr bwMode="auto">
            <a:xfrm>
              <a:off x="4837728" y="2126621"/>
              <a:ext cx="3754872" cy="306163"/>
            </a:xfrm>
            <a:prstGeom prst="rect">
              <a:avLst/>
            </a:prstGeom>
            <a:solidFill>
              <a:srgbClr val="A1C46B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Pozitivní pasivní</a:t>
              </a:r>
            </a:p>
          </p:txBody>
        </p:sp>
        <p:sp>
          <p:nvSpPr>
            <p:cNvPr id="10" name="TextovéPole 9"/>
            <p:cNvSpPr txBox="1">
              <a:spLocks/>
            </p:cNvSpPr>
            <p:nvPr/>
          </p:nvSpPr>
          <p:spPr>
            <a:xfrm>
              <a:off x="4837728" y="2434652"/>
              <a:ext cx="4104000" cy="9643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100" b="1" kern="0" dirty="0">
                  <a:solidFill>
                    <a:srgbClr val="A1C46B"/>
                  </a:solidFill>
                  <a:latin typeface="Calibri "/>
                  <a:cs typeface="Arial" pitchFamily="34" charset="0"/>
                </a:rPr>
                <a:t>Nevyvolají aktivitu u klienta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 sz="300" b="1" kern="0" dirty="0">
                <a:solidFill>
                  <a:srgbClr val="A1C46B"/>
                </a:solidFill>
                <a:latin typeface="Calibri "/>
                <a:cs typeface="Arial" pitchFamily="34" charset="0"/>
              </a:endParaRP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Mírně posílí či zachovají vztah k dané společnosti</a:t>
              </a: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Představení produktu zaujalo, ale s nejistým vlivem na jeho uzavření, kladný dojem si klient nechá pro sebe</a:t>
              </a:r>
            </a:p>
          </p:txBody>
        </p:sp>
      </p:grpSp>
      <p:sp>
        <p:nvSpPr>
          <p:cNvPr id="11" name="TextovéPole 10"/>
          <p:cNvSpPr txBox="1">
            <a:spLocks/>
          </p:cNvSpPr>
          <p:nvPr/>
        </p:nvSpPr>
        <p:spPr>
          <a:xfrm>
            <a:off x="305824" y="1075768"/>
            <a:ext cx="8569324" cy="646331"/>
          </a:xfrm>
          <a:prstGeom prst="rect">
            <a:avLst/>
          </a:prstGeom>
          <a:solidFill>
            <a:srgbClr val="FFFFFF">
              <a:lumMod val="85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Součástí každého dotazníku je i 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hodnocení emocionální zkušenosti z jednání pomocí tzv. </a:t>
            </a:r>
            <a:r>
              <a:rPr kumimoji="0" lang="cs-CZ" sz="1200" b="1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emotikonů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.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 Každá z emocí je zařazena do některého ze 4 kvadrantů. Emoce vyjadřují jednak pozitivní nebo negativní zkušenost, ale mají navíc aktivní nebo pasivní rovinu, která vyjadřuje míru jejich vlivu na další jednání klienta.</a:t>
            </a:r>
          </a:p>
        </p:txBody>
      </p:sp>
      <p:grpSp>
        <p:nvGrpSpPr>
          <p:cNvPr id="16" name="Skupina 15"/>
          <p:cNvGrpSpPr/>
          <p:nvPr/>
        </p:nvGrpSpPr>
        <p:grpSpPr>
          <a:xfrm>
            <a:off x="599712" y="3195653"/>
            <a:ext cx="4103732" cy="1319164"/>
            <a:chOff x="599712" y="3638789"/>
            <a:chExt cx="4103732" cy="1319164"/>
          </a:xfrm>
        </p:grpSpPr>
        <p:sp>
          <p:nvSpPr>
            <p:cNvPr id="8" name="Zaoblený obdélník 10"/>
            <p:cNvSpPr>
              <a:spLocks noChangeArrowheads="1"/>
            </p:cNvSpPr>
            <p:nvPr/>
          </p:nvSpPr>
          <p:spPr bwMode="auto">
            <a:xfrm>
              <a:off x="599712" y="3638789"/>
              <a:ext cx="3754872" cy="307253"/>
            </a:xfrm>
            <a:prstGeom prst="rect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Negativní aktivní</a:t>
              </a: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599712" y="3942290"/>
              <a:ext cx="4103732" cy="1015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90000" rIns="9000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Vyvolají aktivitu u klienta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"/>
                <a:cs typeface="Arial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Uvažování o ukončení používání produktu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Vyhýbání se dané pobočce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Aktivní šíření negativní zkušenosti svému okolí</a:t>
              </a:r>
            </a:p>
          </p:txBody>
        </p:sp>
      </p:grpSp>
      <p:grpSp>
        <p:nvGrpSpPr>
          <p:cNvPr id="17" name="Skupina 16"/>
          <p:cNvGrpSpPr/>
          <p:nvPr/>
        </p:nvGrpSpPr>
        <p:grpSpPr>
          <a:xfrm>
            <a:off x="4825161" y="3195655"/>
            <a:ext cx="4104000" cy="1319162"/>
            <a:chOff x="4812955" y="3638790"/>
            <a:chExt cx="4104000" cy="1319162"/>
          </a:xfrm>
        </p:grpSpPr>
        <p:sp>
          <p:nvSpPr>
            <p:cNvPr id="7" name="Zaoblený obdélník 10"/>
            <p:cNvSpPr>
              <a:spLocks noChangeArrowheads="1"/>
            </p:cNvSpPr>
            <p:nvPr/>
          </p:nvSpPr>
          <p:spPr bwMode="auto">
            <a:xfrm>
              <a:off x="4812955" y="3638790"/>
              <a:ext cx="3754872" cy="306000"/>
            </a:xfrm>
            <a:prstGeom prst="rect">
              <a:avLst/>
            </a:prstGeom>
            <a:solidFill>
              <a:srgbClr val="0070C0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Pozitivní aktivní</a:t>
              </a:r>
            </a:p>
          </p:txBody>
        </p:sp>
        <p:sp>
          <p:nvSpPr>
            <p:cNvPr id="13" name="TextovéPole 12"/>
            <p:cNvSpPr txBox="1">
              <a:spLocks/>
            </p:cNvSpPr>
            <p:nvPr/>
          </p:nvSpPr>
          <p:spPr>
            <a:xfrm>
              <a:off x="4812955" y="3942289"/>
              <a:ext cx="41040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100" b="1" kern="0" dirty="0">
                  <a:solidFill>
                    <a:srgbClr val="0070C0"/>
                  </a:solidFill>
                  <a:latin typeface="Calibri "/>
                  <a:cs typeface="Arial" pitchFamily="34" charset="0"/>
                </a:rPr>
                <a:t>Nevyvolají aktivitu u klienta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 sz="300" b="1" kern="0" dirty="0">
                <a:solidFill>
                  <a:srgbClr val="0070C0"/>
                </a:solidFill>
                <a:latin typeface="Calibri "/>
                <a:cs typeface="Arial" pitchFamily="34" charset="0"/>
              </a:endParaRP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Vážně zvažuje využití produktu</a:t>
              </a: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Může šířit dobrou zkušenost se společností svému okolí</a:t>
              </a: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Významnější zlepšení image společnosti, posílení loajality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0072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21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Jaké budil kontakt s pracovníky TIC emoce?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</p:txBody>
      </p:sp>
      <p:sp>
        <p:nvSpPr>
          <p:cNvPr id="4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EMOTI*SCAPE</a:t>
            </a:r>
          </a:p>
        </p:txBody>
      </p:sp>
      <p:sp>
        <p:nvSpPr>
          <p:cNvPr id="5" name="Zaoblený obdélník 10"/>
          <p:cNvSpPr>
            <a:spLocks noChangeArrowheads="1"/>
          </p:cNvSpPr>
          <p:nvPr/>
        </p:nvSpPr>
        <p:spPr bwMode="auto">
          <a:xfrm>
            <a:off x="7020432" y="1030823"/>
            <a:ext cx="1440000" cy="227751"/>
          </a:xfrm>
          <a:prstGeom prst="rect">
            <a:avLst/>
          </a:prstGeom>
          <a:solidFill>
            <a:srgbClr val="A1C46B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Pozitivní pasivní</a:t>
            </a:r>
          </a:p>
        </p:txBody>
      </p:sp>
      <p:sp>
        <p:nvSpPr>
          <p:cNvPr id="8" name="Zaoblený obdélník 27"/>
          <p:cNvSpPr>
            <a:spLocks noChangeArrowheads="1"/>
          </p:cNvSpPr>
          <p:nvPr/>
        </p:nvSpPr>
        <p:spPr bwMode="auto">
          <a:xfrm>
            <a:off x="813157" y="1018554"/>
            <a:ext cx="1440000" cy="239633"/>
          </a:xfrm>
          <a:prstGeom prst="rect">
            <a:avLst/>
          </a:prstGeom>
          <a:solidFill>
            <a:srgbClr val="FBB04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Negativní pasivní</a:t>
            </a:r>
          </a:p>
        </p:txBody>
      </p:sp>
      <p:sp>
        <p:nvSpPr>
          <p:cNvPr id="13" name="Zaoblený obdélník 10"/>
          <p:cNvSpPr>
            <a:spLocks noChangeArrowheads="1"/>
          </p:cNvSpPr>
          <p:nvPr/>
        </p:nvSpPr>
        <p:spPr bwMode="auto">
          <a:xfrm>
            <a:off x="7016658" y="4155654"/>
            <a:ext cx="1440000" cy="225770"/>
          </a:xfrm>
          <a:prstGeom prst="rect">
            <a:avLst/>
          </a:prstGeom>
          <a:solidFill>
            <a:srgbClr val="0070C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Pozitivní aktivní</a:t>
            </a:r>
          </a:p>
        </p:txBody>
      </p:sp>
      <p:sp>
        <p:nvSpPr>
          <p:cNvPr id="14" name="Zaoblený obdélník 10"/>
          <p:cNvSpPr>
            <a:spLocks noChangeArrowheads="1"/>
          </p:cNvSpPr>
          <p:nvPr/>
        </p:nvSpPr>
        <p:spPr bwMode="auto">
          <a:xfrm>
            <a:off x="813157" y="4157750"/>
            <a:ext cx="1440000" cy="228562"/>
          </a:xfrm>
          <a:prstGeom prst="rect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Negativní aktivní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3644126" y="4491089"/>
            <a:ext cx="2296021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800" kern="0" dirty="0">
                <a:solidFill>
                  <a:srgbClr val="404040"/>
                </a:solidFill>
                <a:latin typeface="Calibri"/>
                <a:cs typeface="Arial" pitchFamily="34" charset="0"/>
              </a:rPr>
              <a:t>* V grafu jsou zaneseny pouze </a:t>
            </a:r>
            <a:r>
              <a:rPr lang="cs-CZ" sz="800" kern="0" dirty="0" err="1">
                <a:solidFill>
                  <a:srgbClr val="404040"/>
                </a:solidFill>
                <a:latin typeface="Calibri"/>
                <a:cs typeface="Arial" pitchFamily="34" charset="0"/>
              </a:rPr>
              <a:t>emotikony</a:t>
            </a:r>
            <a:r>
              <a:rPr lang="cs-CZ" sz="800" kern="0" dirty="0">
                <a:solidFill>
                  <a:srgbClr val="404040"/>
                </a:solidFill>
                <a:latin typeface="Calibri"/>
                <a:cs typeface="Arial" pitchFamily="34" charset="0"/>
              </a:rPr>
              <a:t> emocí, které se </a:t>
            </a:r>
            <a:r>
              <a:rPr lang="cs-CZ" sz="800" b="1" kern="0" dirty="0">
                <a:solidFill>
                  <a:srgbClr val="404040"/>
                </a:solidFill>
                <a:latin typeface="Calibri"/>
                <a:cs typeface="Arial" pitchFamily="34" charset="0"/>
              </a:rPr>
              <a:t>vyskytovaly častěji než v 1 % případů.</a:t>
            </a:r>
          </a:p>
        </p:txBody>
      </p:sp>
      <p:grpSp>
        <p:nvGrpSpPr>
          <p:cNvPr id="135" name="Group 24"/>
          <p:cNvGrpSpPr>
            <a:grpSpLocks noChangeAspect="1"/>
          </p:cNvGrpSpPr>
          <p:nvPr/>
        </p:nvGrpSpPr>
        <p:grpSpPr bwMode="auto">
          <a:xfrm>
            <a:off x="1429832" y="1695463"/>
            <a:ext cx="720000" cy="630340"/>
            <a:chOff x="941" y="672"/>
            <a:chExt cx="795" cy="696"/>
          </a:xfrm>
        </p:grpSpPr>
        <p:pic>
          <p:nvPicPr>
            <p:cNvPr id="136" name="Picture 25" descr="Apathetic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" y="672"/>
              <a:ext cx="459" cy="4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7" name="Text Box 26"/>
            <p:cNvSpPr txBox="1">
              <a:spLocks noChangeAspect="1" noChangeArrowheads="1"/>
            </p:cNvSpPr>
            <p:nvPr/>
          </p:nvSpPr>
          <p:spPr bwMode="auto">
            <a:xfrm>
              <a:off x="941" y="1073"/>
              <a:ext cx="795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cs-CZ" altLang="cs-CZ" sz="800" dirty="0">
                  <a:solidFill>
                    <a:srgbClr val="262626"/>
                  </a:solidFill>
                  <a:cs typeface="Calibri" panose="020F0502020204030204" pitchFamily="34" charset="0"/>
                </a:rPr>
                <a:t>4.Apatický</a:t>
              </a:r>
            </a:p>
            <a:p>
              <a:pPr algn="ctr"/>
              <a:r>
                <a:rPr lang="cs-CZ" altLang="cs-CZ" sz="800" dirty="0">
                  <a:solidFill>
                    <a:srgbClr val="262626"/>
                  </a:solidFill>
                  <a:cs typeface="Calibri" panose="020F0502020204030204" pitchFamily="34" charset="0"/>
                </a:rPr>
                <a:t>Nevzrušený</a:t>
              </a:r>
            </a:p>
          </p:txBody>
        </p:sp>
      </p:grpSp>
      <p:grpSp>
        <p:nvGrpSpPr>
          <p:cNvPr id="249" name="Skupina 248"/>
          <p:cNvGrpSpPr/>
          <p:nvPr/>
        </p:nvGrpSpPr>
        <p:grpSpPr>
          <a:xfrm>
            <a:off x="736366" y="1145841"/>
            <a:ext cx="6918893" cy="3420674"/>
            <a:chOff x="736366" y="1145841"/>
            <a:chExt cx="6918893" cy="3420674"/>
          </a:xfrm>
        </p:grpSpPr>
        <p:sp>
          <p:nvSpPr>
            <p:cNvPr id="6" name="Line 54"/>
            <p:cNvSpPr>
              <a:spLocks noChangeShapeType="1"/>
            </p:cNvSpPr>
            <p:nvPr/>
          </p:nvSpPr>
          <p:spPr bwMode="auto">
            <a:xfrm flipH="1">
              <a:off x="3621782" y="1400866"/>
              <a:ext cx="0" cy="3051290"/>
            </a:xfrm>
            <a:prstGeom prst="line">
              <a:avLst/>
            </a:prstGeom>
            <a:noFill/>
            <a:ln w="9525">
              <a:solidFill>
                <a:srgbClr val="59595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k-SK" sz="1200" kern="0">
                <a:solidFill>
                  <a:prstClr val="black"/>
                </a:solidFill>
                <a:latin typeface="Calibri "/>
              </a:endParaRPr>
            </a:p>
          </p:txBody>
        </p:sp>
        <p:grpSp>
          <p:nvGrpSpPr>
            <p:cNvPr id="133" name="Skupina 132"/>
            <p:cNvGrpSpPr/>
            <p:nvPr/>
          </p:nvGrpSpPr>
          <p:grpSpPr>
            <a:xfrm>
              <a:off x="736366" y="1145841"/>
              <a:ext cx="6918893" cy="3420674"/>
              <a:chOff x="1336229" y="1310579"/>
              <a:chExt cx="6547419" cy="3237020"/>
            </a:xfrm>
          </p:grpSpPr>
          <p:grpSp>
            <p:nvGrpSpPr>
              <p:cNvPr id="36" name="Group 82"/>
              <p:cNvGrpSpPr>
                <a:grpSpLocks/>
              </p:cNvGrpSpPr>
              <p:nvPr/>
            </p:nvGrpSpPr>
            <p:grpSpPr bwMode="auto">
              <a:xfrm>
                <a:off x="5769111" y="1310579"/>
                <a:ext cx="538454" cy="652452"/>
                <a:chOff x="4027" y="1223"/>
                <a:chExt cx="572" cy="724"/>
              </a:xfrm>
              <a:noFill/>
            </p:grpSpPr>
            <p:pic>
              <p:nvPicPr>
                <p:cNvPr id="37" name="Picture 83" descr="Cool Calm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43" y="1223"/>
                  <a:ext cx="308" cy="41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8" name="Text Box 8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027" y="1591"/>
                  <a:ext cx="572" cy="35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0" hangingPunct="0">
                    <a:defRPr/>
                  </a:pPr>
                  <a:r>
                    <a:rPr lang="cs-CZ" kern="0" dirty="0">
                      <a:solidFill>
                        <a:srgbClr val="000000"/>
                      </a:solidFill>
                      <a:latin typeface="Calibri "/>
                    </a:rPr>
                    <a:t>2</a:t>
                  </a:r>
                  <a:r>
                    <a:rPr lang="en-US" kern="0" dirty="0">
                      <a:solidFill>
                        <a:srgbClr val="000000"/>
                      </a:solidFill>
                      <a:latin typeface="Calibri "/>
                    </a:rPr>
                    <a:t>2</a:t>
                  </a:r>
                  <a:r>
                    <a:rPr lang="cs-CZ" kern="0" dirty="0">
                      <a:solidFill>
                        <a:srgbClr val="000000"/>
                      </a:solidFill>
                      <a:latin typeface="Calibri "/>
                    </a:rPr>
                    <a:t>.Klid/pohoda</a:t>
                  </a:r>
                  <a:endParaRPr lang="en-US" kern="0" dirty="0">
                    <a:solidFill>
                      <a:srgbClr val="000000"/>
                    </a:solidFill>
                    <a:latin typeface="Calibri "/>
                  </a:endParaRPr>
                </a:p>
              </p:txBody>
            </p:sp>
          </p:grpSp>
          <p:grpSp>
            <p:nvGrpSpPr>
              <p:cNvPr id="92" name="Group 103"/>
              <p:cNvGrpSpPr>
                <a:grpSpLocks/>
              </p:cNvGrpSpPr>
              <p:nvPr/>
            </p:nvGrpSpPr>
            <p:grpSpPr bwMode="auto">
              <a:xfrm>
                <a:off x="7153887" y="1793974"/>
                <a:ext cx="729761" cy="556415"/>
                <a:chOff x="3144" y="1371"/>
                <a:chExt cx="715" cy="853"/>
              </a:xfrm>
              <a:noFill/>
            </p:grpSpPr>
            <p:pic>
              <p:nvPicPr>
                <p:cNvPr id="93" name="Picture 104" descr="Curious Interested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43" y="1371"/>
                  <a:ext cx="380" cy="47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4" name="Text Box 10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144" y="1854"/>
                  <a:ext cx="715" cy="37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8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18.Zvědavý/</a:t>
                  </a:r>
                </a:p>
                <a:p>
                  <a:pPr marL="0" marR="0" lvl="0" indent="0" algn="ctr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mám zájem</a:t>
                  </a:r>
                </a:p>
              </p:txBody>
            </p:sp>
          </p:grpSp>
          <p:grpSp>
            <p:nvGrpSpPr>
              <p:cNvPr id="132" name="Skupina 131"/>
              <p:cNvGrpSpPr>
                <a:grpSpLocks noChangeAspect="1"/>
              </p:cNvGrpSpPr>
              <p:nvPr/>
            </p:nvGrpSpPr>
            <p:grpSpPr>
              <a:xfrm>
                <a:off x="1336229" y="1479609"/>
                <a:ext cx="6183754" cy="3067990"/>
                <a:chOff x="1336229" y="1479609"/>
                <a:chExt cx="6183754" cy="3067990"/>
              </a:xfrm>
            </p:grpSpPr>
            <p:sp>
              <p:nvSpPr>
                <p:cNvPr id="7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738661" y="2886747"/>
                  <a:ext cx="5759470" cy="27899"/>
                </a:xfrm>
                <a:prstGeom prst="line">
                  <a:avLst/>
                </a:prstGeom>
                <a:noFill/>
                <a:ln w="9525">
                  <a:solidFill>
                    <a:srgbClr val="595959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sk-SK" sz="1200" kern="0">
                    <a:solidFill>
                      <a:prstClr val="black"/>
                    </a:solidFill>
                    <a:latin typeface="Calibri "/>
                  </a:endParaRPr>
                </a:p>
              </p:txBody>
            </p:sp>
            <p:grpSp>
              <p:nvGrpSpPr>
                <p:cNvPr id="9" name="Skupina 8"/>
                <p:cNvGrpSpPr/>
                <p:nvPr/>
              </p:nvGrpSpPr>
              <p:grpSpPr>
                <a:xfrm>
                  <a:off x="3352373" y="2244199"/>
                  <a:ext cx="1413591" cy="1348525"/>
                  <a:chOff x="3488611" y="2200055"/>
                  <a:chExt cx="1982463" cy="1891213"/>
                </a:xfrm>
              </p:grpSpPr>
              <p:graphicFrame>
                <p:nvGraphicFramePr>
                  <p:cNvPr id="10" name="Content Placeholder 4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067797935"/>
                      </p:ext>
                    </p:extLst>
                  </p:nvPr>
                </p:nvGraphicFramePr>
                <p:xfrm>
                  <a:off x="3488611" y="2200055"/>
                  <a:ext cx="1982463" cy="189121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5"/>
                  </a:graphicData>
                </a:graphic>
              </p:graphicFrame>
              <p:sp>
                <p:nvSpPr>
                  <p:cNvPr id="11" name="Ovál 1"/>
                  <p:cNvSpPr>
                    <a:spLocks noChangeArrowheads="1"/>
                  </p:cNvSpPr>
                  <p:nvPr/>
                </p:nvSpPr>
                <p:spPr bwMode="auto">
                  <a:xfrm>
                    <a:off x="4218752" y="2926393"/>
                    <a:ext cx="522178" cy="462064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lIns="0" rIns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cs-CZ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595959"/>
                      </a:solidFill>
                      <a:effectLst/>
                      <a:uLnTx/>
                      <a:uFillTx/>
                      <a:latin typeface="Calibri "/>
                    </a:endParaRPr>
                  </a:p>
                </p:txBody>
              </p:sp>
            </p:grpSp>
            <p:sp>
              <p:nvSpPr>
                <p:cNvPr id="12" name="TextovéPole 71"/>
                <p:cNvSpPr txBox="1"/>
                <p:nvPr/>
              </p:nvSpPr>
              <p:spPr>
                <a:xfrm>
                  <a:off x="4116674" y="4314598"/>
                  <a:ext cx="593333" cy="2330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sk-SK" sz="1000" kern="0" dirty="0">
                      <a:solidFill>
                        <a:srgbClr val="404040"/>
                      </a:solidFill>
                      <a:latin typeface="Calibri "/>
                    </a:rPr>
                    <a:t>n = 500</a:t>
                  </a:r>
                </a:p>
              </p:txBody>
            </p:sp>
            <p:grpSp>
              <p:nvGrpSpPr>
                <p:cNvPr id="15" name="Group 112"/>
                <p:cNvGrpSpPr>
                  <a:grpSpLocks/>
                </p:cNvGrpSpPr>
                <p:nvPr/>
              </p:nvGrpSpPr>
              <p:grpSpPr bwMode="auto">
                <a:xfrm>
                  <a:off x="1560571" y="2398534"/>
                  <a:ext cx="604478" cy="469338"/>
                  <a:chOff x="-293" y="1848"/>
                  <a:chExt cx="706" cy="623"/>
                </a:xfrm>
                <a:noFill/>
              </p:grpSpPr>
              <p:pic>
                <p:nvPicPr>
                  <p:cNvPr id="16" name="Picture 113" descr="Disappointed Rev Aug 04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104" y="1848"/>
                    <a:ext cx="517" cy="46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7" name="Text Box 1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293" y="2267"/>
                    <a:ext cx="578" cy="204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1.Zklamání</a:t>
                    </a:r>
                    <a:endParaRPr lang="en-US" kern="0" dirty="0">
                      <a:solidFill>
                        <a:srgbClr val="000000"/>
                      </a:solidFill>
                      <a:latin typeface="Calibri "/>
                    </a:endParaRPr>
                  </a:p>
                </p:txBody>
              </p:sp>
            </p:grpSp>
            <p:grpSp>
              <p:nvGrpSpPr>
                <p:cNvPr id="18" name="Group 36"/>
                <p:cNvGrpSpPr>
                  <a:grpSpLocks/>
                </p:cNvGrpSpPr>
                <p:nvPr/>
              </p:nvGrpSpPr>
              <p:grpSpPr bwMode="auto">
                <a:xfrm>
                  <a:off x="2711396" y="1617175"/>
                  <a:ext cx="673145" cy="488790"/>
                  <a:chOff x="512" y="1076"/>
                  <a:chExt cx="470" cy="565"/>
                </a:xfrm>
                <a:noFill/>
              </p:grpSpPr>
              <p:pic>
                <p:nvPicPr>
                  <p:cNvPr id="19" name="Picture 37" descr="Lonely Unappreciated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24" y="1076"/>
                    <a:ext cx="212" cy="31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0" name="Text Box 38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512" y="1362"/>
                    <a:ext cx="470" cy="279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0" hangingPunct="0">
                      <a:spcBef>
                        <a:spcPct val="50000"/>
                      </a:spcBef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2.Odbytý/</a:t>
                    </a:r>
                    <a:b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</a:b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Ignorovaný</a:t>
                    </a:r>
                  </a:p>
                </p:txBody>
              </p:sp>
            </p:grpSp>
            <p:grpSp>
              <p:nvGrpSpPr>
                <p:cNvPr id="21" name="Group 109"/>
                <p:cNvGrpSpPr>
                  <a:grpSpLocks/>
                </p:cNvGrpSpPr>
                <p:nvPr/>
              </p:nvGrpSpPr>
              <p:grpSpPr bwMode="auto">
                <a:xfrm>
                  <a:off x="3191849" y="1939286"/>
                  <a:ext cx="583047" cy="508644"/>
                  <a:chOff x="1281" y="1557"/>
                  <a:chExt cx="728" cy="764"/>
                </a:xfrm>
                <a:noFill/>
              </p:grpSpPr>
              <p:pic>
                <p:nvPicPr>
                  <p:cNvPr id="22" name="Picture 110" descr="Confused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520" y="1557"/>
                    <a:ext cx="328" cy="507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3" name="Text Box 111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1281" y="2015"/>
                    <a:ext cx="728" cy="306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0" hangingPunct="0">
                      <a:spcBef>
                        <a:spcPct val="50000"/>
                      </a:spcBef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7.Zmatek</a:t>
                    </a:r>
                    <a:endParaRPr lang="en-US" kern="0" dirty="0">
                      <a:solidFill>
                        <a:srgbClr val="000000"/>
                      </a:solidFill>
                      <a:latin typeface="Calibri "/>
                    </a:endParaRPr>
                  </a:p>
                </p:txBody>
              </p:sp>
            </p:grpSp>
            <p:sp>
              <p:nvSpPr>
                <p:cNvPr id="26" name="TextovéPole 25"/>
                <p:cNvSpPr txBox="1"/>
                <p:nvPr/>
              </p:nvSpPr>
              <p:spPr>
                <a:xfrm>
                  <a:off x="3150680" y="1479609"/>
                  <a:ext cx="541916" cy="219459"/>
                </a:xfrm>
                <a:prstGeom prst="rect">
                  <a:avLst/>
                </a:prstGeom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"/>
                      <a:cs typeface="Arial" pitchFamily="34" charset="0"/>
                    </a:rPr>
                    <a:t>3</a:t>
                  </a:r>
                  <a:r>
                    <a:rPr kumimoji="0" lang="cs-CZ" sz="9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"/>
                      <a:cs typeface="Arial" pitchFamily="34" charset="0"/>
                    </a:rPr>
                    <a:t> %</a:t>
                  </a:r>
                  <a:endParaRPr kumimoji="0" lang="cs-CZ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"/>
                    <a:cs typeface="Arial" pitchFamily="34" charset="0"/>
                  </a:endParaRPr>
                </a:p>
              </p:txBody>
            </p:sp>
            <p:grpSp>
              <p:nvGrpSpPr>
                <p:cNvPr id="27" name="Group 18"/>
                <p:cNvGrpSpPr>
                  <a:grpSpLocks/>
                </p:cNvGrpSpPr>
                <p:nvPr/>
              </p:nvGrpSpPr>
              <p:grpSpPr bwMode="auto">
                <a:xfrm>
                  <a:off x="3345927" y="3411243"/>
                  <a:ext cx="760569" cy="604231"/>
                  <a:chOff x="2233" y="2697"/>
                  <a:chExt cx="843" cy="733"/>
                </a:xfrm>
                <a:noFill/>
              </p:grpSpPr>
              <p:pic>
                <p:nvPicPr>
                  <p:cNvPr id="28" name="Picture 19" descr="Skeptical 02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468" y="2697"/>
                    <a:ext cx="425" cy="41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9" name="Text Box 20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233" y="3112"/>
                    <a:ext cx="843" cy="318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0" hangingPunct="0">
                      <a:spcBef>
                        <a:spcPct val="50000"/>
                      </a:spcBef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16.Mám pochyby/ Skeptický</a:t>
                    </a:r>
                  </a:p>
                </p:txBody>
              </p:sp>
            </p:grpSp>
            <p:grpSp>
              <p:nvGrpSpPr>
                <p:cNvPr id="30" name="Group 45"/>
                <p:cNvGrpSpPr>
                  <a:grpSpLocks/>
                </p:cNvGrpSpPr>
                <p:nvPr/>
              </p:nvGrpSpPr>
              <p:grpSpPr bwMode="auto">
                <a:xfrm>
                  <a:off x="6579465" y="2312561"/>
                  <a:ext cx="680315" cy="639270"/>
                  <a:chOff x="4835" y="1043"/>
                  <a:chExt cx="584" cy="576"/>
                </a:xfrm>
                <a:noFill/>
              </p:grpSpPr>
              <p:pic>
                <p:nvPicPr>
                  <p:cNvPr id="31" name="Picture 46" descr="Warm Fuzzy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18" y="1043"/>
                    <a:ext cx="216" cy="316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2" name="Text Box 47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4835" y="1330"/>
                    <a:ext cx="584" cy="289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0" hangingPunct="0">
                      <a:spcBef>
                        <a:spcPct val="50000"/>
                      </a:spcBef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26.Hřejivý, jako doma</a:t>
                    </a:r>
                  </a:p>
                </p:txBody>
              </p:sp>
            </p:grpSp>
            <p:grpSp>
              <p:nvGrpSpPr>
                <p:cNvPr id="33" name="Group 48"/>
                <p:cNvGrpSpPr>
                  <a:grpSpLocks/>
                </p:cNvGrpSpPr>
                <p:nvPr/>
              </p:nvGrpSpPr>
              <p:grpSpPr bwMode="auto">
                <a:xfrm>
                  <a:off x="4770133" y="1638675"/>
                  <a:ext cx="754384" cy="625611"/>
                  <a:chOff x="4480" y="282"/>
                  <a:chExt cx="761" cy="694"/>
                </a:xfrm>
                <a:noFill/>
              </p:grpSpPr>
              <p:pic>
                <p:nvPicPr>
                  <p:cNvPr id="34" name="Picture 49" descr="Normal"/>
                  <p:cNvPicPr>
                    <a:picLocks noChangeAspect="1" noChangeArrowheads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11" y="282"/>
                    <a:ext cx="306" cy="369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5" name="Text Box 50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4480" y="621"/>
                    <a:ext cx="761" cy="355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0" hangingPunct="0">
                      <a:spcBef>
                        <a:spcPct val="50000"/>
                      </a:spcBef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20.Normální, obyčejný</a:t>
                    </a:r>
                  </a:p>
                </p:txBody>
              </p:sp>
            </p:grpSp>
            <p:grpSp>
              <p:nvGrpSpPr>
                <p:cNvPr id="39" name="Group 127"/>
                <p:cNvGrpSpPr>
                  <a:grpSpLocks/>
                </p:cNvGrpSpPr>
                <p:nvPr/>
              </p:nvGrpSpPr>
              <p:grpSpPr bwMode="auto">
                <a:xfrm>
                  <a:off x="5243895" y="2275140"/>
                  <a:ext cx="719193" cy="613698"/>
                  <a:chOff x="4906" y="2027"/>
                  <a:chExt cx="764" cy="681"/>
                </a:xfrm>
                <a:noFill/>
              </p:grpSpPr>
              <p:pic>
                <p:nvPicPr>
                  <p:cNvPr id="40" name="Picture 128" descr="Happy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25" y="2027"/>
                    <a:ext cx="320" cy="361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1" name="Text Box 129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4906" y="2352"/>
                    <a:ext cx="764" cy="356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0" hangingPunct="0">
                      <a:spcBef>
                        <a:spcPct val="50000"/>
                      </a:spcBef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25.Potěšený / Šťastný</a:t>
                    </a:r>
                  </a:p>
                </p:txBody>
              </p:sp>
            </p:grpSp>
            <p:grpSp>
              <p:nvGrpSpPr>
                <p:cNvPr id="42" name="Group 130"/>
                <p:cNvGrpSpPr>
                  <a:grpSpLocks/>
                </p:cNvGrpSpPr>
                <p:nvPr/>
              </p:nvGrpSpPr>
              <p:grpSpPr bwMode="auto">
                <a:xfrm>
                  <a:off x="6198725" y="1580887"/>
                  <a:ext cx="869810" cy="539803"/>
                  <a:chOff x="4519" y="852"/>
                  <a:chExt cx="924" cy="599"/>
                </a:xfrm>
                <a:noFill/>
              </p:grpSpPr>
              <p:pic>
                <p:nvPicPr>
                  <p:cNvPr id="43" name="Picture 131" descr="Entertained Rev Aug 04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71" y="852"/>
                    <a:ext cx="282" cy="43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4" name="Text Box 1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19" y="1225"/>
                    <a:ext cx="924" cy="226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23.Rozveselený</a:t>
                    </a:r>
                    <a:endParaRPr lang="en-US" kern="0" dirty="0">
                      <a:solidFill>
                        <a:srgbClr val="000000"/>
                      </a:solidFill>
                      <a:latin typeface="Calibri "/>
                    </a:endParaRPr>
                  </a:p>
                </p:txBody>
              </p:sp>
            </p:grpSp>
            <p:grpSp>
              <p:nvGrpSpPr>
                <p:cNvPr id="45" name="Group 62"/>
                <p:cNvGrpSpPr>
                  <a:grpSpLocks/>
                </p:cNvGrpSpPr>
                <p:nvPr/>
              </p:nvGrpSpPr>
              <p:grpSpPr bwMode="auto">
                <a:xfrm>
                  <a:off x="4906498" y="3239700"/>
                  <a:ext cx="529076" cy="581025"/>
                  <a:chOff x="3720" y="3311"/>
                  <a:chExt cx="630" cy="780"/>
                </a:xfrm>
                <a:noFill/>
              </p:grpSpPr>
              <p:pic>
                <p:nvPicPr>
                  <p:cNvPr id="46" name="Picture 63" descr="Enthusiastic Rev Aug 04"/>
                  <p:cNvPicPr>
                    <a:picLocks noChangeAspect="1" noChangeArrowheads="1"/>
                  </p:cNvPicPr>
                  <p:nvPr/>
                </p:nvPicPr>
                <p:blipFill>
                  <a:blip r:embed="rId1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20" y="3311"/>
                    <a:ext cx="294" cy="51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7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20" y="3767"/>
                    <a:ext cx="630" cy="324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34.Nadšení/</a:t>
                    </a:r>
                  </a:p>
                  <a:p>
                    <a:pPr eaLnBrk="0" hangingPunct="0"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    dychtivý</a:t>
                    </a:r>
                    <a:endParaRPr lang="en-US" kern="0" dirty="0">
                      <a:solidFill>
                        <a:srgbClr val="000000"/>
                      </a:solidFill>
                      <a:latin typeface="Calibri "/>
                    </a:endParaRPr>
                  </a:p>
                </p:txBody>
              </p:sp>
            </p:grpSp>
            <p:grpSp>
              <p:nvGrpSpPr>
                <p:cNvPr id="48" name="Skupina 2"/>
                <p:cNvGrpSpPr>
                  <a:grpSpLocks/>
                </p:cNvGrpSpPr>
                <p:nvPr/>
              </p:nvGrpSpPr>
              <p:grpSpPr bwMode="auto">
                <a:xfrm>
                  <a:off x="4287647" y="3616934"/>
                  <a:ext cx="646132" cy="617904"/>
                  <a:chOff x="4555785" y="3181912"/>
                  <a:chExt cx="1222209" cy="1316108"/>
                </a:xfrm>
                <a:noFill/>
              </p:grpSpPr>
              <p:sp>
                <p:nvSpPr>
                  <p:cNvPr id="49" name="Text Box 99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4555785" y="3815632"/>
                    <a:ext cx="1222209" cy="682388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0" hangingPunct="0">
                      <a:defRPr/>
                    </a:pPr>
                    <a:r>
                      <a:rPr lang="en-US" kern="0" dirty="0">
                        <a:solidFill>
                          <a:srgbClr val="000000"/>
                        </a:solidFill>
                        <a:latin typeface="Calibri "/>
                      </a:rPr>
                      <a:t>27</a:t>
                    </a: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.Soulad/</a:t>
                    </a:r>
                  </a:p>
                  <a:p>
                    <a:pPr algn="ctr" eaLnBrk="0" hangingPunct="0">
                      <a:defRPr/>
                    </a:pPr>
                    <a:r>
                      <a:rPr lang="cs-CZ" kern="0" dirty="0">
                        <a:solidFill>
                          <a:srgbClr val="000000"/>
                        </a:solidFill>
                        <a:latin typeface="Calibri "/>
                      </a:rPr>
                      <a:t>Harmonie</a:t>
                    </a:r>
                    <a:endParaRPr lang="en-US" kern="0" dirty="0">
                      <a:solidFill>
                        <a:srgbClr val="000000"/>
                      </a:solidFill>
                      <a:latin typeface="Calibri "/>
                    </a:endParaRPr>
                  </a:p>
                </p:txBody>
              </p:sp>
              <p:pic>
                <p:nvPicPr>
                  <p:cNvPr id="50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04395" y="3181912"/>
                    <a:ext cx="847725" cy="647700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sp>
              <p:nvSpPr>
                <p:cNvPr id="55" name="TextovéPole 54"/>
                <p:cNvSpPr txBox="1"/>
                <p:nvPr/>
              </p:nvSpPr>
              <p:spPr>
                <a:xfrm>
                  <a:off x="3595009" y="1793986"/>
                  <a:ext cx="519317" cy="291252"/>
                </a:xfrm>
                <a:prstGeom prst="rect">
                  <a:avLst/>
                </a:prstGeom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cs-CZ" sz="1400" b="1" kern="0" dirty="0">
                      <a:solidFill>
                        <a:srgbClr val="FFFFFF"/>
                      </a:solidFill>
                      <a:latin typeface="Calibri "/>
                      <a:cs typeface="Arial" pitchFamily="34" charset="0"/>
                    </a:rPr>
                    <a:t>3</a:t>
                  </a:r>
                  <a:r>
                    <a:rPr kumimoji="0" lang="cs-CZ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"/>
                      <a:cs typeface="Arial" pitchFamily="34" charset="0"/>
                    </a:rPr>
                    <a:t> %</a:t>
                  </a:r>
                  <a:endParaRPr kumimoji="0" lang="cs-CZ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"/>
                    <a:cs typeface="Arial" pitchFamily="34" charset="0"/>
                  </a:endParaRPr>
                </a:p>
              </p:txBody>
            </p:sp>
            <p:grpSp>
              <p:nvGrpSpPr>
                <p:cNvPr id="59" name="Group 100"/>
                <p:cNvGrpSpPr>
                  <a:grpSpLocks/>
                </p:cNvGrpSpPr>
                <p:nvPr/>
              </p:nvGrpSpPr>
              <p:grpSpPr bwMode="auto">
                <a:xfrm>
                  <a:off x="4006226" y="1559555"/>
                  <a:ext cx="825586" cy="591261"/>
                  <a:chOff x="2697" y="1669"/>
                  <a:chExt cx="663" cy="619"/>
                </a:xfrm>
                <a:noFill/>
              </p:grpSpPr>
              <p:pic>
                <p:nvPicPr>
                  <p:cNvPr id="60" name="Picture 101" descr="Surprised"/>
                  <p:cNvPicPr>
                    <a:picLocks noChangeAspect="1" noChangeArrowheads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23" y="1669"/>
                    <a:ext cx="276" cy="323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61" name="Text Box 102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697" y="1953"/>
                    <a:ext cx="663" cy="335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US" kern="0" dirty="0">
                        <a:solidFill>
                          <a:srgbClr val="404040"/>
                        </a:solidFill>
                        <a:latin typeface="Calibri "/>
                      </a:rPr>
                      <a:t>17</a:t>
                    </a:r>
                    <a:r>
                      <a:rPr lang="cs-CZ" kern="0" dirty="0">
                        <a:solidFill>
                          <a:srgbClr val="404040"/>
                        </a:solidFill>
                        <a:latin typeface="Calibri "/>
                      </a:rPr>
                      <a:t>.Překvapení/</a:t>
                    </a:r>
                  </a:p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cs-CZ" kern="0" dirty="0">
                        <a:solidFill>
                          <a:srgbClr val="404040"/>
                        </a:solidFill>
                        <a:latin typeface="Calibri "/>
                      </a:rPr>
                      <a:t>ohromení</a:t>
                    </a:r>
                    <a:endParaRPr lang="en-US" kern="0" dirty="0">
                      <a:solidFill>
                        <a:srgbClr val="404040"/>
                      </a:solidFill>
                      <a:latin typeface="Calibri "/>
                    </a:endParaRPr>
                  </a:p>
                </p:txBody>
              </p:sp>
            </p:grpSp>
            <p:grpSp>
              <p:nvGrpSpPr>
                <p:cNvPr id="83" name="Skupina 82"/>
                <p:cNvGrpSpPr/>
                <p:nvPr/>
              </p:nvGrpSpPr>
              <p:grpSpPr>
                <a:xfrm>
                  <a:off x="1336229" y="2368596"/>
                  <a:ext cx="425383" cy="306605"/>
                  <a:chOff x="2940020" y="1720635"/>
                  <a:chExt cx="460613" cy="320386"/>
                </a:xfrm>
              </p:grpSpPr>
              <p:sp>
                <p:nvSpPr>
                  <p:cNvPr id="84" name="Ovál 83"/>
                  <p:cNvSpPr>
                    <a:spLocks noChangeAspect="1"/>
                  </p:cNvSpPr>
                  <p:nvPr/>
                </p:nvSpPr>
                <p:spPr>
                  <a:xfrm>
                    <a:off x="2956574" y="1720635"/>
                    <a:ext cx="363431" cy="320386"/>
                  </a:xfrm>
                  <a:prstGeom prst="ellipse">
                    <a:avLst/>
                  </a:prstGeom>
                  <a:solidFill>
                    <a:srgbClr val="FBB04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cs-CZ" sz="20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 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5" name="TextovéPole 84"/>
                  <p:cNvSpPr txBox="1"/>
                  <p:nvPr/>
                </p:nvSpPr>
                <p:spPr>
                  <a:xfrm>
                    <a:off x="2940020" y="1750416"/>
                    <a:ext cx="460613" cy="258692"/>
                  </a:xfrm>
                  <a:prstGeom prst="rect">
                    <a:avLst/>
                  </a:prstGeom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cs-CZ" sz="1100" b="1" kern="0" dirty="0">
                        <a:solidFill>
                          <a:srgbClr val="FFFFFF"/>
                        </a:solidFill>
                        <a:latin typeface="Calibri "/>
                        <a:cs typeface="Arial" pitchFamily="34" charset="0"/>
                      </a:rPr>
                      <a:t>4</a:t>
                    </a:r>
                    <a:r>
                      <a:rPr kumimoji="0" lang="cs-CZ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libri "/>
                        <a:cs typeface="Arial" pitchFamily="34" charset="0"/>
                      </a:rPr>
                      <a:t> %</a:t>
                    </a:r>
                    <a:endParaRPr kumimoji="0" lang="cs-CZ" sz="1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86" name="Group 27"/>
                <p:cNvGrpSpPr>
                  <a:grpSpLocks/>
                </p:cNvGrpSpPr>
                <p:nvPr/>
              </p:nvGrpSpPr>
              <p:grpSpPr bwMode="auto">
                <a:xfrm>
                  <a:off x="2569482" y="2363792"/>
                  <a:ext cx="561729" cy="431446"/>
                  <a:chOff x="934" y="1440"/>
                  <a:chExt cx="572" cy="455"/>
                </a:xfrm>
                <a:noFill/>
              </p:grpSpPr>
              <p:pic>
                <p:nvPicPr>
                  <p:cNvPr id="87" name="Picture 28" descr="Bored"/>
                  <p:cNvPicPr>
                    <a:picLocks noChangeAspect="1" noChangeArrowheads="1"/>
                  </p:cNvPicPr>
                  <p:nvPr/>
                </p:nvPicPr>
                <p:blipFill>
                  <a:blip r:embed="rId1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53" y="1440"/>
                    <a:ext cx="453" cy="336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88" name="Text Box 29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934" y="1760"/>
                    <a:ext cx="557" cy="135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marR="0" lvl="0" indent="0" algn="ctr" defTabSz="914400" eaLnBrk="0" fontAlgn="auto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5.Nuda</a:t>
                    </a:r>
                    <a:endParaRPr kumimoji="0" lang="en-US" sz="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endParaRPr>
                  </a:p>
                </p:txBody>
              </p:sp>
            </p:grpSp>
            <p:sp>
              <p:nvSpPr>
                <p:cNvPr id="90" name="Ovál 89"/>
                <p:cNvSpPr>
                  <a:spLocks noChangeAspect="1"/>
                </p:cNvSpPr>
                <p:nvPr/>
              </p:nvSpPr>
              <p:spPr>
                <a:xfrm>
                  <a:off x="3082005" y="2594335"/>
                  <a:ext cx="223755" cy="204403"/>
                </a:xfrm>
                <a:prstGeom prst="ellipse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 "/>
                    <a:ea typeface="+mn-ea"/>
                    <a:cs typeface="+mn-cs"/>
                  </a:endParaRPr>
                </a:p>
              </p:txBody>
            </p:sp>
            <p:grpSp>
              <p:nvGrpSpPr>
                <p:cNvPr id="98" name="Group 79"/>
                <p:cNvGrpSpPr>
                  <a:grpSpLocks/>
                </p:cNvGrpSpPr>
                <p:nvPr/>
              </p:nvGrpSpPr>
              <p:grpSpPr bwMode="auto">
                <a:xfrm>
                  <a:off x="4373515" y="2284404"/>
                  <a:ext cx="645711" cy="609966"/>
                  <a:chOff x="3140" y="839"/>
                  <a:chExt cx="695" cy="729"/>
                </a:xfrm>
                <a:noFill/>
              </p:grpSpPr>
              <p:pic>
                <p:nvPicPr>
                  <p:cNvPr id="99" name="Picture 80" descr="Gratitude02"/>
                  <p:cNvPicPr>
                    <a:picLocks noChangeAspect="1" noChangeArrowheads="1"/>
                  </p:cNvPicPr>
                  <p:nvPr/>
                </p:nvPicPr>
                <p:blipFill>
                  <a:blip r:embed="rId1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364" y="839"/>
                    <a:ext cx="307" cy="378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00" name="Text Box 81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3140" y="1185"/>
                    <a:ext cx="695" cy="383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marR="0" lvl="0" indent="0" algn="ctr" defTabSz="914400" eaLnBrk="0" fontAlgn="auto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19.Vděčný / úleva</a:t>
                    </a:r>
                  </a:p>
                </p:txBody>
              </p:sp>
            </p:grpSp>
            <p:grpSp>
              <p:nvGrpSpPr>
                <p:cNvPr id="107" name="Skupina 2"/>
                <p:cNvGrpSpPr>
                  <a:grpSpLocks/>
                </p:cNvGrpSpPr>
                <p:nvPr/>
              </p:nvGrpSpPr>
              <p:grpSpPr bwMode="auto">
                <a:xfrm>
                  <a:off x="6086646" y="2199828"/>
                  <a:ext cx="510108" cy="442973"/>
                  <a:chOff x="7278131" y="2095277"/>
                  <a:chExt cx="844427" cy="936349"/>
                </a:xfrm>
                <a:noFill/>
              </p:grpSpPr>
              <p:pic>
                <p:nvPicPr>
                  <p:cNvPr id="108" name="Picture 73" descr="Trust Rev Aug 04"/>
                  <p:cNvPicPr>
                    <a:picLocks noChangeAspect="1" noChangeArrowheads="1"/>
                  </p:cNvPicPr>
                  <p:nvPr/>
                </p:nvPicPr>
                <p:blipFill>
                  <a:blip r:embed="rId1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568998" y="2095277"/>
                    <a:ext cx="553560" cy="763112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09" name="Text Box 7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8131" y="2816182"/>
                    <a:ext cx="660759" cy="215444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marL="0" marR="0" lvl="0" indent="0" defTabSz="91440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</a:rPr>
                      <a:t>2</a:t>
                    </a:r>
                    <a:r>
                      <a: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</a:rPr>
                      <a:t>4</a:t>
                    </a: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</a:rPr>
                      <a:t>.Důvěra</a:t>
                    </a:r>
                    <a:endParaRPr kumimoji="0" lang="en-US" sz="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</a:endParaRPr>
                  </a:p>
                </p:txBody>
              </p:sp>
            </p:grpSp>
            <p:grpSp>
              <p:nvGrpSpPr>
                <p:cNvPr id="116" name="Skupina 3"/>
                <p:cNvGrpSpPr>
                  <a:grpSpLocks/>
                </p:cNvGrpSpPr>
                <p:nvPr/>
              </p:nvGrpSpPr>
              <p:grpSpPr bwMode="auto">
                <a:xfrm>
                  <a:off x="6659653" y="3488771"/>
                  <a:ext cx="860330" cy="661767"/>
                  <a:chOff x="7728168" y="3857035"/>
                  <a:chExt cx="1884933" cy="1213016"/>
                </a:xfrm>
                <a:noFill/>
              </p:grpSpPr>
              <p:pic>
                <p:nvPicPr>
                  <p:cNvPr id="117" name="Picture 57" descr="Appreciated Rev Aug 04"/>
                  <p:cNvPicPr>
                    <a:picLocks noChangeAspect="1" noChangeArrowheads="1"/>
                  </p:cNvPicPr>
                  <p:nvPr/>
                </p:nvPicPr>
                <p:blipFill>
                  <a:blip r:embed="rId2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342975" y="3857035"/>
                    <a:ext cx="676274" cy="634999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18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728168" y="4472870"/>
                    <a:ext cx="1884933" cy="597181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marL="0" marR="0" lvl="0" indent="0" defTabSz="91440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</a:rPr>
                      <a:t>32.Oceňovaný/</a:t>
                    </a:r>
                  </a:p>
                  <a:p>
                    <a:pPr marL="0" marR="0" lvl="0" indent="0" defTabSz="91440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</a:rPr>
                      <a:t>   neobyčejný</a:t>
                    </a:r>
                    <a:endParaRPr kumimoji="0" lang="en-US" sz="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</a:endParaRPr>
                  </a:p>
                </p:txBody>
              </p:sp>
            </p:grpSp>
            <p:grpSp>
              <p:nvGrpSpPr>
                <p:cNvPr id="119" name="Skupina 1"/>
                <p:cNvGrpSpPr>
                  <a:grpSpLocks/>
                </p:cNvGrpSpPr>
                <p:nvPr/>
              </p:nvGrpSpPr>
              <p:grpSpPr bwMode="auto">
                <a:xfrm>
                  <a:off x="5893894" y="3060281"/>
                  <a:ext cx="759499" cy="758078"/>
                  <a:chOff x="5981899" y="3070522"/>
                  <a:chExt cx="1664018" cy="1389552"/>
                </a:xfrm>
                <a:noFill/>
              </p:grpSpPr>
              <p:pic>
                <p:nvPicPr>
                  <p:cNvPr id="120" name="Picture 93" descr="Inspired 02"/>
                  <p:cNvPicPr>
                    <a:picLocks noChangeAspect="1" noChangeArrowheads="1"/>
                  </p:cNvPicPr>
                  <p:nvPr/>
                </p:nvPicPr>
                <p:blipFill>
                  <a:blip r:embed="rId2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399312" y="3070522"/>
                    <a:ext cx="970309" cy="86857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1" name="Text Box 94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5981899" y="3872825"/>
                    <a:ext cx="1664018" cy="587249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8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marL="0" marR="0" lvl="0" indent="0" algn="ctr" defTabSz="91440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</a:rPr>
                      <a:t>29.Inspirace/</a:t>
                    </a:r>
                  </a:p>
                  <a:p>
                    <a:pPr marL="0" marR="0" lvl="0" indent="0" algn="ctr" defTabSz="91440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</a:rPr>
                      <a:t>nápad</a:t>
                    </a:r>
                    <a:endParaRPr kumimoji="0" lang="en-US" sz="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</a:endParaRPr>
                  </a:p>
                </p:txBody>
              </p:sp>
            </p:grpSp>
          </p:grpSp>
        </p:grpSp>
      </p:grpSp>
      <p:sp>
        <p:nvSpPr>
          <p:cNvPr id="138" name="TextovéPole 137"/>
          <p:cNvSpPr txBox="1"/>
          <p:nvPr/>
        </p:nvSpPr>
        <p:spPr>
          <a:xfrm>
            <a:off x="2527031" y="2501855"/>
            <a:ext cx="395014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b="1" kern="0" noProof="0" dirty="0">
                <a:solidFill>
                  <a:srgbClr val="FFFFFF"/>
                </a:solidFill>
                <a:latin typeface="Calibri "/>
                <a:cs typeface="Arial" pitchFamily="34" charset="0"/>
              </a:rPr>
              <a:t>1</a:t>
            </a:r>
            <a:r>
              <a:rPr kumimoji="0" lang="cs-CZ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  <a:cs typeface="Arial" pitchFamily="34" charset="0"/>
              </a:rPr>
              <a:t> %</a:t>
            </a:r>
          </a:p>
        </p:txBody>
      </p:sp>
      <p:grpSp>
        <p:nvGrpSpPr>
          <p:cNvPr id="145" name="Skupina 144"/>
          <p:cNvGrpSpPr/>
          <p:nvPr/>
        </p:nvGrpSpPr>
        <p:grpSpPr>
          <a:xfrm>
            <a:off x="2674986" y="1337170"/>
            <a:ext cx="449517" cy="286217"/>
            <a:chOff x="2674986" y="1337170"/>
            <a:chExt cx="449517" cy="286217"/>
          </a:xfrm>
        </p:grpSpPr>
        <p:sp>
          <p:nvSpPr>
            <p:cNvPr id="139" name="Ovál 138"/>
            <p:cNvSpPr/>
            <p:nvPr/>
          </p:nvSpPr>
          <p:spPr>
            <a:xfrm>
              <a:off x="2704770" y="1337170"/>
              <a:ext cx="313315" cy="286217"/>
            </a:xfrm>
            <a:prstGeom prst="ellipse">
              <a:avLst/>
            </a:prstGeom>
            <a:solidFill>
              <a:srgbClr val="FBB0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140" name="TextovéPole 139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3 %</a:t>
              </a:r>
            </a:p>
          </p:txBody>
        </p:sp>
      </p:grpSp>
      <p:sp>
        <p:nvSpPr>
          <p:cNvPr id="142" name="Ovál 141"/>
          <p:cNvSpPr>
            <a:spLocks noChangeAspect="1"/>
          </p:cNvSpPr>
          <p:nvPr/>
        </p:nvSpPr>
        <p:spPr>
          <a:xfrm>
            <a:off x="1438811" y="1587235"/>
            <a:ext cx="236450" cy="216000"/>
          </a:xfrm>
          <a:prstGeom prst="ellipse">
            <a:avLst/>
          </a:prstGeom>
          <a:solidFill>
            <a:srgbClr val="FBB0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143" name="TextovéPole 142"/>
          <p:cNvSpPr txBox="1"/>
          <p:nvPr/>
        </p:nvSpPr>
        <p:spPr>
          <a:xfrm>
            <a:off x="1387116" y="1586754"/>
            <a:ext cx="395014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b="1" kern="0" noProof="0" dirty="0">
                <a:solidFill>
                  <a:srgbClr val="FFFFFF"/>
                </a:solidFill>
                <a:latin typeface="Calibri "/>
                <a:cs typeface="Arial" pitchFamily="34" charset="0"/>
              </a:rPr>
              <a:t>1</a:t>
            </a:r>
            <a:r>
              <a:rPr kumimoji="0" lang="cs-CZ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  <a:cs typeface="Arial" pitchFamily="34" charset="0"/>
              </a:rPr>
              <a:t> %</a:t>
            </a:r>
          </a:p>
        </p:txBody>
      </p:sp>
      <p:grpSp>
        <p:nvGrpSpPr>
          <p:cNvPr id="146" name="Skupina 145"/>
          <p:cNvGrpSpPr/>
          <p:nvPr/>
        </p:nvGrpSpPr>
        <p:grpSpPr>
          <a:xfrm>
            <a:off x="3195922" y="1923584"/>
            <a:ext cx="449517" cy="286217"/>
            <a:chOff x="2674986" y="1337170"/>
            <a:chExt cx="449517" cy="286217"/>
          </a:xfrm>
        </p:grpSpPr>
        <p:sp>
          <p:nvSpPr>
            <p:cNvPr id="147" name="Ovál 146"/>
            <p:cNvSpPr/>
            <p:nvPr/>
          </p:nvSpPr>
          <p:spPr>
            <a:xfrm>
              <a:off x="2704770" y="1337170"/>
              <a:ext cx="313315" cy="286217"/>
            </a:xfrm>
            <a:prstGeom prst="ellipse">
              <a:avLst/>
            </a:prstGeom>
            <a:solidFill>
              <a:srgbClr val="FBB0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148" name="TextovéPole 147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3 %</a:t>
              </a:r>
            </a:p>
          </p:txBody>
        </p:sp>
      </p:grpSp>
      <p:grpSp>
        <p:nvGrpSpPr>
          <p:cNvPr id="149" name="Group 106"/>
          <p:cNvGrpSpPr>
            <a:grpSpLocks noChangeAspect="1"/>
          </p:cNvGrpSpPr>
          <p:nvPr/>
        </p:nvGrpSpPr>
        <p:grpSpPr bwMode="auto">
          <a:xfrm>
            <a:off x="1865980" y="2939239"/>
            <a:ext cx="776966" cy="847263"/>
            <a:chOff x="796" y="2024"/>
            <a:chExt cx="630" cy="687"/>
          </a:xfrm>
        </p:grpSpPr>
        <p:pic>
          <p:nvPicPr>
            <p:cNvPr id="150" name="Picture 107" descr="Embarrassed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" y="2024"/>
              <a:ext cx="348" cy="3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Text Box 108"/>
            <p:cNvSpPr txBox="1">
              <a:spLocks noChangeAspect="1" noChangeArrowheads="1"/>
            </p:cNvSpPr>
            <p:nvPr/>
          </p:nvSpPr>
          <p:spPr bwMode="auto">
            <a:xfrm>
              <a:off x="796" y="2337"/>
              <a:ext cx="630" cy="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cs-CZ" altLang="cs-CZ" sz="800" dirty="0">
                  <a:solidFill>
                    <a:srgbClr val="262626"/>
                  </a:solidFill>
                </a:rPr>
                <a:t>13.Vyvedený z míry/cítit se trapně</a:t>
              </a:r>
              <a:endParaRPr lang="en-US" altLang="cs-CZ" sz="8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55" name="Skupina 154"/>
          <p:cNvGrpSpPr/>
          <p:nvPr/>
        </p:nvGrpSpPr>
        <p:grpSpPr>
          <a:xfrm>
            <a:off x="2742524" y="3539281"/>
            <a:ext cx="449517" cy="286217"/>
            <a:chOff x="2674986" y="1337170"/>
            <a:chExt cx="449517" cy="286217"/>
          </a:xfrm>
        </p:grpSpPr>
        <p:sp>
          <p:nvSpPr>
            <p:cNvPr id="156" name="Ovál 155"/>
            <p:cNvSpPr/>
            <p:nvPr/>
          </p:nvSpPr>
          <p:spPr>
            <a:xfrm>
              <a:off x="2704770" y="1337170"/>
              <a:ext cx="313315" cy="28621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157" name="TextovéPole 156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2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sp>
        <p:nvSpPr>
          <p:cNvPr id="158" name="Ovál 157"/>
          <p:cNvSpPr>
            <a:spLocks noChangeAspect="1"/>
          </p:cNvSpPr>
          <p:nvPr/>
        </p:nvSpPr>
        <p:spPr>
          <a:xfrm>
            <a:off x="2578899" y="2975086"/>
            <a:ext cx="236450" cy="216000"/>
          </a:xfrm>
          <a:prstGeom prst="ellipse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159" name="TextovéPole 158"/>
          <p:cNvSpPr txBox="1"/>
          <p:nvPr/>
        </p:nvSpPr>
        <p:spPr>
          <a:xfrm>
            <a:off x="2518686" y="2976954"/>
            <a:ext cx="395014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b="1" kern="0" noProof="0" dirty="0">
                <a:solidFill>
                  <a:srgbClr val="FFFFFF"/>
                </a:solidFill>
                <a:latin typeface="Calibri "/>
                <a:cs typeface="Arial" pitchFamily="34" charset="0"/>
              </a:rPr>
              <a:t>1</a:t>
            </a:r>
            <a:r>
              <a:rPr kumimoji="0" lang="cs-CZ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  <a:cs typeface="Arial" pitchFamily="34" charset="0"/>
              </a:rPr>
              <a:t> %</a:t>
            </a:r>
          </a:p>
        </p:txBody>
      </p:sp>
      <p:grpSp>
        <p:nvGrpSpPr>
          <p:cNvPr id="245" name="Skupina 244"/>
          <p:cNvGrpSpPr/>
          <p:nvPr/>
        </p:nvGrpSpPr>
        <p:grpSpPr>
          <a:xfrm>
            <a:off x="4134040" y="1277721"/>
            <a:ext cx="395014" cy="216577"/>
            <a:chOff x="3990047" y="1301858"/>
            <a:chExt cx="395014" cy="216577"/>
          </a:xfrm>
        </p:grpSpPr>
        <p:sp>
          <p:nvSpPr>
            <p:cNvPr id="238" name="Ovál 237"/>
            <p:cNvSpPr>
              <a:spLocks noChangeAspect="1"/>
            </p:cNvSpPr>
            <p:nvPr/>
          </p:nvSpPr>
          <p:spPr>
            <a:xfrm>
              <a:off x="4044206" y="1302435"/>
              <a:ext cx="236450" cy="216000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39" name="TextovéPole 238"/>
            <p:cNvSpPr txBox="1"/>
            <p:nvPr/>
          </p:nvSpPr>
          <p:spPr>
            <a:xfrm>
              <a:off x="3990047" y="1301858"/>
              <a:ext cx="395014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8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2</a:t>
              </a:r>
              <a:r>
                <a:rPr kumimoji="0" lang="cs-CZ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42" name="Skupina 241"/>
          <p:cNvGrpSpPr/>
          <p:nvPr/>
        </p:nvGrpSpPr>
        <p:grpSpPr>
          <a:xfrm>
            <a:off x="6904770" y="1433430"/>
            <a:ext cx="449517" cy="286217"/>
            <a:chOff x="2674986" y="1337170"/>
            <a:chExt cx="449517" cy="286217"/>
          </a:xfrm>
        </p:grpSpPr>
        <p:sp>
          <p:nvSpPr>
            <p:cNvPr id="243" name="Ovál 242"/>
            <p:cNvSpPr/>
            <p:nvPr/>
          </p:nvSpPr>
          <p:spPr>
            <a:xfrm>
              <a:off x="2704770" y="1337170"/>
              <a:ext cx="313315" cy="286217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44" name="TextovéPole 243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5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46" name="Skupina 245"/>
          <p:cNvGrpSpPr/>
          <p:nvPr/>
        </p:nvGrpSpPr>
        <p:grpSpPr>
          <a:xfrm>
            <a:off x="3879459" y="2113762"/>
            <a:ext cx="395014" cy="216577"/>
            <a:chOff x="3990047" y="1301858"/>
            <a:chExt cx="395014" cy="216577"/>
          </a:xfrm>
        </p:grpSpPr>
        <p:sp>
          <p:nvSpPr>
            <p:cNvPr id="247" name="Ovál 246"/>
            <p:cNvSpPr>
              <a:spLocks noChangeAspect="1"/>
            </p:cNvSpPr>
            <p:nvPr/>
          </p:nvSpPr>
          <p:spPr>
            <a:xfrm>
              <a:off x="4044206" y="1302435"/>
              <a:ext cx="236450" cy="216000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48" name="TextovéPole 247"/>
            <p:cNvSpPr txBox="1"/>
            <p:nvPr/>
          </p:nvSpPr>
          <p:spPr>
            <a:xfrm>
              <a:off x="3990047" y="1301858"/>
              <a:ext cx="395014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8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2</a:t>
              </a:r>
              <a:r>
                <a:rPr kumimoji="0" lang="cs-CZ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50" name="Skupina 249"/>
          <p:cNvGrpSpPr>
            <a:grpSpLocks noChangeAspect="1"/>
          </p:cNvGrpSpPr>
          <p:nvPr/>
        </p:nvGrpSpPr>
        <p:grpSpPr>
          <a:xfrm>
            <a:off x="4865736" y="1354555"/>
            <a:ext cx="684000" cy="497498"/>
            <a:chOff x="2649711" y="1337169"/>
            <a:chExt cx="610401" cy="443967"/>
          </a:xfrm>
        </p:grpSpPr>
        <p:sp>
          <p:nvSpPr>
            <p:cNvPr id="251" name="Ovál 250"/>
            <p:cNvSpPr>
              <a:spLocks noChangeAspect="1"/>
            </p:cNvSpPr>
            <p:nvPr/>
          </p:nvSpPr>
          <p:spPr>
            <a:xfrm>
              <a:off x="2704769" y="1337169"/>
              <a:ext cx="486000" cy="443967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52" name="TextovéPole 251"/>
            <p:cNvSpPr txBox="1"/>
            <p:nvPr/>
          </p:nvSpPr>
          <p:spPr>
            <a:xfrm>
              <a:off x="2649711" y="1403660"/>
              <a:ext cx="610401" cy="31585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700" b="1" kern="0" noProof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21</a:t>
              </a:r>
              <a:r>
                <a:rPr kumimoji="0" lang="cs-CZ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53" name="Skupina 252"/>
          <p:cNvGrpSpPr/>
          <p:nvPr/>
        </p:nvGrpSpPr>
        <p:grpSpPr>
          <a:xfrm>
            <a:off x="5798536" y="970988"/>
            <a:ext cx="610401" cy="394637"/>
            <a:chOff x="2661487" y="1337169"/>
            <a:chExt cx="610401" cy="394637"/>
          </a:xfrm>
        </p:grpSpPr>
        <p:sp>
          <p:nvSpPr>
            <p:cNvPr id="254" name="Ovál 253"/>
            <p:cNvSpPr>
              <a:spLocks noChangeAspect="1"/>
            </p:cNvSpPr>
            <p:nvPr/>
          </p:nvSpPr>
          <p:spPr>
            <a:xfrm>
              <a:off x="2704769" y="1337169"/>
              <a:ext cx="432000" cy="394637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55" name="TextovéPole 254"/>
            <p:cNvSpPr txBox="1"/>
            <p:nvPr/>
          </p:nvSpPr>
          <p:spPr>
            <a:xfrm>
              <a:off x="2661487" y="1388732"/>
              <a:ext cx="610401" cy="27699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14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56" name="Skupina 255"/>
          <p:cNvGrpSpPr/>
          <p:nvPr/>
        </p:nvGrpSpPr>
        <p:grpSpPr>
          <a:xfrm>
            <a:off x="6407490" y="1385919"/>
            <a:ext cx="395014" cy="216577"/>
            <a:chOff x="3990047" y="1301858"/>
            <a:chExt cx="395014" cy="216577"/>
          </a:xfrm>
        </p:grpSpPr>
        <p:sp>
          <p:nvSpPr>
            <p:cNvPr id="257" name="Ovál 256"/>
            <p:cNvSpPr>
              <a:spLocks noChangeAspect="1"/>
            </p:cNvSpPr>
            <p:nvPr/>
          </p:nvSpPr>
          <p:spPr>
            <a:xfrm>
              <a:off x="4044206" y="1302435"/>
              <a:ext cx="236450" cy="216000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58" name="TextovéPole 257"/>
            <p:cNvSpPr txBox="1"/>
            <p:nvPr/>
          </p:nvSpPr>
          <p:spPr>
            <a:xfrm>
              <a:off x="3990047" y="1301858"/>
              <a:ext cx="395014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800" b="1" kern="0" noProof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1</a:t>
              </a:r>
              <a:r>
                <a:rPr kumimoji="0" lang="cs-CZ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59" name="Skupina 258"/>
          <p:cNvGrpSpPr/>
          <p:nvPr/>
        </p:nvGrpSpPr>
        <p:grpSpPr>
          <a:xfrm>
            <a:off x="5594496" y="2085014"/>
            <a:ext cx="449517" cy="286217"/>
            <a:chOff x="2674986" y="1337170"/>
            <a:chExt cx="449517" cy="286217"/>
          </a:xfrm>
        </p:grpSpPr>
        <p:sp>
          <p:nvSpPr>
            <p:cNvPr id="260" name="Ovál 259"/>
            <p:cNvSpPr/>
            <p:nvPr/>
          </p:nvSpPr>
          <p:spPr>
            <a:xfrm>
              <a:off x="2704770" y="1337170"/>
              <a:ext cx="313315" cy="286217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61" name="TextovéPole 260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00" b="1" kern="0" noProof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7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65" name="Skupina 264"/>
          <p:cNvGrpSpPr/>
          <p:nvPr/>
        </p:nvGrpSpPr>
        <p:grpSpPr>
          <a:xfrm>
            <a:off x="4584510" y="2165760"/>
            <a:ext cx="610401" cy="378194"/>
            <a:chOff x="2661487" y="1337169"/>
            <a:chExt cx="610401" cy="378194"/>
          </a:xfrm>
        </p:grpSpPr>
        <p:sp>
          <p:nvSpPr>
            <p:cNvPr id="266" name="Ovál 265"/>
            <p:cNvSpPr>
              <a:spLocks noChangeAspect="1"/>
            </p:cNvSpPr>
            <p:nvPr/>
          </p:nvSpPr>
          <p:spPr>
            <a:xfrm>
              <a:off x="2704769" y="1337169"/>
              <a:ext cx="414000" cy="378194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67" name="TextovéPole 266"/>
            <p:cNvSpPr txBox="1"/>
            <p:nvPr/>
          </p:nvSpPr>
          <p:spPr>
            <a:xfrm>
              <a:off x="2661487" y="1388732"/>
              <a:ext cx="610401" cy="27699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12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68" name="Skupina 267"/>
          <p:cNvGrpSpPr/>
          <p:nvPr/>
        </p:nvGrpSpPr>
        <p:grpSpPr>
          <a:xfrm>
            <a:off x="6716364" y="2309384"/>
            <a:ext cx="449517" cy="286217"/>
            <a:chOff x="2674986" y="1337170"/>
            <a:chExt cx="449517" cy="286217"/>
          </a:xfrm>
        </p:grpSpPr>
        <p:sp>
          <p:nvSpPr>
            <p:cNvPr id="269" name="Ovál 268"/>
            <p:cNvSpPr/>
            <p:nvPr/>
          </p:nvSpPr>
          <p:spPr>
            <a:xfrm>
              <a:off x="2704770" y="1337170"/>
              <a:ext cx="313315" cy="286217"/>
            </a:xfrm>
            <a:prstGeom prst="ellipse">
              <a:avLst/>
            </a:prstGeom>
            <a:solidFill>
              <a:srgbClr val="A1C46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70" name="TextovéPole 269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00" b="1" kern="0" noProof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6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71" name="Skupina 270"/>
          <p:cNvGrpSpPr/>
          <p:nvPr/>
        </p:nvGrpSpPr>
        <p:grpSpPr>
          <a:xfrm>
            <a:off x="3702810" y="3486971"/>
            <a:ext cx="449517" cy="286217"/>
            <a:chOff x="2674986" y="1337170"/>
            <a:chExt cx="449517" cy="286217"/>
          </a:xfrm>
        </p:grpSpPr>
        <p:sp>
          <p:nvSpPr>
            <p:cNvPr id="272" name="Ovál 271"/>
            <p:cNvSpPr/>
            <p:nvPr/>
          </p:nvSpPr>
          <p:spPr>
            <a:xfrm>
              <a:off x="2704770" y="1337170"/>
              <a:ext cx="313315" cy="286217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73" name="TextovéPole 272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3 %</a:t>
              </a:r>
            </a:p>
          </p:txBody>
        </p:sp>
      </p:grpSp>
      <p:grpSp>
        <p:nvGrpSpPr>
          <p:cNvPr id="274" name="Skupina 273"/>
          <p:cNvGrpSpPr/>
          <p:nvPr/>
        </p:nvGrpSpPr>
        <p:grpSpPr>
          <a:xfrm>
            <a:off x="5329797" y="3168009"/>
            <a:ext cx="449517" cy="312421"/>
            <a:chOff x="2674986" y="1337169"/>
            <a:chExt cx="449517" cy="312421"/>
          </a:xfrm>
        </p:grpSpPr>
        <p:sp>
          <p:nvSpPr>
            <p:cNvPr id="275" name="Ovál 274"/>
            <p:cNvSpPr>
              <a:spLocks noChangeAspect="1"/>
            </p:cNvSpPr>
            <p:nvPr/>
          </p:nvSpPr>
          <p:spPr>
            <a:xfrm>
              <a:off x="2704769" y="1337169"/>
              <a:ext cx="342000" cy="312421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76" name="TextovéPole 275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5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77" name="Group 90"/>
          <p:cNvGrpSpPr>
            <a:grpSpLocks noChangeAspect="1"/>
          </p:cNvGrpSpPr>
          <p:nvPr/>
        </p:nvGrpSpPr>
        <p:grpSpPr bwMode="auto">
          <a:xfrm>
            <a:off x="5325362" y="3809469"/>
            <a:ext cx="851087" cy="591180"/>
            <a:chOff x="4475" y="1914"/>
            <a:chExt cx="799" cy="555"/>
          </a:xfrm>
        </p:grpSpPr>
        <p:pic>
          <p:nvPicPr>
            <p:cNvPr id="278" name="Picture 91" descr="Love Rev Aug 04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6" y="1914"/>
              <a:ext cx="351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9" name="Text Box 92"/>
            <p:cNvSpPr txBox="1">
              <a:spLocks noChangeArrowheads="1"/>
            </p:cNvSpPr>
            <p:nvPr/>
          </p:nvSpPr>
          <p:spPr bwMode="auto">
            <a:xfrm>
              <a:off x="4475" y="2267"/>
              <a:ext cx="799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cs-CZ" altLang="cs-CZ" sz="800" dirty="0">
                  <a:solidFill>
                    <a:srgbClr val="262626"/>
                  </a:solidFill>
                </a:rPr>
                <a:t>36.Láskyplný</a:t>
              </a:r>
              <a:endParaRPr lang="en-US" altLang="cs-CZ" sz="8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280" name="Skupina 279"/>
          <p:cNvGrpSpPr/>
          <p:nvPr/>
        </p:nvGrpSpPr>
        <p:grpSpPr>
          <a:xfrm>
            <a:off x="5279047" y="3796103"/>
            <a:ext cx="395014" cy="216577"/>
            <a:chOff x="3990047" y="1301858"/>
            <a:chExt cx="395014" cy="216577"/>
          </a:xfrm>
        </p:grpSpPr>
        <p:sp>
          <p:nvSpPr>
            <p:cNvPr id="281" name="Ovál 280"/>
            <p:cNvSpPr>
              <a:spLocks noChangeAspect="1"/>
            </p:cNvSpPr>
            <p:nvPr/>
          </p:nvSpPr>
          <p:spPr>
            <a:xfrm>
              <a:off x="4044206" y="1302435"/>
              <a:ext cx="236450" cy="216000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82" name="TextovéPole 281"/>
            <p:cNvSpPr txBox="1"/>
            <p:nvPr/>
          </p:nvSpPr>
          <p:spPr>
            <a:xfrm>
              <a:off x="3990047" y="1301858"/>
              <a:ext cx="395014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800" b="1" kern="0" noProof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1</a:t>
              </a:r>
              <a:r>
                <a:rPr kumimoji="0" lang="cs-CZ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83" name="Skupina 282"/>
          <p:cNvGrpSpPr/>
          <p:nvPr/>
        </p:nvGrpSpPr>
        <p:grpSpPr>
          <a:xfrm>
            <a:off x="6303085" y="3568623"/>
            <a:ext cx="395014" cy="216577"/>
            <a:chOff x="3990047" y="1301858"/>
            <a:chExt cx="395014" cy="216577"/>
          </a:xfrm>
        </p:grpSpPr>
        <p:sp>
          <p:nvSpPr>
            <p:cNvPr id="284" name="Ovál 283"/>
            <p:cNvSpPr>
              <a:spLocks noChangeAspect="1"/>
            </p:cNvSpPr>
            <p:nvPr/>
          </p:nvSpPr>
          <p:spPr>
            <a:xfrm>
              <a:off x="4044206" y="1302435"/>
              <a:ext cx="236450" cy="216000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85" name="TextovéPole 284"/>
            <p:cNvSpPr txBox="1"/>
            <p:nvPr/>
          </p:nvSpPr>
          <p:spPr>
            <a:xfrm>
              <a:off x="3990047" y="1301858"/>
              <a:ext cx="395014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800" b="1" kern="0" noProof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1</a:t>
              </a:r>
              <a:r>
                <a:rPr kumimoji="0" lang="cs-CZ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grpSp>
        <p:nvGrpSpPr>
          <p:cNvPr id="286" name="Skupina 285"/>
          <p:cNvGrpSpPr/>
          <p:nvPr/>
        </p:nvGrpSpPr>
        <p:grpSpPr>
          <a:xfrm>
            <a:off x="4508481" y="2991523"/>
            <a:ext cx="449517" cy="312421"/>
            <a:chOff x="2674986" y="1337169"/>
            <a:chExt cx="449517" cy="312421"/>
          </a:xfrm>
        </p:grpSpPr>
        <p:sp>
          <p:nvSpPr>
            <p:cNvPr id="287" name="Ovál 286"/>
            <p:cNvSpPr>
              <a:spLocks noChangeAspect="1"/>
            </p:cNvSpPr>
            <p:nvPr/>
          </p:nvSpPr>
          <p:spPr>
            <a:xfrm>
              <a:off x="2704769" y="1337169"/>
              <a:ext cx="342000" cy="312421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88" name="TextovéPole 287"/>
            <p:cNvSpPr txBox="1"/>
            <p:nvPr/>
          </p:nvSpPr>
          <p:spPr>
            <a:xfrm>
              <a:off x="2674986" y="1361333"/>
              <a:ext cx="449517" cy="2462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00" b="1" kern="0" dirty="0">
                  <a:solidFill>
                    <a:srgbClr val="FFFFFF"/>
                  </a:solidFill>
                  <a:latin typeface="Calibri "/>
                  <a:cs typeface="Arial" pitchFamily="34" charset="0"/>
                </a:rPr>
                <a:t>5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 %</a:t>
              </a:r>
            </a:p>
          </p:txBody>
        </p:sp>
      </p:grpSp>
      <p:sp>
        <p:nvSpPr>
          <p:cNvPr id="24" name="TextovéPole 23"/>
          <p:cNvSpPr txBox="1"/>
          <p:nvPr/>
        </p:nvSpPr>
        <p:spPr>
          <a:xfrm>
            <a:off x="776064" y="1233264"/>
            <a:ext cx="1059632" cy="40238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r>
              <a:rPr lang="cs-CZ" sz="1600" b="1" dirty="0">
                <a:solidFill>
                  <a:srgbClr val="FBB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10 % +2</a:t>
            </a:r>
          </a:p>
          <a:p>
            <a:r>
              <a:rPr lang="cs-CZ" sz="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roce 2016</a:t>
            </a:r>
          </a:p>
        </p:txBody>
      </p:sp>
      <p:sp>
        <p:nvSpPr>
          <p:cNvPr id="164" name="TextovéPole 163">
            <a:extLst>
              <a:ext uri="{FF2B5EF4-FFF2-40B4-BE49-F238E27FC236}">
                <a16:creationId xmlns:a16="http://schemas.microsoft.com/office/drawing/2014/main" xmlns="" id="{CB84AA0D-7B37-415E-82FE-B2DD09BD0FD5}"/>
              </a:ext>
            </a:extLst>
          </p:cNvPr>
          <p:cNvSpPr txBox="1"/>
          <p:nvPr/>
        </p:nvSpPr>
        <p:spPr>
          <a:xfrm>
            <a:off x="7544816" y="1233264"/>
            <a:ext cx="1059632" cy="40238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r>
              <a:rPr lang="cs-CZ" sz="1600" b="1" dirty="0">
                <a:solidFill>
                  <a:srgbClr val="A1C4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67 % +3</a:t>
            </a:r>
          </a:p>
          <a:p>
            <a:r>
              <a:rPr lang="cs-CZ" sz="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roce 2016</a:t>
            </a:r>
          </a:p>
        </p:txBody>
      </p:sp>
      <p:sp>
        <p:nvSpPr>
          <p:cNvPr id="165" name="TextovéPole 164">
            <a:extLst>
              <a:ext uri="{FF2B5EF4-FFF2-40B4-BE49-F238E27FC236}">
                <a16:creationId xmlns:a16="http://schemas.microsoft.com/office/drawing/2014/main" xmlns="" id="{6866D92D-2652-4957-9939-FAB19D1EC2B2}"/>
              </a:ext>
            </a:extLst>
          </p:cNvPr>
          <p:cNvSpPr txBox="1"/>
          <p:nvPr/>
        </p:nvSpPr>
        <p:spPr>
          <a:xfrm>
            <a:off x="776064" y="3732857"/>
            <a:ext cx="1059632" cy="40238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r>
              <a:rPr lang="cs-CZ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3 % +0</a:t>
            </a:r>
          </a:p>
          <a:p>
            <a:r>
              <a:rPr lang="cs-CZ" sz="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roce 2016</a:t>
            </a:r>
          </a:p>
        </p:txBody>
      </p:sp>
      <p:sp>
        <p:nvSpPr>
          <p:cNvPr id="167" name="TextovéPole 166">
            <a:extLst>
              <a:ext uri="{FF2B5EF4-FFF2-40B4-BE49-F238E27FC236}">
                <a16:creationId xmlns:a16="http://schemas.microsoft.com/office/drawing/2014/main" xmlns="" id="{5A81BE0C-EBF8-4D46-BFDD-802477860440}"/>
              </a:ext>
            </a:extLst>
          </p:cNvPr>
          <p:cNvSpPr txBox="1"/>
          <p:nvPr/>
        </p:nvSpPr>
        <p:spPr>
          <a:xfrm>
            <a:off x="7668344" y="3720384"/>
            <a:ext cx="1059632" cy="40238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r>
              <a:rPr lang="cs-CZ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20 % -5</a:t>
            </a:r>
          </a:p>
          <a:p>
            <a:r>
              <a:rPr lang="cs-CZ" sz="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roce 2016</a:t>
            </a:r>
          </a:p>
        </p:txBody>
      </p:sp>
    </p:spTree>
    <p:extLst>
      <p:ext uri="{BB962C8B-B14F-4D97-AF65-F5344CB8AC3E}">
        <p14:creationId xmlns:p14="http://schemas.microsoft.com/office/powerpoint/2010/main" val="3688267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22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Co tyto emoce vzbuzovalo?</a:t>
            </a:r>
          </a:p>
        </p:txBody>
      </p:sp>
      <p:sp>
        <p:nvSpPr>
          <p:cNvPr id="4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EMOTI*SCAPE</a:t>
            </a:r>
          </a:p>
        </p:txBody>
      </p:sp>
      <p:sp>
        <p:nvSpPr>
          <p:cNvPr id="5" name="Obdélník 34"/>
          <p:cNvSpPr/>
          <p:nvPr/>
        </p:nvSpPr>
        <p:spPr>
          <a:xfrm>
            <a:off x="261331" y="2846203"/>
            <a:ext cx="4266000" cy="1728000"/>
          </a:xfrm>
          <a:prstGeom prst="rect">
            <a:avLst/>
          </a:prstGeom>
          <a:solidFill>
            <a:srgbClr val="969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Obdélník 34"/>
          <p:cNvSpPr/>
          <p:nvPr/>
        </p:nvSpPr>
        <p:spPr>
          <a:xfrm>
            <a:off x="4592008" y="2846503"/>
            <a:ext cx="4266000" cy="1728000"/>
          </a:xfrm>
          <a:prstGeom prst="rect">
            <a:avLst/>
          </a:prstGeom>
          <a:solidFill>
            <a:srgbClr val="969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Obdélník 34"/>
          <p:cNvSpPr/>
          <p:nvPr/>
        </p:nvSpPr>
        <p:spPr>
          <a:xfrm>
            <a:off x="263216" y="1024820"/>
            <a:ext cx="4266000" cy="1728000"/>
          </a:xfrm>
          <a:prstGeom prst="rect">
            <a:avLst/>
          </a:prstGeom>
          <a:solidFill>
            <a:srgbClr val="969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Obdélník 34"/>
          <p:cNvSpPr/>
          <p:nvPr/>
        </p:nvSpPr>
        <p:spPr>
          <a:xfrm>
            <a:off x="4609148" y="1028204"/>
            <a:ext cx="4266000" cy="1728000"/>
          </a:xfrm>
          <a:prstGeom prst="rect">
            <a:avLst/>
          </a:prstGeom>
          <a:solidFill>
            <a:srgbClr val="969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9" name="Oval 5"/>
          <p:cNvSpPr>
            <a:spLocks noChangeAspect="1"/>
          </p:cNvSpPr>
          <p:nvPr/>
        </p:nvSpPr>
        <p:spPr>
          <a:xfrm>
            <a:off x="445116" y="1755682"/>
            <a:ext cx="706276" cy="82800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Skupina 9"/>
          <p:cNvGrpSpPr>
            <a:grpSpLocks noChangeAspect="1"/>
          </p:cNvGrpSpPr>
          <p:nvPr/>
        </p:nvGrpSpPr>
        <p:grpSpPr>
          <a:xfrm>
            <a:off x="2274774" y="3936620"/>
            <a:ext cx="2289392" cy="587273"/>
            <a:chOff x="2442248" y="3165112"/>
            <a:chExt cx="1068894" cy="930002"/>
          </a:xfrm>
        </p:grpSpPr>
        <p:sp>
          <p:nvSpPr>
            <p:cNvPr id="11" name="Rounded Rectangular Callout 43"/>
            <p:cNvSpPr/>
            <p:nvPr/>
          </p:nvSpPr>
          <p:spPr>
            <a:xfrm>
              <a:off x="2479107" y="3165112"/>
              <a:ext cx="994941" cy="930002"/>
            </a:xfrm>
            <a:prstGeom prst="wedgeRoundRectCallout">
              <a:avLst>
                <a:gd name="adj1" fmla="val 27300"/>
                <a:gd name="adj2" fmla="val -71486"/>
                <a:gd name="adj3" fmla="val 16667"/>
              </a:avLst>
            </a:prstGeom>
            <a:noFill/>
            <a:ln w="222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12" name="TextBox 44"/>
            <p:cNvSpPr txBox="1"/>
            <p:nvPr/>
          </p:nvSpPr>
          <p:spPr>
            <a:xfrm>
              <a:off x="2442248" y="3181016"/>
              <a:ext cx="1068894" cy="83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„Na návštěvě TIC jsem měla hodně smíšené pocity. Oba pracovníci byli </a:t>
              </a:r>
              <a:r>
                <a:rPr lang="cs-CZ" sz="800" b="1" i="1" kern="0" dirty="0">
                  <a:solidFill>
                    <a:srgbClr val="FF0000"/>
                  </a:solidFill>
                  <a:latin typeface="Calibri "/>
                </a:rPr>
                <a:t>málo komunikativní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a zjistit od nich nějaké informace mi připadalo docela těžké. “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13" name="Skupina 12"/>
          <p:cNvGrpSpPr>
            <a:grpSpLocks noChangeAspect="1"/>
          </p:cNvGrpSpPr>
          <p:nvPr/>
        </p:nvGrpSpPr>
        <p:grpSpPr>
          <a:xfrm>
            <a:off x="4630734" y="1066182"/>
            <a:ext cx="1417899" cy="1623217"/>
            <a:chOff x="5256503" y="3032988"/>
            <a:chExt cx="2723871" cy="512459"/>
          </a:xfrm>
        </p:grpSpPr>
        <p:sp>
          <p:nvSpPr>
            <p:cNvPr id="14" name="Rounded Rectangular Callout 49"/>
            <p:cNvSpPr/>
            <p:nvPr/>
          </p:nvSpPr>
          <p:spPr>
            <a:xfrm>
              <a:off x="5281210" y="3032988"/>
              <a:ext cx="2627512" cy="512459"/>
            </a:xfrm>
            <a:prstGeom prst="wedgeRoundRectCallout">
              <a:avLst>
                <a:gd name="adj1" fmla="val 58349"/>
                <a:gd name="adj2" fmla="val -22306"/>
                <a:gd name="adj3" fmla="val 16667"/>
              </a:avLst>
            </a:prstGeom>
            <a:noFill/>
            <a:ln w="22225" cap="flat" cmpd="sng" algn="ctr">
              <a:solidFill>
                <a:srgbClr val="A1C46B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15" name="TextBox 50"/>
            <p:cNvSpPr txBox="1"/>
            <p:nvPr/>
          </p:nvSpPr>
          <p:spPr>
            <a:xfrm>
              <a:off x="5256503" y="3044485"/>
              <a:ext cx="2723871" cy="495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Návštěva proběhla v pořádku. Na pobočce byl </a:t>
              </a:r>
              <a:r>
                <a:rPr lang="cs-CZ" sz="800" b="1" i="1" kern="0" dirty="0">
                  <a:solidFill>
                    <a:srgbClr val="A1C46B"/>
                  </a:solidFill>
                  <a:latin typeface="Calibri "/>
                </a:rPr>
                <a:t>dostatek materiálů, pracovník byl ochotný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neváhal se mnou vyjít také ven a přímo mi </a:t>
              </a:r>
              <a:r>
                <a:rPr lang="cs-CZ" sz="800" b="1" i="1" kern="0" dirty="0">
                  <a:solidFill>
                    <a:srgbClr val="A1C46B"/>
                  </a:solidFill>
                  <a:latin typeface="Calibri "/>
                </a:rPr>
                <a:t>ukázat směr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Pracovník mi dal také </a:t>
              </a:r>
              <a:r>
                <a:rPr lang="cs-CZ" sz="800" b="1" i="1" kern="0" dirty="0">
                  <a:solidFill>
                    <a:srgbClr val="A1C46B"/>
                  </a:solidFill>
                  <a:latin typeface="Calibri "/>
                </a:rPr>
                <a:t>mapku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a vysvětlil mi cestu pro pěší i autem. Kromě toho jsem si odnesla </a:t>
              </a:r>
              <a:r>
                <a:rPr lang="cs-CZ" sz="800" b="1" i="1" kern="0" dirty="0">
                  <a:solidFill>
                    <a:srgbClr val="A1C46B"/>
                  </a:solidFill>
                  <a:latin typeface="Calibri "/>
                </a:rPr>
                <a:t>další materiály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které mě zajímaly.</a:t>
              </a:r>
              <a:endParaRPr lang="en-US" sz="800" b="1" kern="0" dirty="0">
                <a:solidFill>
                  <a:srgbClr val="A1C46B"/>
                </a:solidFill>
                <a:latin typeface="Calibri "/>
              </a:endParaRPr>
            </a:p>
          </p:txBody>
        </p:sp>
      </p:grpSp>
      <p:grpSp>
        <p:nvGrpSpPr>
          <p:cNvPr id="16" name="Skupina 15"/>
          <p:cNvGrpSpPr>
            <a:grpSpLocks noChangeAspect="1"/>
          </p:cNvGrpSpPr>
          <p:nvPr/>
        </p:nvGrpSpPr>
        <p:grpSpPr>
          <a:xfrm>
            <a:off x="5968098" y="2926535"/>
            <a:ext cx="2172727" cy="635452"/>
            <a:chOff x="5313152" y="2948313"/>
            <a:chExt cx="2040314" cy="615509"/>
          </a:xfrm>
        </p:grpSpPr>
        <p:sp>
          <p:nvSpPr>
            <p:cNvPr id="17" name="Rounded Rectangular Callout 55"/>
            <p:cNvSpPr/>
            <p:nvPr/>
          </p:nvSpPr>
          <p:spPr>
            <a:xfrm>
              <a:off x="5313152" y="2948313"/>
              <a:ext cx="1979579" cy="615509"/>
            </a:xfrm>
            <a:prstGeom prst="wedgeRoundRectCallout">
              <a:avLst>
                <a:gd name="adj1" fmla="val 48028"/>
                <a:gd name="adj2" fmla="val 84629"/>
                <a:gd name="adj3" fmla="val 16667"/>
              </a:avLst>
            </a:prstGeom>
            <a:noFill/>
            <a:ln w="22225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18" name="TextBox 56"/>
            <p:cNvSpPr txBox="1"/>
            <p:nvPr/>
          </p:nvSpPr>
          <p:spPr>
            <a:xfrm>
              <a:off x="5313153" y="2967915"/>
              <a:ext cx="2040313" cy="566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„Pracovnice se mi snažila </a:t>
              </a:r>
              <a:r>
                <a:rPr lang="cs-CZ" sz="800" b="1" i="1" kern="0" dirty="0">
                  <a:solidFill>
                    <a:srgbClr val="0070C0"/>
                  </a:solidFill>
                  <a:latin typeface="Calibri "/>
                </a:rPr>
                <a:t>maximálně pomoci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Snažila se mi najít nejvhodnější program, nabízela </a:t>
              </a:r>
              <a:r>
                <a:rPr lang="cs-CZ" sz="800" b="1" i="1" kern="0" dirty="0">
                  <a:solidFill>
                    <a:srgbClr val="0070C0"/>
                  </a:solidFill>
                  <a:latin typeface="Calibri "/>
                </a:rPr>
                <a:t>různé varianty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znala prostředí, byla to velmi příjemná návštěva. “</a:t>
              </a:r>
              <a:endParaRPr kumimoji="0" lang="cs-CZ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19" name="Skupina 18"/>
          <p:cNvGrpSpPr>
            <a:grpSpLocks noChangeAspect="1"/>
          </p:cNvGrpSpPr>
          <p:nvPr/>
        </p:nvGrpSpPr>
        <p:grpSpPr>
          <a:xfrm>
            <a:off x="7425595" y="1479688"/>
            <a:ext cx="1448034" cy="1208002"/>
            <a:chOff x="4240759" y="1750724"/>
            <a:chExt cx="2387924" cy="462326"/>
          </a:xfrm>
        </p:grpSpPr>
        <p:sp>
          <p:nvSpPr>
            <p:cNvPr id="20" name="Rounded Rectangular Callout 77"/>
            <p:cNvSpPr/>
            <p:nvPr/>
          </p:nvSpPr>
          <p:spPr>
            <a:xfrm>
              <a:off x="4240759" y="1750724"/>
              <a:ext cx="2290202" cy="462326"/>
            </a:xfrm>
            <a:prstGeom prst="wedgeRoundRectCallout">
              <a:avLst>
                <a:gd name="adj1" fmla="val -61548"/>
                <a:gd name="adj2" fmla="val 14563"/>
                <a:gd name="adj3" fmla="val 16667"/>
              </a:avLst>
            </a:prstGeom>
            <a:noFill/>
            <a:ln w="22225" cap="flat" cmpd="sng" algn="ctr">
              <a:solidFill>
                <a:srgbClr val="A1C46B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1" name="TextBox 81"/>
            <p:cNvSpPr txBox="1"/>
            <p:nvPr/>
          </p:nvSpPr>
          <p:spPr>
            <a:xfrm>
              <a:off x="4240759" y="1779149"/>
              <a:ext cx="2387924" cy="412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Ačkoliv se mi pracovník </a:t>
              </a:r>
              <a:r>
                <a:rPr lang="cs-CZ" sz="800" b="1" i="1" kern="0" dirty="0">
                  <a:solidFill>
                    <a:srgbClr val="A1C46B"/>
                  </a:solidFill>
                  <a:latin typeface="Calibri "/>
                </a:rPr>
                <a:t>ochotně věnoval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po mém dotazu na program pro děti na dnešní den, chybělo mi, že nebyl sám od sebe </a:t>
              </a:r>
              <a:r>
                <a:rPr lang="cs-CZ" sz="800" b="1" i="1" kern="0" dirty="0">
                  <a:solidFill>
                    <a:srgbClr val="A1C46B"/>
                  </a:solidFill>
                  <a:latin typeface="Calibri "/>
                </a:rPr>
                <a:t>více aktivní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Když jsem sama poprosila o letáček, tak mi jej ochotně dal.</a:t>
              </a:r>
              <a:endParaRPr lang="cs-CZ" sz="800" kern="0" dirty="0">
                <a:solidFill>
                  <a:srgbClr val="FFFFFF"/>
                </a:solidFill>
                <a:latin typeface="Calibri "/>
              </a:endParaRPr>
            </a:p>
          </p:txBody>
        </p:sp>
      </p:grpSp>
      <p:grpSp>
        <p:nvGrpSpPr>
          <p:cNvPr id="22" name="Skupina 21"/>
          <p:cNvGrpSpPr>
            <a:grpSpLocks noChangeAspect="1"/>
          </p:cNvGrpSpPr>
          <p:nvPr/>
        </p:nvGrpSpPr>
        <p:grpSpPr>
          <a:xfrm>
            <a:off x="2179321" y="1144040"/>
            <a:ext cx="1491774" cy="820986"/>
            <a:chOff x="628561" y="1622243"/>
            <a:chExt cx="1129671" cy="480998"/>
          </a:xfrm>
        </p:grpSpPr>
        <p:sp>
          <p:nvSpPr>
            <p:cNvPr id="23" name="Rounded Rectangular Callout 83"/>
            <p:cNvSpPr/>
            <p:nvPr/>
          </p:nvSpPr>
          <p:spPr>
            <a:xfrm>
              <a:off x="648343" y="1622243"/>
              <a:ext cx="1094487" cy="480998"/>
            </a:xfrm>
            <a:prstGeom prst="wedgeRoundRectCallout">
              <a:avLst>
                <a:gd name="adj1" fmla="val 54746"/>
                <a:gd name="adj2" fmla="val 59633"/>
                <a:gd name="adj3" fmla="val 16667"/>
              </a:avLst>
            </a:prstGeom>
            <a:noFill/>
            <a:ln w="22225" cap="flat" cmpd="sng" algn="ctr">
              <a:solidFill>
                <a:srgbClr val="FBB04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24" name="TextBox 84"/>
            <p:cNvSpPr txBox="1"/>
            <p:nvPr/>
          </p:nvSpPr>
          <p:spPr>
            <a:xfrm>
              <a:off x="628561" y="1643044"/>
              <a:ext cx="1129671" cy="4147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„Byl jsem překvapený, že </a:t>
              </a:r>
              <a:r>
                <a:rPr lang="cs-CZ" sz="800" b="1" i="1" kern="0" dirty="0">
                  <a:solidFill>
                    <a:srgbClr val="FBB040"/>
                  </a:solidFill>
                  <a:latin typeface="Calibri "/>
                </a:rPr>
                <a:t>zde nikdo není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</a:t>
              </a:r>
              <a:r>
                <a:rPr lang="cs-CZ" sz="800" b="1" i="1" kern="0" dirty="0">
                  <a:solidFill>
                    <a:srgbClr val="FBB040"/>
                  </a:solidFill>
                  <a:latin typeface="Calibri "/>
                </a:rPr>
                <a:t>Chvíli jsem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tedy </a:t>
              </a:r>
              <a:r>
                <a:rPr lang="cs-CZ" sz="800" b="1" i="1" kern="0" dirty="0">
                  <a:solidFill>
                    <a:srgbClr val="FBB040"/>
                  </a:solidFill>
                  <a:latin typeface="Calibri "/>
                </a:rPr>
                <a:t>čekal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a po delší době jsem se osmělil jít pro radu do přilehlé restaurace.“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sp>
        <p:nvSpPr>
          <p:cNvPr id="25" name="Zaoblený obdélník 10"/>
          <p:cNvSpPr>
            <a:spLocks noChangeArrowheads="1"/>
          </p:cNvSpPr>
          <p:nvPr/>
        </p:nvSpPr>
        <p:spPr bwMode="auto">
          <a:xfrm>
            <a:off x="7061344" y="1087669"/>
            <a:ext cx="1758891" cy="319405"/>
          </a:xfrm>
          <a:prstGeom prst="rect">
            <a:avLst/>
          </a:prstGeom>
          <a:solidFill>
            <a:srgbClr val="A1C46B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Pozitivní pasivní</a:t>
            </a:r>
          </a:p>
        </p:txBody>
      </p:sp>
      <p:sp>
        <p:nvSpPr>
          <p:cNvPr id="26" name="Zaoblený obdélník 27"/>
          <p:cNvSpPr>
            <a:spLocks noChangeArrowheads="1"/>
          </p:cNvSpPr>
          <p:nvPr/>
        </p:nvSpPr>
        <p:spPr bwMode="auto">
          <a:xfrm>
            <a:off x="319558" y="1089360"/>
            <a:ext cx="1771692" cy="336069"/>
          </a:xfrm>
          <a:prstGeom prst="rect">
            <a:avLst/>
          </a:prstGeom>
          <a:solidFill>
            <a:srgbClr val="FBB04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Negativní pasivní</a:t>
            </a:r>
          </a:p>
        </p:txBody>
      </p:sp>
      <p:sp>
        <p:nvSpPr>
          <p:cNvPr id="27" name="Zaoblený obdélník 10"/>
          <p:cNvSpPr>
            <a:spLocks noChangeArrowheads="1"/>
          </p:cNvSpPr>
          <p:nvPr/>
        </p:nvSpPr>
        <p:spPr bwMode="auto">
          <a:xfrm>
            <a:off x="7061345" y="4211643"/>
            <a:ext cx="1758891" cy="316627"/>
          </a:xfrm>
          <a:prstGeom prst="rect">
            <a:avLst/>
          </a:prstGeom>
          <a:solidFill>
            <a:srgbClr val="0070C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Pozitivní aktivní</a:t>
            </a:r>
          </a:p>
        </p:txBody>
      </p:sp>
      <p:sp>
        <p:nvSpPr>
          <p:cNvPr id="28" name="Zaoblený obdélník 10"/>
          <p:cNvSpPr>
            <a:spLocks noChangeArrowheads="1"/>
          </p:cNvSpPr>
          <p:nvPr/>
        </p:nvSpPr>
        <p:spPr bwMode="auto">
          <a:xfrm>
            <a:off x="314107" y="4203352"/>
            <a:ext cx="1758891" cy="320542"/>
          </a:xfrm>
          <a:prstGeom prst="rect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b="1" kern="0" dirty="0">
                <a:solidFill>
                  <a:srgbClr val="FFFFFF"/>
                </a:solidFill>
                <a:latin typeface="Calibri "/>
                <a:ea typeface="Calibri" pitchFamily="34" charset="0"/>
                <a:cs typeface="Calibri" pitchFamily="34" charset="0"/>
              </a:rPr>
              <a:t>Negativní aktivní</a:t>
            </a:r>
          </a:p>
        </p:txBody>
      </p:sp>
      <p:grpSp>
        <p:nvGrpSpPr>
          <p:cNvPr id="34" name="Skupina 33"/>
          <p:cNvGrpSpPr>
            <a:grpSpLocks noChangeAspect="1"/>
          </p:cNvGrpSpPr>
          <p:nvPr/>
        </p:nvGrpSpPr>
        <p:grpSpPr>
          <a:xfrm>
            <a:off x="1189570" y="2940141"/>
            <a:ext cx="2533964" cy="938148"/>
            <a:chOff x="2299037" y="3271443"/>
            <a:chExt cx="2040327" cy="1082019"/>
          </a:xfrm>
        </p:grpSpPr>
        <p:sp>
          <p:nvSpPr>
            <p:cNvPr id="35" name="Rounded Rectangular Callout 43"/>
            <p:cNvSpPr/>
            <p:nvPr/>
          </p:nvSpPr>
          <p:spPr>
            <a:xfrm>
              <a:off x="2309041" y="3271443"/>
              <a:ext cx="2005234" cy="1082019"/>
            </a:xfrm>
            <a:prstGeom prst="wedgeRoundRectCallout">
              <a:avLst>
                <a:gd name="adj1" fmla="val -54256"/>
                <a:gd name="adj2" fmla="val -17832"/>
                <a:gd name="adj3" fmla="val 16667"/>
              </a:avLst>
            </a:prstGeom>
            <a:noFill/>
            <a:ln w="222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36" name="TextBox 44"/>
            <p:cNvSpPr txBox="1"/>
            <p:nvPr/>
          </p:nvSpPr>
          <p:spPr>
            <a:xfrm>
              <a:off x="2299037" y="3322942"/>
              <a:ext cx="2040327" cy="958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„Jednání pracovnice informačního centra mě vyvedlo z míry, neboť se mnou mluvila trochu </a:t>
              </a:r>
              <a:r>
                <a:rPr lang="cs-CZ" sz="800" b="1" i="1" kern="0" dirty="0">
                  <a:solidFill>
                    <a:srgbClr val="FF0000"/>
                  </a:solidFill>
                  <a:latin typeface="Calibri "/>
                </a:rPr>
                <a:t>pohrdavým tónem</a:t>
              </a:r>
              <a:r>
                <a:rPr lang="cs-CZ" sz="800" i="1" kern="0" dirty="0">
                  <a:solidFill>
                    <a:schemeClr val="bg1"/>
                  </a:solidFill>
                  <a:latin typeface="Calibri "/>
                </a:rPr>
                <a:t>, v tom smyslu, že se nemám ptát na program pro děti, že jim ho mám jako rodič udělat sama.. Dokonce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mi doporučila, ať si pustím internet a něco si </a:t>
              </a:r>
              <a:r>
                <a:rPr lang="cs-CZ" sz="800" b="1" i="1" kern="0" dirty="0">
                  <a:solidFill>
                    <a:srgbClr val="FF0000"/>
                  </a:solidFill>
                  <a:latin typeface="Calibri "/>
                </a:rPr>
                <a:t>sama najdu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.“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sp>
        <p:nvSpPr>
          <p:cNvPr id="37" name="Oval 5"/>
          <p:cNvSpPr>
            <a:spLocks noChangeAspect="1"/>
          </p:cNvSpPr>
          <p:nvPr/>
        </p:nvSpPr>
        <p:spPr>
          <a:xfrm>
            <a:off x="6162827" y="1069713"/>
            <a:ext cx="706276" cy="82800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val 5"/>
          <p:cNvSpPr>
            <a:spLocks noChangeAspect="1"/>
          </p:cNvSpPr>
          <p:nvPr/>
        </p:nvSpPr>
        <p:spPr>
          <a:xfrm>
            <a:off x="6532097" y="1869026"/>
            <a:ext cx="706276" cy="82800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9" name="Skupina 48"/>
          <p:cNvGrpSpPr>
            <a:grpSpLocks noChangeAspect="1"/>
          </p:cNvGrpSpPr>
          <p:nvPr/>
        </p:nvGrpSpPr>
        <p:grpSpPr>
          <a:xfrm>
            <a:off x="1466508" y="2100571"/>
            <a:ext cx="1977997" cy="584775"/>
            <a:chOff x="148303" y="1614837"/>
            <a:chExt cx="1825499" cy="934228"/>
          </a:xfrm>
        </p:grpSpPr>
        <p:sp>
          <p:nvSpPr>
            <p:cNvPr id="50" name="Rounded Rectangular Callout 83"/>
            <p:cNvSpPr/>
            <p:nvPr/>
          </p:nvSpPr>
          <p:spPr>
            <a:xfrm>
              <a:off x="162395" y="1619282"/>
              <a:ext cx="1811407" cy="907633"/>
            </a:xfrm>
            <a:prstGeom prst="wedgeRoundRectCallout">
              <a:avLst>
                <a:gd name="adj1" fmla="val -65779"/>
                <a:gd name="adj2" fmla="val 2377"/>
                <a:gd name="adj3" fmla="val 16667"/>
              </a:avLst>
            </a:prstGeom>
            <a:noFill/>
            <a:ln w="22225" cap="flat" cmpd="sng" algn="ctr">
              <a:solidFill>
                <a:srgbClr val="FBB04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51" name="TextBox 84"/>
            <p:cNvSpPr txBox="1"/>
            <p:nvPr/>
          </p:nvSpPr>
          <p:spPr>
            <a:xfrm>
              <a:off x="148303" y="1614837"/>
              <a:ext cx="1819171" cy="9342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„Pracovník </a:t>
              </a:r>
              <a:r>
                <a:rPr lang="cs-CZ" sz="800" b="1" i="1" kern="0" dirty="0">
                  <a:solidFill>
                    <a:srgbClr val="FBB040"/>
                  </a:solidFill>
                  <a:latin typeface="Calibri "/>
                </a:rPr>
                <a:t>nebyl aktivní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měla jsem </a:t>
              </a:r>
              <a:r>
                <a:rPr lang="cs-CZ" sz="800" b="1" i="1" kern="0" dirty="0">
                  <a:solidFill>
                    <a:srgbClr val="FBB040"/>
                  </a:solidFill>
                  <a:latin typeface="Calibri "/>
                </a:rPr>
                <a:t>pocit, že ho obtěžuji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Uvedl, že pro děti </a:t>
              </a:r>
              <a:r>
                <a:rPr lang="cs-CZ" sz="800" b="1" i="1" kern="0" dirty="0">
                  <a:solidFill>
                    <a:srgbClr val="FBB040"/>
                  </a:solidFill>
                  <a:latin typeface="Calibri "/>
                </a:rPr>
                <a:t>v okolí nic není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doporučil mi smyslový chodník 30 min jízdy autem.“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sp>
        <p:nvSpPr>
          <p:cNvPr id="55" name="Oval 5"/>
          <p:cNvSpPr>
            <a:spLocks noChangeAspect="1"/>
          </p:cNvSpPr>
          <p:nvPr/>
        </p:nvSpPr>
        <p:spPr>
          <a:xfrm>
            <a:off x="6038038" y="3675310"/>
            <a:ext cx="706276" cy="82800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val 5"/>
          <p:cNvSpPr>
            <a:spLocks noChangeAspect="1"/>
          </p:cNvSpPr>
          <p:nvPr/>
        </p:nvSpPr>
        <p:spPr>
          <a:xfrm>
            <a:off x="8108095" y="3327675"/>
            <a:ext cx="706276" cy="82800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7" name="Skupina 56"/>
          <p:cNvGrpSpPr/>
          <p:nvPr/>
        </p:nvGrpSpPr>
        <p:grpSpPr>
          <a:xfrm>
            <a:off x="4663110" y="2942603"/>
            <a:ext cx="1240310" cy="1357339"/>
            <a:chOff x="5195823" y="2936763"/>
            <a:chExt cx="2195785" cy="558376"/>
          </a:xfrm>
        </p:grpSpPr>
        <p:sp>
          <p:nvSpPr>
            <p:cNvPr id="58" name="Rounded Rectangular Callout 55"/>
            <p:cNvSpPr/>
            <p:nvPr/>
          </p:nvSpPr>
          <p:spPr>
            <a:xfrm>
              <a:off x="5195823" y="2936763"/>
              <a:ext cx="2061339" cy="558376"/>
            </a:xfrm>
            <a:prstGeom prst="wedgeRoundRectCallout">
              <a:avLst>
                <a:gd name="adj1" fmla="val 65730"/>
                <a:gd name="adj2" fmla="val 24193"/>
                <a:gd name="adj3" fmla="val 16667"/>
              </a:avLst>
            </a:prstGeom>
            <a:noFill/>
            <a:ln w="22225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endParaRPr>
            </a:p>
          </p:txBody>
        </p:sp>
        <p:sp>
          <p:nvSpPr>
            <p:cNvPr id="59" name="TextBox 56"/>
            <p:cNvSpPr txBox="1"/>
            <p:nvPr/>
          </p:nvSpPr>
          <p:spPr>
            <a:xfrm>
              <a:off x="5227424" y="2998237"/>
              <a:ext cx="2164184" cy="183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pic>
        <p:nvPicPr>
          <p:cNvPr id="46" name="Picture 113" descr="Disappointed Rev Aug 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54" y="1918226"/>
            <a:ext cx="467771" cy="37257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 Box 114"/>
          <p:cNvSpPr txBox="1">
            <a:spLocks noChangeArrowheads="1"/>
          </p:cNvSpPr>
          <p:nvPr/>
        </p:nvSpPr>
        <p:spPr bwMode="auto">
          <a:xfrm>
            <a:off x="447251" y="2251789"/>
            <a:ext cx="522962" cy="16240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defRPr/>
            </a:pPr>
            <a:r>
              <a:rPr lang="cs-CZ" kern="0" dirty="0">
                <a:solidFill>
                  <a:srgbClr val="000000"/>
                </a:solidFill>
                <a:latin typeface="Calibri "/>
              </a:rPr>
              <a:t>1.Zklamání</a:t>
            </a:r>
            <a:endParaRPr lang="en-US" kern="0" dirty="0">
              <a:solidFill>
                <a:srgbClr val="000000"/>
              </a:solidFill>
              <a:latin typeface="Calibri "/>
            </a:endParaRPr>
          </a:p>
        </p:txBody>
      </p:sp>
      <p:grpSp>
        <p:nvGrpSpPr>
          <p:cNvPr id="41" name="Skupina 40"/>
          <p:cNvGrpSpPr/>
          <p:nvPr/>
        </p:nvGrpSpPr>
        <p:grpSpPr>
          <a:xfrm>
            <a:off x="3699541" y="2931238"/>
            <a:ext cx="834325" cy="828000"/>
            <a:chOff x="3571046" y="3709806"/>
            <a:chExt cx="834325" cy="828000"/>
          </a:xfrm>
        </p:grpSpPr>
        <p:sp>
          <p:nvSpPr>
            <p:cNvPr id="29" name="Oval 5"/>
            <p:cNvSpPr>
              <a:spLocks noChangeAspect="1"/>
            </p:cNvSpPr>
            <p:nvPr/>
          </p:nvSpPr>
          <p:spPr>
            <a:xfrm>
              <a:off x="3628522" y="3709806"/>
              <a:ext cx="706276" cy="8280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8" name="Picture 19" descr="Skeptical 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8898" y="3794171"/>
              <a:ext cx="405197" cy="36150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Text Box 20"/>
            <p:cNvSpPr txBox="1">
              <a:spLocks noChangeAspect="1" noChangeArrowheads="1"/>
            </p:cNvSpPr>
            <p:nvPr/>
          </p:nvSpPr>
          <p:spPr bwMode="auto">
            <a:xfrm>
              <a:off x="3571046" y="4112265"/>
              <a:ext cx="834325" cy="415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  <a:defRPr/>
              </a:pPr>
              <a:r>
                <a:rPr lang="cs-CZ" sz="700" kern="0" dirty="0">
                  <a:solidFill>
                    <a:srgbClr val="000000"/>
                  </a:solidFill>
                  <a:latin typeface="Calibri "/>
                </a:rPr>
                <a:t>16.Mám pochyby/ Skeptický</a:t>
              </a:r>
            </a:p>
          </p:txBody>
        </p:sp>
      </p:grpSp>
      <p:grpSp>
        <p:nvGrpSpPr>
          <p:cNvPr id="40" name="Skupina 39"/>
          <p:cNvGrpSpPr/>
          <p:nvPr/>
        </p:nvGrpSpPr>
        <p:grpSpPr>
          <a:xfrm>
            <a:off x="304511" y="2978511"/>
            <a:ext cx="776620" cy="843558"/>
            <a:chOff x="1996301" y="2910536"/>
            <a:chExt cx="776620" cy="843558"/>
          </a:xfrm>
        </p:grpSpPr>
        <p:sp>
          <p:nvSpPr>
            <p:cNvPr id="33" name="Oval 5"/>
            <p:cNvSpPr>
              <a:spLocks noChangeAspect="1"/>
            </p:cNvSpPr>
            <p:nvPr/>
          </p:nvSpPr>
          <p:spPr>
            <a:xfrm>
              <a:off x="2046194" y="2910536"/>
              <a:ext cx="706276" cy="8280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3" name="Group 106"/>
            <p:cNvGrpSpPr>
              <a:grpSpLocks noChangeAspect="1"/>
            </p:cNvGrpSpPr>
            <p:nvPr/>
          </p:nvGrpSpPr>
          <p:grpSpPr bwMode="auto">
            <a:xfrm>
              <a:off x="1996301" y="3006195"/>
              <a:ext cx="776620" cy="747899"/>
              <a:chOff x="814" y="2030"/>
              <a:chExt cx="676" cy="651"/>
            </a:xfrm>
          </p:grpSpPr>
          <p:pic>
            <p:nvPicPr>
              <p:cNvPr id="54" name="Picture 107" descr="Embarrassed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8" y="2030"/>
                <a:ext cx="348" cy="3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Text Box 108"/>
              <p:cNvSpPr txBox="1">
                <a:spLocks noChangeAspect="1" noChangeArrowheads="1"/>
              </p:cNvSpPr>
              <p:nvPr/>
            </p:nvSpPr>
            <p:spPr bwMode="auto">
              <a:xfrm>
                <a:off x="814" y="2319"/>
                <a:ext cx="676" cy="3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cs-CZ" altLang="cs-CZ" sz="700" dirty="0">
                    <a:solidFill>
                      <a:srgbClr val="262626"/>
                    </a:solidFill>
                  </a:rPr>
                  <a:t>13.Vyvedený z míry/cítit se trapně</a:t>
                </a:r>
                <a:endParaRPr lang="en-US" altLang="cs-CZ" sz="700" dirty="0">
                  <a:solidFill>
                    <a:srgbClr val="262626"/>
                  </a:solidFill>
                </a:endParaRPr>
              </a:p>
            </p:txBody>
          </p:sp>
        </p:grpSp>
      </p:grpSp>
      <p:pic>
        <p:nvPicPr>
          <p:cNvPr id="61" name="Picture 49" descr="Norm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128" y="1992512"/>
            <a:ext cx="320550" cy="35151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Box 50"/>
          <p:cNvSpPr txBox="1">
            <a:spLocks noChangeAspect="1" noChangeArrowheads="1"/>
          </p:cNvSpPr>
          <p:nvPr/>
        </p:nvSpPr>
        <p:spPr bwMode="auto">
          <a:xfrm>
            <a:off x="6487144" y="2315444"/>
            <a:ext cx="797185" cy="33817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r>
              <a:rPr lang="cs-CZ" kern="0" dirty="0">
                <a:solidFill>
                  <a:srgbClr val="000000"/>
                </a:solidFill>
                <a:latin typeface="Calibri "/>
              </a:rPr>
              <a:t>20.Normální, obyčejný</a:t>
            </a:r>
          </a:p>
        </p:txBody>
      </p:sp>
      <p:pic>
        <p:nvPicPr>
          <p:cNvPr id="63" name="Picture 83" descr="Cool Cal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720" y="1163515"/>
            <a:ext cx="306387" cy="39044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 Box 84"/>
          <p:cNvSpPr txBox="1">
            <a:spLocks noChangeAspect="1" noChangeArrowheads="1"/>
          </p:cNvSpPr>
          <p:nvPr/>
        </p:nvSpPr>
        <p:spPr bwMode="auto">
          <a:xfrm>
            <a:off x="6237328" y="1513963"/>
            <a:ext cx="569004" cy="339021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defRPr/>
            </a:pPr>
            <a:r>
              <a:rPr lang="cs-CZ" kern="0" dirty="0">
                <a:solidFill>
                  <a:srgbClr val="000000"/>
                </a:solidFill>
                <a:latin typeface="Calibri "/>
              </a:rPr>
              <a:t>2</a:t>
            </a:r>
            <a:r>
              <a:rPr lang="en-US" kern="0" dirty="0">
                <a:solidFill>
                  <a:srgbClr val="000000"/>
                </a:solidFill>
                <a:latin typeface="Calibri "/>
              </a:rPr>
              <a:t>2</a:t>
            </a:r>
            <a:r>
              <a:rPr lang="cs-CZ" kern="0" dirty="0">
                <a:solidFill>
                  <a:srgbClr val="000000"/>
                </a:solidFill>
                <a:latin typeface="Calibri "/>
              </a:rPr>
              <a:t>.Klid/pohoda</a:t>
            </a:r>
            <a:endParaRPr lang="en-US" kern="0" dirty="0">
              <a:solidFill>
                <a:srgbClr val="000000"/>
              </a:solidFill>
              <a:latin typeface="Calibri "/>
            </a:endParaRPr>
          </a:p>
        </p:txBody>
      </p:sp>
      <p:pic>
        <p:nvPicPr>
          <p:cNvPr id="65" name="Picture 63" descr="Enthusiastic Rev Aug 0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540" y="3400290"/>
            <a:ext cx="260911" cy="40539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 Box 64"/>
          <p:cNvSpPr txBox="1">
            <a:spLocks noChangeArrowheads="1"/>
          </p:cNvSpPr>
          <p:nvPr/>
        </p:nvSpPr>
        <p:spPr bwMode="auto">
          <a:xfrm>
            <a:off x="8089305" y="3759238"/>
            <a:ext cx="559094" cy="25504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defRPr/>
            </a:pPr>
            <a:r>
              <a:rPr lang="cs-CZ" kern="0" dirty="0">
                <a:solidFill>
                  <a:srgbClr val="000000"/>
                </a:solidFill>
                <a:latin typeface="Calibri "/>
              </a:rPr>
              <a:t>34.Nadšení/</a:t>
            </a:r>
          </a:p>
          <a:p>
            <a:pPr eaLnBrk="0" hangingPunct="0">
              <a:defRPr/>
            </a:pPr>
            <a:r>
              <a:rPr lang="cs-CZ" kern="0" dirty="0">
                <a:solidFill>
                  <a:srgbClr val="000000"/>
                </a:solidFill>
                <a:latin typeface="Calibri "/>
              </a:rPr>
              <a:t>    dychtivý</a:t>
            </a:r>
            <a:endParaRPr lang="en-US" kern="0" dirty="0">
              <a:solidFill>
                <a:srgbClr val="000000"/>
              </a:solidFill>
              <a:latin typeface="Calibri "/>
            </a:endParaRPr>
          </a:p>
        </p:txBody>
      </p:sp>
      <p:pic>
        <p:nvPicPr>
          <p:cNvPr id="67" name="Picture 93" descr="Inspired 0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049" y="3776868"/>
            <a:ext cx="431767" cy="41372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ext Box 94"/>
          <p:cNvSpPr txBox="1">
            <a:spLocks noChangeAspect="1" noChangeArrowheads="1"/>
          </p:cNvSpPr>
          <p:nvPr/>
        </p:nvSpPr>
        <p:spPr bwMode="auto">
          <a:xfrm>
            <a:off x="6001026" y="4152684"/>
            <a:ext cx="795018" cy="33855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29.Inspirace/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nápad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grpSp>
        <p:nvGrpSpPr>
          <p:cNvPr id="42" name="Skupina 41"/>
          <p:cNvGrpSpPr/>
          <p:nvPr/>
        </p:nvGrpSpPr>
        <p:grpSpPr>
          <a:xfrm>
            <a:off x="3751027" y="1557512"/>
            <a:ext cx="706276" cy="828000"/>
            <a:chOff x="3764492" y="1235328"/>
            <a:chExt cx="706276" cy="828000"/>
          </a:xfrm>
        </p:grpSpPr>
        <p:sp>
          <p:nvSpPr>
            <p:cNvPr id="45" name="Oval 5"/>
            <p:cNvSpPr>
              <a:spLocks noChangeAspect="1"/>
            </p:cNvSpPr>
            <p:nvPr/>
          </p:nvSpPr>
          <p:spPr>
            <a:xfrm>
              <a:off x="3764492" y="1235328"/>
              <a:ext cx="706276" cy="8280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0" name="Picture 110" descr="Confused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1310991"/>
              <a:ext cx="362303" cy="465536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 Box 111"/>
            <p:cNvSpPr txBox="1">
              <a:spLocks noChangeAspect="1" noChangeArrowheads="1"/>
            </p:cNvSpPr>
            <p:nvPr/>
          </p:nvSpPr>
          <p:spPr bwMode="auto">
            <a:xfrm>
              <a:off x="3791268" y="1759661"/>
              <a:ext cx="616127" cy="215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  <a:defRPr/>
              </a:pPr>
              <a:r>
                <a:rPr lang="cs-CZ" kern="0" dirty="0">
                  <a:solidFill>
                    <a:srgbClr val="000000"/>
                  </a:solidFill>
                  <a:latin typeface="Calibri "/>
                </a:rPr>
                <a:t>7.Zmatek</a:t>
              </a:r>
              <a:endParaRPr lang="en-US" kern="0" dirty="0">
                <a:solidFill>
                  <a:srgbClr val="000000"/>
                </a:solidFill>
                <a:latin typeface="Calibri "/>
              </a:endParaRPr>
            </a:p>
          </p:txBody>
        </p:sp>
      </p:grpSp>
      <p:sp>
        <p:nvSpPr>
          <p:cNvPr id="32" name="Obdélník 31"/>
          <p:cNvSpPr/>
          <p:nvPr/>
        </p:nvSpPr>
        <p:spPr>
          <a:xfrm>
            <a:off x="4626197" y="2980357"/>
            <a:ext cx="12458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800" i="1" dirty="0">
                <a:solidFill>
                  <a:schemeClr val="bg1"/>
                </a:solidFill>
              </a:rPr>
              <a:t>„Pracovnice nám doporučila </a:t>
            </a:r>
            <a:r>
              <a:rPr lang="cs-CZ" sz="800" b="1" i="1" dirty="0">
                <a:solidFill>
                  <a:srgbClr val="0070C0"/>
                </a:solidFill>
              </a:rPr>
              <a:t>zajímavá místa</a:t>
            </a:r>
            <a:r>
              <a:rPr lang="cs-CZ" sz="800" i="1" dirty="0">
                <a:solidFill>
                  <a:schemeClr val="bg1"/>
                </a:solidFill>
              </a:rPr>
              <a:t> k navštívení a </a:t>
            </a:r>
            <a:r>
              <a:rPr lang="cs-CZ" sz="800" b="1" i="1" dirty="0">
                <a:solidFill>
                  <a:srgbClr val="0070C0"/>
                </a:solidFill>
              </a:rPr>
              <a:t>dohledala</a:t>
            </a:r>
            <a:r>
              <a:rPr lang="cs-CZ" sz="800" i="1" dirty="0">
                <a:solidFill>
                  <a:schemeClr val="bg1"/>
                </a:solidFill>
              </a:rPr>
              <a:t> nám i otvírací doby. Z návštěvy jsme odcházeli </a:t>
            </a:r>
            <a:r>
              <a:rPr lang="cs-CZ" sz="800" b="1" i="1" dirty="0">
                <a:solidFill>
                  <a:srgbClr val="0070C0"/>
                </a:solidFill>
              </a:rPr>
              <a:t>se spoustou inspirace</a:t>
            </a:r>
            <a:r>
              <a:rPr lang="cs-CZ" sz="800" i="1" dirty="0">
                <a:solidFill>
                  <a:schemeClr val="bg1"/>
                </a:solidFill>
              </a:rPr>
              <a:t> k dennímu i týdennímu programu..“</a:t>
            </a:r>
          </a:p>
        </p:txBody>
      </p:sp>
    </p:spTree>
    <p:extLst>
      <p:ext uri="{BB962C8B-B14F-4D97-AF65-F5344CB8AC3E}">
        <p14:creationId xmlns:p14="http://schemas.microsoft.com/office/powerpoint/2010/main" val="2438977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23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Máme pro Vaše TIC několik doporučení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</p:txBody>
      </p:sp>
      <p:sp>
        <p:nvSpPr>
          <p:cNvPr id="4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/>
              <a:t>CO SI Z PRŮZKUMU ODNÉST A JAK DÁL?</a:t>
            </a:r>
          </a:p>
        </p:txBody>
      </p:sp>
      <p:sp>
        <p:nvSpPr>
          <p:cNvPr id="5" name="Obdélník 34"/>
          <p:cNvSpPr/>
          <p:nvPr/>
        </p:nvSpPr>
        <p:spPr>
          <a:xfrm>
            <a:off x="607485" y="1105200"/>
            <a:ext cx="3960000" cy="1058400"/>
          </a:xfrm>
          <a:prstGeom prst="rect">
            <a:avLst/>
          </a:prstGeom>
          <a:solidFill>
            <a:srgbClr val="008BC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6" name="Group 50"/>
          <p:cNvGrpSpPr/>
          <p:nvPr/>
        </p:nvGrpSpPr>
        <p:grpSpPr>
          <a:xfrm>
            <a:off x="1418395" y="1155003"/>
            <a:ext cx="3149090" cy="868447"/>
            <a:chOff x="1619672" y="1170552"/>
            <a:chExt cx="2996932" cy="868447"/>
          </a:xfrm>
        </p:grpSpPr>
        <p:sp>
          <p:nvSpPr>
            <p:cNvPr id="7" name="TextBox 51"/>
            <p:cNvSpPr txBox="1"/>
            <p:nvPr/>
          </p:nvSpPr>
          <p:spPr>
            <a:xfrm>
              <a:off x="1619672" y="1438835"/>
              <a:ext cx="2996932" cy="6001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Zákazník ocení, pokud o něj od první chvíle projevíte zájem. Pomocí otevřených otázek zjistíte lépe potřeby zákazníka a dokážete mu tak lépe pomoci.</a:t>
              </a:r>
            </a:p>
          </p:txBody>
        </p:sp>
        <p:sp>
          <p:nvSpPr>
            <p:cNvPr id="8" name="TextBox 52"/>
            <p:cNvSpPr txBox="1"/>
            <p:nvPr/>
          </p:nvSpPr>
          <p:spPr>
            <a:xfrm>
              <a:off x="1619672" y="1170552"/>
              <a:ext cx="286149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UKAŽTE ZÁJEM A BUĎTE AKTIVNÍ</a:t>
              </a:r>
            </a:p>
          </p:txBody>
        </p:sp>
      </p:grpSp>
      <p:grpSp>
        <p:nvGrpSpPr>
          <p:cNvPr id="29" name="Group 18"/>
          <p:cNvGrpSpPr>
            <a:grpSpLocks noChangeAspect="1"/>
          </p:cNvGrpSpPr>
          <p:nvPr/>
        </p:nvGrpSpPr>
        <p:grpSpPr>
          <a:xfrm flipH="1">
            <a:off x="798458" y="1370716"/>
            <a:ext cx="551382" cy="366705"/>
            <a:chOff x="3209925" y="3861048"/>
            <a:chExt cx="2824150" cy="1878244"/>
          </a:xfrm>
          <a:solidFill>
            <a:srgbClr val="FFFFFF"/>
          </a:solidFill>
        </p:grpSpPr>
        <p:grpSp>
          <p:nvGrpSpPr>
            <p:cNvPr id="30" name="Group 22"/>
            <p:cNvGrpSpPr/>
            <p:nvPr/>
          </p:nvGrpSpPr>
          <p:grpSpPr>
            <a:xfrm>
              <a:off x="3209925" y="4172037"/>
              <a:ext cx="931452" cy="1453063"/>
              <a:chOff x="2925833" y="3877765"/>
              <a:chExt cx="931452" cy="1453063"/>
            </a:xfrm>
            <a:grpFill/>
          </p:grpSpPr>
          <p:sp>
            <p:nvSpPr>
              <p:cNvPr id="32" name="Freeform 475"/>
              <p:cNvSpPr>
                <a:spLocks/>
              </p:cNvSpPr>
              <p:nvPr/>
            </p:nvSpPr>
            <p:spPr bwMode="auto">
              <a:xfrm>
                <a:off x="3670995" y="4343490"/>
                <a:ext cx="186290" cy="50298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32" y="8"/>
                  </a:cxn>
                  <a:cxn ang="0">
                    <a:pos x="17" y="44"/>
                  </a:cxn>
                  <a:cxn ang="0">
                    <a:pos x="32" y="79"/>
                  </a:cxn>
                  <a:cxn ang="0">
                    <a:pos x="24" y="87"/>
                  </a:cxn>
                  <a:cxn ang="0">
                    <a:pos x="24" y="0"/>
                  </a:cxn>
                </a:cxnLst>
                <a:rect l="0" t="0" r="r" b="b"/>
                <a:pathLst>
                  <a:path w="32" h="87">
                    <a:moveTo>
                      <a:pt x="24" y="0"/>
                    </a:moveTo>
                    <a:cubicBezTo>
                      <a:pt x="32" y="8"/>
                      <a:pt x="32" y="8"/>
                      <a:pt x="32" y="8"/>
                    </a:cubicBezTo>
                    <a:cubicBezTo>
                      <a:pt x="22" y="18"/>
                      <a:pt x="17" y="31"/>
                      <a:pt x="17" y="44"/>
                    </a:cubicBezTo>
                    <a:cubicBezTo>
                      <a:pt x="17" y="57"/>
                      <a:pt x="22" y="69"/>
                      <a:pt x="32" y="79"/>
                    </a:cubicBezTo>
                    <a:cubicBezTo>
                      <a:pt x="24" y="87"/>
                      <a:pt x="24" y="87"/>
                      <a:pt x="24" y="87"/>
                    </a:cubicBezTo>
                    <a:cubicBezTo>
                      <a:pt x="0" y="63"/>
                      <a:pt x="0" y="24"/>
                      <a:pt x="24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" name="Freeform 477"/>
              <p:cNvSpPr>
                <a:spLocks/>
              </p:cNvSpPr>
              <p:nvPr/>
            </p:nvSpPr>
            <p:spPr bwMode="auto">
              <a:xfrm>
                <a:off x="3298416" y="4119942"/>
                <a:ext cx="326010" cy="968710"/>
              </a:xfrm>
              <a:custGeom>
                <a:avLst/>
                <a:gdLst/>
                <a:ahLst/>
                <a:cxnLst>
                  <a:cxn ang="0">
                    <a:pos x="46" y="2"/>
                  </a:cxn>
                  <a:cxn ang="0">
                    <a:pos x="48" y="0"/>
                  </a:cxn>
                  <a:cxn ang="0">
                    <a:pos x="56" y="8"/>
                  </a:cxn>
                  <a:cxn ang="0">
                    <a:pos x="54" y="10"/>
                  </a:cxn>
                  <a:cxn ang="0">
                    <a:pos x="22" y="86"/>
                  </a:cxn>
                  <a:cxn ang="0">
                    <a:pos x="54" y="161"/>
                  </a:cxn>
                  <a:cxn ang="0">
                    <a:pos x="46" y="169"/>
                  </a:cxn>
                  <a:cxn ang="0">
                    <a:pos x="46" y="2"/>
                  </a:cxn>
                </a:cxnLst>
                <a:rect l="0" t="0" r="r" b="b"/>
                <a:pathLst>
                  <a:path w="56" h="169">
                    <a:moveTo>
                      <a:pt x="46" y="2"/>
                    </a:moveTo>
                    <a:cubicBezTo>
                      <a:pt x="47" y="1"/>
                      <a:pt x="47" y="1"/>
                      <a:pt x="48" y="0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55" y="8"/>
                      <a:pt x="54" y="9"/>
                      <a:pt x="54" y="10"/>
                    </a:cubicBezTo>
                    <a:cubicBezTo>
                      <a:pt x="33" y="31"/>
                      <a:pt x="22" y="58"/>
                      <a:pt x="22" y="86"/>
                    </a:cubicBezTo>
                    <a:cubicBezTo>
                      <a:pt x="22" y="113"/>
                      <a:pt x="33" y="141"/>
                      <a:pt x="54" y="161"/>
                    </a:cubicBezTo>
                    <a:cubicBezTo>
                      <a:pt x="46" y="169"/>
                      <a:pt x="46" y="169"/>
                      <a:pt x="46" y="169"/>
                    </a:cubicBezTo>
                    <a:cubicBezTo>
                      <a:pt x="0" y="123"/>
                      <a:pt x="0" y="48"/>
                      <a:pt x="46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" name="Freeform 479"/>
              <p:cNvSpPr>
                <a:spLocks/>
              </p:cNvSpPr>
              <p:nvPr/>
            </p:nvSpPr>
            <p:spPr bwMode="auto">
              <a:xfrm>
                <a:off x="2925833" y="3877765"/>
                <a:ext cx="456413" cy="1453063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71" y="0"/>
                  </a:cxn>
                  <a:cxn ang="0">
                    <a:pos x="79" y="8"/>
                  </a:cxn>
                  <a:cxn ang="0">
                    <a:pos x="77" y="10"/>
                  </a:cxn>
                  <a:cxn ang="0">
                    <a:pos x="28" y="127"/>
                  </a:cxn>
                  <a:cxn ang="0">
                    <a:pos x="77" y="244"/>
                  </a:cxn>
                  <a:cxn ang="0">
                    <a:pos x="69" y="251"/>
                  </a:cxn>
                  <a:cxn ang="0">
                    <a:pos x="69" y="2"/>
                  </a:cxn>
                </a:cxnLst>
                <a:rect l="0" t="0" r="r" b="b"/>
                <a:pathLst>
                  <a:path w="79" h="251">
                    <a:moveTo>
                      <a:pt x="69" y="2"/>
                    </a:moveTo>
                    <a:cubicBezTo>
                      <a:pt x="70" y="1"/>
                      <a:pt x="70" y="1"/>
                      <a:pt x="71" y="0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8"/>
                      <a:pt x="77" y="9"/>
                      <a:pt x="77" y="10"/>
                    </a:cubicBezTo>
                    <a:cubicBezTo>
                      <a:pt x="44" y="42"/>
                      <a:pt x="28" y="84"/>
                      <a:pt x="28" y="127"/>
                    </a:cubicBezTo>
                    <a:cubicBezTo>
                      <a:pt x="28" y="169"/>
                      <a:pt x="44" y="211"/>
                      <a:pt x="77" y="244"/>
                    </a:cubicBezTo>
                    <a:cubicBezTo>
                      <a:pt x="69" y="251"/>
                      <a:pt x="69" y="251"/>
                      <a:pt x="69" y="251"/>
                    </a:cubicBezTo>
                    <a:cubicBezTo>
                      <a:pt x="0" y="182"/>
                      <a:pt x="0" y="71"/>
                      <a:pt x="69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4233874" y="3861048"/>
              <a:ext cx="1800201" cy="1878244"/>
            </a:xfrm>
            <a:custGeom>
              <a:avLst/>
              <a:gdLst/>
              <a:ahLst/>
              <a:cxnLst>
                <a:cxn ang="0">
                  <a:pos x="1306" y="164"/>
                </a:cxn>
                <a:cxn ang="0">
                  <a:pos x="1124" y="64"/>
                </a:cxn>
                <a:cxn ang="0">
                  <a:pos x="843" y="5"/>
                </a:cxn>
                <a:cxn ang="0">
                  <a:pos x="648" y="29"/>
                </a:cxn>
                <a:cxn ang="0">
                  <a:pos x="336" y="168"/>
                </a:cxn>
                <a:cxn ang="0">
                  <a:pos x="165" y="447"/>
                </a:cxn>
                <a:cxn ang="0">
                  <a:pos x="239" y="370"/>
                </a:cxn>
                <a:cxn ang="0">
                  <a:pos x="146" y="571"/>
                </a:cxn>
                <a:cxn ang="0">
                  <a:pos x="157" y="720"/>
                </a:cxn>
                <a:cxn ang="0">
                  <a:pos x="122" y="852"/>
                </a:cxn>
                <a:cxn ang="0">
                  <a:pos x="73" y="920"/>
                </a:cxn>
                <a:cxn ang="0">
                  <a:pos x="1" y="1025"/>
                </a:cxn>
                <a:cxn ang="0">
                  <a:pos x="77" y="1081"/>
                </a:cxn>
                <a:cxn ang="0">
                  <a:pos x="112" y="1126"/>
                </a:cxn>
                <a:cxn ang="0">
                  <a:pos x="123" y="1197"/>
                </a:cxn>
                <a:cxn ang="0">
                  <a:pos x="141" y="1222"/>
                </a:cxn>
                <a:cxn ang="0">
                  <a:pos x="153" y="1296"/>
                </a:cxn>
                <a:cxn ang="0">
                  <a:pos x="188" y="1347"/>
                </a:cxn>
                <a:cxn ang="0">
                  <a:pos x="173" y="1455"/>
                </a:cxn>
                <a:cxn ang="0">
                  <a:pos x="265" y="1546"/>
                </a:cxn>
                <a:cxn ang="0">
                  <a:pos x="433" y="1564"/>
                </a:cxn>
                <a:cxn ang="0">
                  <a:pos x="604" y="1639"/>
                </a:cxn>
                <a:cxn ang="0">
                  <a:pos x="643" y="1783"/>
                </a:cxn>
                <a:cxn ang="0">
                  <a:pos x="1277" y="1856"/>
                </a:cxn>
                <a:cxn ang="0">
                  <a:pos x="1272" y="1375"/>
                </a:cxn>
                <a:cxn ang="0">
                  <a:pos x="1295" y="1331"/>
                </a:cxn>
                <a:cxn ang="0">
                  <a:pos x="1384" y="1214"/>
                </a:cxn>
                <a:cxn ang="0">
                  <a:pos x="1515" y="990"/>
                </a:cxn>
                <a:cxn ang="0">
                  <a:pos x="1561" y="800"/>
                </a:cxn>
                <a:cxn ang="0">
                  <a:pos x="1570" y="698"/>
                </a:cxn>
                <a:cxn ang="0">
                  <a:pos x="1587" y="732"/>
                </a:cxn>
                <a:cxn ang="0">
                  <a:pos x="1469" y="383"/>
                </a:cxn>
                <a:cxn ang="0">
                  <a:pos x="1377" y="319"/>
                </a:cxn>
                <a:cxn ang="0">
                  <a:pos x="1383" y="210"/>
                </a:cxn>
                <a:cxn ang="0">
                  <a:pos x="1347" y="126"/>
                </a:cxn>
                <a:cxn ang="0">
                  <a:pos x="1335" y="191"/>
                </a:cxn>
              </a:cxnLst>
              <a:rect l="0" t="0" r="r" b="b"/>
              <a:pathLst>
                <a:path w="1590" h="1856">
                  <a:moveTo>
                    <a:pt x="1335" y="191"/>
                  </a:moveTo>
                  <a:cubicBezTo>
                    <a:pt x="1325" y="182"/>
                    <a:pt x="1317" y="172"/>
                    <a:pt x="1306" y="164"/>
                  </a:cubicBezTo>
                  <a:cubicBezTo>
                    <a:pt x="1275" y="138"/>
                    <a:pt x="1240" y="118"/>
                    <a:pt x="1203" y="98"/>
                  </a:cubicBezTo>
                  <a:cubicBezTo>
                    <a:pt x="1179" y="85"/>
                    <a:pt x="1152" y="74"/>
                    <a:pt x="1124" y="64"/>
                  </a:cubicBezTo>
                  <a:cubicBezTo>
                    <a:pt x="1096" y="53"/>
                    <a:pt x="1067" y="45"/>
                    <a:pt x="1036" y="38"/>
                  </a:cubicBezTo>
                  <a:cubicBezTo>
                    <a:pt x="977" y="25"/>
                    <a:pt x="913" y="11"/>
                    <a:pt x="843" y="5"/>
                  </a:cubicBezTo>
                  <a:cubicBezTo>
                    <a:pt x="772" y="0"/>
                    <a:pt x="698" y="5"/>
                    <a:pt x="625" y="9"/>
                  </a:cubicBezTo>
                  <a:cubicBezTo>
                    <a:pt x="635" y="13"/>
                    <a:pt x="644" y="18"/>
                    <a:pt x="648" y="29"/>
                  </a:cubicBezTo>
                  <a:cubicBezTo>
                    <a:pt x="582" y="38"/>
                    <a:pt x="524" y="56"/>
                    <a:pt x="472" y="78"/>
                  </a:cubicBezTo>
                  <a:cubicBezTo>
                    <a:pt x="419" y="100"/>
                    <a:pt x="375" y="131"/>
                    <a:pt x="336" y="168"/>
                  </a:cubicBezTo>
                  <a:cubicBezTo>
                    <a:pt x="298" y="203"/>
                    <a:pt x="264" y="246"/>
                    <a:pt x="235" y="292"/>
                  </a:cubicBezTo>
                  <a:cubicBezTo>
                    <a:pt x="207" y="339"/>
                    <a:pt x="179" y="389"/>
                    <a:pt x="165" y="447"/>
                  </a:cubicBezTo>
                  <a:cubicBezTo>
                    <a:pt x="181" y="427"/>
                    <a:pt x="198" y="404"/>
                    <a:pt x="217" y="386"/>
                  </a:cubicBezTo>
                  <a:cubicBezTo>
                    <a:pt x="223" y="380"/>
                    <a:pt x="230" y="373"/>
                    <a:pt x="239" y="370"/>
                  </a:cubicBezTo>
                  <a:cubicBezTo>
                    <a:pt x="225" y="397"/>
                    <a:pt x="209" y="420"/>
                    <a:pt x="195" y="445"/>
                  </a:cubicBezTo>
                  <a:cubicBezTo>
                    <a:pt x="175" y="482"/>
                    <a:pt x="157" y="525"/>
                    <a:pt x="146" y="571"/>
                  </a:cubicBezTo>
                  <a:cubicBezTo>
                    <a:pt x="142" y="586"/>
                    <a:pt x="139" y="603"/>
                    <a:pt x="138" y="622"/>
                  </a:cubicBezTo>
                  <a:cubicBezTo>
                    <a:pt x="136" y="658"/>
                    <a:pt x="150" y="687"/>
                    <a:pt x="157" y="720"/>
                  </a:cubicBezTo>
                  <a:cubicBezTo>
                    <a:pt x="161" y="736"/>
                    <a:pt x="163" y="758"/>
                    <a:pt x="161" y="773"/>
                  </a:cubicBezTo>
                  <a:cubicBezTo>
                    <a:pt x="156" y="807"/>
                    <a:pt x="138" y="829"/>
                    <a:pt x="122" y="852"/>
                  </a:cubicBezTo>
                  <a:cubicBezTo>
                    <a:pt x="118" y="858"/>
                    <a:pt x="115" y="864"/>
                    <a:pt x="110" y="870"/>
                  </a:cubicBezTo>
                  <a:cubicBezTo>
                    <a:pt x="98" y="887"/>
                    <a:pt x="86" y="903"/>
                    <a:pt x="73" y="920"/>
                  </a:cubicBezTo>
                  <a:cubicBezTo>
                    <a:pt x="56" y="942"/>
                    <a:pt x="38" y="963"/>
                    <a:pt x="21" y="987"/>
                  </a:cubicBezTo>
                  <a:cubicBezTo>
                    <a:pt x="14" y="996"/>
                    <a:pt x="0" y="1011"/>
                    <a:pt x="1" y="1025"/>
                  </a:cubicBezTo>
                  <a:cubicBezTo>
                    <a:pt x="2" y="1034"/>
                    <a:pt x="15" y="1046"/>
                    <a:pt x="20" y="1050"/>
                  </a:cubicBezTo>
                  <a:cubicBezTo>
                    <a:pt x="37" y="1065"/>
                    <a:pt x="56" y="1072"/>
                    <a:pt x="77" y="1081"/>
                  </a:cubicBezTo>
                  <a:cubicBezTo>
                    <a:pt x="88" y="1085"/>
                    <a:pt x="100" y="1089"/>
                    <a:pt x="106" y="1096"/>
                  </a:cubicBezTo>
                  <a:cubicBezTo>
                    <a:pt x="113" y="1104"/>
                    <a:pt x="115" y="1117"/>
                    <a:pt x="112" y="1126"/>
                  </a:cubicBezTo>
                  <a:cubicBezTo>
                    <a:pt x="110" y="1131"/>
                    <a:pt x="106" y="1134"/>
                    <a:pt x="103" y="1140"/>
                  </a:cubicBezTo>
                  <a:cubicBezTo>
                    <a:pt x="95" y="1164"/>
                    <a:pt x="109" y="1186"/>
                    <a:pt x="123" y="1197"/>
                  </a:cubicBezTo>
                  <a:cubicBezTo>
                    <a:pt x="128" y="1201"/>
                    <a:pt x="144" y="1209"/>
                    <a:pt x="145" y="1216"/>
                  </a:cubicBezTo>
                  <a:cubicBezTo>
                    <a:pt x="145" y="1219"/>
                    <a:pt x="142" y="1221"/>
                    <a:pt x="141" y="1222"/>
                  </a:cubicBezTo>
                  <a:cubicBezTo>
                    <a:pt x="140" y="1224"/>
                    <a:pt x="139" y="1227"/>
                    <a:pt x="139" y="1229"/>
                  </a:cubicBezTo>
                  <a:cubicBezTo>
                    <a:pt x="132" y="1258"/>
                    <a:pt x="143" y="1280"/>
                    <a:pt x="153" y="1296"/>
                  </a:cubicBezTo>
                  <a:cubicBezTo>
                    <a:pt x="159" y="1304"/>
                    <a:pt x="164" y="1312"/>
                    <a:pt x="172" y="1320"/>
                  </a:cubicBezTo>
                  <a:cubicBezTo>
                    <a:pt x="179" y="1327"/>
                    <a:pt x="186" y="1337"/>
                    <a:pt x="188" y="1347"/>
                  </a:cubicBezTo>
                  <a:cubicBezTo>
                    <a:pt x="191" y="1366"/>
                    <a:pt x="183" y="1385"/>
                    <a:pt x="179" y="1399"/>
                  </a:cubicBezTo>
                  <a:cubicBezTo>
                    <a:pt x="174" y="1415"/>
                    <a:pt x="172" y="1434"/>
                    <a:pt x="173" y="1455"/>
                  </a:cubicBezTo>
                  <a:cubicBezTo>
                    <a:pt x="174" y="1473"/>
                    <a:pt x="180" y="1488"/>
                    <a:pt x="189" y="1500"/>
                  </a:cubicBezTo>
                  <a:cubicBezTo>
                    <a:pt x="211" y="1529"/>
                    <a:pt x="214" y="1530"/>
                    <a:pt x="265" y="1546"/>
                  </a:cubicBezTo>
                  <a:cubicBezTo>
                    <a:pt x="298" y="1557"/>
                    <a:pt x="333" y="1561"/>
                    <a:pt x="373" y="1562"/>
                  </a:cubicBezTo>
                  <a:cubicBezTo>
                    <a:pt x="393" y="1563"/>
                    <a:pt x="413" y="1562"/>
                    <a:pt x="433" y="1564"/>
                  </a:cubicBezTo>
                  <a:cubicBezTo>
                    <a:pt x="472" y="1567"/>
                    <a:pt x="504" y="1573"/>
                    <a:pt x="533" y="1586"/>
                  </a:cubicBezTo>
                  <a:cubicBezTo>
                    <a:pt x="562" y="1599"/>
                    <a:pt x="586" y="1615"/>
                    <a:pt x="604" y="1639"/>
                  </a:cubicBezTo>
                  <a:cubicBezTo>
                    <a:pt x="621" y="1661"/>
                    <a:pt x="637" y="1690"/>
                    <a:pt x="642" y="1724"/>
                  </a:cubicBezTo>
                  <a:cubicBezTo>
                    <a:pt x="644" y="1742"/>
                    <a:pt x="643" y="1763"/>
                    <a:pt x="643" y="1783"/>
                  </a:cubicBezTo>
                  <a:cubicBezTo>
                    <a:pt x="643" y="1802"/>
                    <a:pt x="634" y="1837"/>
                    <a:pt x="630" y="1856"/>
                  </a:cubicBezTo>
                  <a:cubicBezTo>
                    <a:pt x="717" y="1856"/>
                    <a:pt x="1206" y="1856"/>
                    <a:pt x="1277" y="1856"/>
                  </a:cubicBezTo>
                  <a:cubicBezTo>
                    <a:pt x="1237" y="1758"/>
                    <a:pt x="1225" y="1587"/>
                    <a:pt x="1252" y="1465"/>
                  </a:cubicBezTo>
                  <a:cubicBezTo>
                    <a:pt x="1258" y="1436"/>
                    <a:pt x="1266" y="1405"/>
                    <a:pt x="1272" y="1375"/>
                  </a:cubicBezTo>
                  <a:cubicBezTo>
                    <a:pt x="1274" y="1365"/>
                    <a:pt x="1277" y="1355"/>
                    <a:pt x="1280" y="1347"/>
                  </a:cubicBezTo>
                  <a:cubicBezTo>
                    <a:pt x="1283" y="1341"/>
                    <a:pt x="1289" y="1337"/>
                    <a:pt x="1295" y="1331"/>
                  </a:cubicBezTo>
                  <a:cubicBezTo>
                    <a:pt x="1300" y="1326"/>
                    <a:pt x="1304" y="1319"/>
                    <a:pt x="1308" y="1314"/>
                  </a:cubicBezTo>
                  <a:cubicBezTo>
                    <a:pt x="1334" y="1281"/>
                    <a:pt x="1360" y="1247"/>
                    <a:pt x="1384" y="1214"/>
                  </a:cubicBezTo>
                  <a:cubicBezTo>
                    <a:pt x="1401" y="1191"/>
                    <a:pt x="1418" y="1169"/>
                    <a:pt x="1433" y="1144"/>
                  </a:cubicBezTo>
                  <a:cubicBezTo>
                    <a:pt x="1462" y="1095"/>
                    <a:pt x="1492" y="1046"/>
                    <a:pt x="1515" y="990"/>
                  </a:cubicBezTo>
                  <a:cubicBezTo>
                    <a:pt x="1527" y="962"/>
                    <a:pt x="1536" y="932"/>
                    <a:pt x="1544" y="901"/>
                  </a:cubicBezTo>
                  <a:cubicBezTo>
                    <a:pt x="1552" y="870"/>
                    <a:pt x="1558" y="835"/>
                    <a:pt x="1561" y="800"/>
                  </a:cubicBezTo>
                  <a:cubicBezTo>
                    <a:pt x="1564" y="765"/>
                    <a:pt x="1569" y="725"/>
                    <a:pt x="1561" y="690"/>
                  </a:cubicBezTo>
                  <a:cubicBezTo>
                    <a:pt x="1567" y="689"/>
                    <a:pt x="1568" y="695"/>
                    <a:pt x="1570" y="698"/>
                  </a:cubicBezTo>
                  <a:cubicBezTo>
                    <a:pt x="1572" y="702"/>
                    <a:pt x="1575" y="705"/>
                    <a:pt x="1577" y="708"/>
                  </a:cubicBezTo>
                  <a:cubicBezTo>
                    <a:pt x="1581" y="716"/>
                    <a:pt x="1583" y="725"/>
                    <a:pt x="1587" y="732"/>
                  </a:cubicBezTo>
                  <a:cubicBezTo>
                    <a:pt x="1590" y="623"/>
                    <a:pt x="1569" y="543"/>
                    <a:pt x="1534" y="474"/>
                  </a:cubicBezTo>
                  <a:cubicBezTo>
                    <a:pt x="1516" y="441"/>
                    <a:pt x="1496" y="408"/>
                    <a:pt x="1469" y="383"/>
                  </a:cubicBezTo>
                  <a:cubicBezTo>
                    <a:pt x="1450" y="365"/>
                    <a:pt x="1426" y="348"/>
                    <a:pt x="1402" y="334"/>
                  </a:cubicBezTo>
                  <a:cubicBezTo>
                    <a:pt x="1393" y="329"/>
                    <a:pt x="1379" y="326"/>
                    <a:pt x="1377" y="319"/>
                  </a:cubicBezTo>
                  <a:cubicBezTo>
                    <a:pt x="1376" y="313"/>
                    <a:pt x="1380" y="301"/>
                    <a:pt x="1382" y="294"/>
                  </a:cubicBezTo>
                  <a:cubicBezTo>
                    <a:pt x="1386" y="268"/>
                    <a:pt x="1389" y="236"/>
                    <a:pt x="1383" y="210"/>
                  </a:cubicBezTo>
                  <a:cubicBezTo>
                    <a:pt x="1379" y="194"/>
                    <a:pt x="1373" y="180"/>
                    <a:pt x="1368" y="166"/>
                  </a:cubicBezTo>
                  <a:cubicBezTo>
                    <a:pt x="1362" y="152"/>
                    <a:pt x="1355" y="139"/>
                    <a:pt x="1347" y="126"/>
                  </a:cubicBezTo>
                  <a:cubicBezTo>
                    <a:pt x="1347" y="126"/>
                    <a:pt x="1347" y="125"/>
                    <a:pt x="1346" y="126"/>
                  </a:cubicBezTo>
                  <a:cubicBezTo>
                    <a:pt x="1350" y="149"/>
                    <a:pt x="1347" y="179"/>
                    <a:pt x="1335" y="191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9" name="Obdélník 34"/>
          <p:cNvSpPr/>
          <p:nvPr/>
        </p:nvSpPr>
        <p:spPr>
          <a:xfrm>
            <a:off x="4612528" y="1105200"/>
            <a:ext cx="3960000" cy="1058400"/>
          </a:xfrm>
          <a:prstGeom prst="rect">
            <a:avLst/>
          </a:prstGeom>
          <a:solidFill>
            <a:srgbClr val="008BC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10" name="Group 50"/>
          <p:cNvGrpSpPr/>
          <p:nvPr/>
        </p:nvGrpSpPr>
        <p:grpSpPr>
          <a:xfrm>
            <a:off x="4702614" y="1155002"/>
            <a:ext cx="3028249" cy="886219"/>
            <a:chOff x="1606270" y="1170551"/>
            <a:chExt cx="3028249" cy="886219"/>
          </a:xfrm>
        </p:grpSpPr>
        <p:sp>
          <p:nvSpPr>
            <p:cNvPr id="11" name="TextBox 51"/>
            <p:cNvSpPr txBox="1"/>
            <p:nvPr/>
          </p:nvSpPr>
          <p:spPr>
            <a:xfrm>
              <a:off x="1632620" y="1456606"/>
              <a:ext cx="2979837" cy="6001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Zákazníci dají na doporučení. Proto při návrhu cílů zmiňte i jejich specifika a nebojte se přidat i Vaše osobní doporučení nebo zkušenost.</a:t>
              </a:r>
            </a:p>
          </p:txBody>
        </p:sp>
        <p:sp>
          <p:nvSpPr>
            <p:cNvPr id="12" name="TextBox 52"/>
            <p:cNvSpPr txBox="1"/>
            <p:nvPr/>
          </p:nvSpPr>
          <p:spPr>
            <a:xfrm>
              <a:off x="1606270" y="1170551"/>
              <a:ext cx="302824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NAVAŽTE VZTAH SE ZÁKAZNÍKEM</a:t>
              </a:r>
            </a:p>
          </p:txBody>
        </p:sp>
      </p:grpSp>
      <p:grpSp>
        <p:nvGrpSpPr>
          <p:cNvPr id="35" name="Group 48"/>
          <p:cNvGrpSpPr>
            <a:grpSpLocks noChangeAspect="1"/>
          </p:cNvGrpSpPr>
          <p:nvPr/>
        </p:nvGrpSpPr>
        <p:grpSpPr>
          <a:xfrm>
            <a:off x="7909265" y="1351648"/>
            <a:ext cx="410518" cy="360125"/>
            <a:chOff x="4448175" y="2962275"/>
            <a:chExt cx="1060451" cy="930275"/>
          </a:xfrm>
        </p:grpSpPr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4448175" y="2962275"/>
              <a:ext cx="1060451" cy="930275"/>
            </a:xfrm>
            <a:custGeom>
              <a:avLst/>
              <a:gdLst/>
              <a:ahLst/>
              <a:cxnLst>
                <a:cxn ang="0">
                  <a:pos x="0" y="208"/>
                </a:cxn>
                <a:cxn ang="0">
                  <a:pos x="78" y="199"/>
                </a:cxn>
                <a:cxn ang="0">
                  <a:pos x="88" y="208"/>
                </a:cxn>
                <a:cxn ang="0">
                  <a:pos x="248" y="198"/>
                </a:cxn>
                <a:cxn ang="0">
                  <a:pos x="215" y="41"/>
                </a:cxn>
                <a:cxn ang="0">
                  <a:pos x="56" y="51"/>
                </a:cxn>
                <a:cxn ang="0">
                  <a:pos x="37" y="122"/>
                </a:cxn>
                <a:cxn ang="0">
                  <a:pos x="0" y="208"/>
                </a:cxn>
              </a:cxnLst>
              <a:rect l="0" t="0" r="r" b="b"/>
              <a:pathLst>
                <a:path w="283" h="248">
                  <a:moveTo>
                    <a:pt x="0" y="208"/>
                  </a:moveTo>
                  <a:cubicBezTo>
                    <a:pt x="78" y="199"/>
                    <a:pt x="78" y="199"/>
                    <a:pt x="78" y="199"/>
                  </a:cubicBezTo>
                  <a:cubicBezTo>
                    <a:pt x="81" y="202"/>
                    <a:pt x="85" y="205"/>
                    <a:pt x="88" y="208"/>
                  </a:cubicBezTo>
                  <a:cubicBezTo>
                    <a:pt x="141" y="248"/>
                    <a:pt x="213" y="244"/>
                    <a:pt x="248" y="198"/>
                  </a:cubicBezTo>
                  <a:cubicBezTo>
                    <a:pt x="283" y="151"/>
                    <a:pt x="269" y="81"/>
                    <a:pt x="215" y="41"/>
                  </a:cubicBezTo>
                  <a:cubicBezTo>
                    <a:pt x="162" y="0"/>
                    <a:pt x="91" y="5"/>
                    <a:pt x="56" y="51"/>
                  </a:cubicBezTo>
                  <a:cubicBezTo>
                    <a:pt x="40" y="72"/>
                    <a:pt x="34" y="97"/>
                    <a:pt x="37" y="122"/>
                  </a:cubicBezTo>
                  <a:lnTo>
                    <a:pt x="0" y="20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4713288" y="3262313"/>
              <a:ext cx="293688" cy="35242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1" y="6"/>
                </a:cxn>
                <a:cxn ang="0">
                  <a:pos x="21" y="30"/>
                </a:cxn>
                <a:cxn ang="0">
                  <a:pos x="28" y="36"/>
                </a:cxn>
                <a:cxn ang="0">
                  <a:pos x="50" y="36"/>
                </a:cxn>
                <a:cxn ang="0">
                  <a:pos x="56" y="30"/>
                </a:cxn>
                <a:cxn ang="0">
                  <a:pos x="56" y="6"/>
                </a:cxn>
                <a:cxn ang="0">
                  <a:pos x="63" y="0"/>
                </a:cxn>
                <a:cxn ang="0">
                  <a:pos x="71" y="0"/>
                </a:cxn>
                <a:cxn ang="0">
                  <a:pos x="78" y="6"/>
                </a:cxn>
                <a:cxn ang="0">
                  <a:pos x="78" y="88"/>
                </a:cxn>
                <a:cxn ang="0">
                  <a:pos x="71" y="94"/>
                </a:cxn>
                <a:cxn ang="0">
                  <a:pos x="63" y="94"/>
                </a:cxn>
                <a:cxn ang="0">
                  <a:pos x="56" y="88"/>
                </a:cxn>
                <a:cxn ang="0">
                  <a:pos x="56" y="61"/>
                </a:cxn>
                <a:cxn ang="0">
                  <a:pos x="50" y="55"/>
                </a:cxn>
                <a:cxn ang="0">
                  <a:pos x="28" y="55"/>
                </a:cxn>
                <a:cxn ang="0">
                  <a:pos x="21" y="61"/>
                </a:cxn>
                <a:cxn ang="0">
                  <a:pos x="21" y="88"/>
                </a:cxn>
                <a:cxn ang="0">
                  <a:pos x="15" y="94"/>
                </a:cxn>
                <a:cxn ang="0">
                  <a:pos x="6" y="94"/>
                </a:cxn>
                <a:cxn ang="0">
                  <a:pos x="0" y="88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5" y="0"/>
                </a:cxn>
              </a:cxnLst>
              <a:rect l="0" t="0" r="r" b="b"/>
              <a:pathLst>
                <a:path w="78" h="94">
                  <a:moveTo>
                    <a:pt x="15" y="0"/>
                  </a:moveTo>
                  <a:cubicBezTo>
                    <a:pt x="18" y="0"/>
                    <a:pt x="21" y="3"/>
                    <a:pt x="21" y="6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3"/>
                    <a:pt x="24" y="36"/>
                    <a:pt x="28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4" y="36"/>
                    <a:pt x="56" y="33"/>
                    <a:pt x="56" y="30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3"/>
                    <a:pt x="59" y="0"/>
                    <a:pt x="6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5" y="0"/>
                    <a:pt x="78" y="3"/>
                    <a:pt x="78" y="6"/>
                  </a:cubicBezTo>
                  <a:cubicBezTo>
                    <a:pt x="78" y="88"/>
                    <a:pt x="78" y="88"/>
                    <a:pt x="78" y="88"/>
                  </a:cubicBezTo>
                  <a:cubicBezTo>
                    <a:pt x="78" y="91"/>
                    <a:pt x="75" y="94"/>
                    <a:pt x="71" y="94"/>
                  </a:cubicBezTo>
                  <a:cubicBezTo>
                    <a:pt x="63" y="94"/>
                    <a:pt x="63" y="94"/>
                    <a:pt x="63" y="94"/>
                  </a:cubicBezTo>
                  <a:cubicBezTo>
                    <a:pt x="59" y="94"/>
                    <a:pt x="56" y="91"/>
                    <a:pt x="56" y="88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6" y="58"/>
                    <a:pt x="54" y="55"/>
                    <a:pt x="5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4" y="55"/>
                    <a:pt x="21" y="58"/>
                    <a:pt x="21" y="61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91"/>
                    <a:pt x="18" y="94"/>
                    <a:pt x="15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3" y="94"/>
                    <a:pt x="0" y="91"/>
                    <a:pt x="0" y="8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0175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5073650" y="3262313"/>
              <a:ext cx="82550" cy="35242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2" y="6"/>
                </a:cxn>
                <a:cxn ang="0">
                  <a:pos x="22" y="88"/>
                </a:cxn>
                <a:cxn ang="0">
                  <a:pos x="16" y="94"/>
                </a:cxn>
                <a:cxn ang="0">
                  <a:pos x="7" y="94"/>
                </a:cxn>
                <a:cxn ang="0">
                  <a:pos x="0" y="88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16" y="0"/>
                </a:cxn>
              </a:cxnLst>
              <a:rect l="0" t="0" r="r" b="b"/>
              <a:pathLst>
                <a:path w="22" h="94">
                  <a:moveTo>
                    <a:pt x="16" y="0"/>
                  </a:moveTo>
                  <a:cubicBezTo>
                    <a:pt x="19" y="0"/>
                    <a:pt x="22" y="3"/>
                    <a:pt x="22" y="6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91"/>
                    <a:pt x="19" y="94"/>
                    <a:pt x="16" y="94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3" y="94"/>
                    <a:pt x="0" y="91"/>
                    <a:pt x="0" y="8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0175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9" name="Freeform 19"/>
            <p:cNvSpPr>
              <a:spLocks noEditPoints="1"/>
            </p:cNvSpPr>
            <p:nvPr/>
          </p:nvSpPr>
          <p:spPr bwMode="auto">
            <a:xfrm>
              <a:off x="5213350" y="3262313"/>
              <a:ext cx="93663" cy="360363"/>
            </a:xfrm>
            <a:custGeom>
              <a:avLst/>
              <a:gdLst/>
              <a:ahLst/>
              <a:cxnLst>
                <a:cxn ang="0">
                  <a:pos x="13" y="96"/>
                </a:cxn>
                <a:cxn ang="0">
                  <a:pos x="0" y="83"/>
                </a:cxn>
                <a:cxn ang="0">
                  <a:pos x="13" y="70"/>
                </a:cxn>
                <a:cxn ang="0">
                  <a:pos x="25" y="83"/>
                </a:cxn>
                <a:cxn ang="0">
                  <a:pos x="19" y="93"/>
                </a:cxn>
                <a:cxn ang="0">
                  <a:pos x="13" y="96"/>
                </a:cxn>
                <a:cxn ang="0">
                  <a:pos x="11" y="63"/>
                </a:cxn>
                <a:cxn ang="0">
                  <a:pos x="5" y="57"/>
                </a:cxn>
                <a:cxn ang="0">
                  <a:pos x="2" y="6"/>
                </a:cxn>
                <a:cxn ang="0">
                  <a:pos x="8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1" y="57"/>
                </a:cxn>
                <a:cxn ang="0">
                  <a:pos x="15" y="63"/>
                </a:cxn>
                <a:cxn ang="0">
                  <a:pos x="11" y="63"/>
                </a:cxn>
              </a:cxnLst>
              <a:rect l="0" t="0" r="r" b="b"/>
              <a:pathLst>
                <a:path w="25" h="96">
                  <a:moveTo>
                    <a:pt x="13" y="96"/>
                  </a:moveTo>
                  <a:cubicBezTo>
                    <a:pt x="5" y="96"/>
                    <a:pt x="0" y="90"/>
                    <a:pt x="0" y="83"/>
                  </a:cubicBezTo>
                  <a:cubicBezTo>
                    <a:pt x="0" y="76"/>
                    <a:pt x="5" y="70"/>
                    <a:pt x="13" y="70"/>
                  </a:cubicBezTo>
                  <a:cubicBezTo>
                    <a:pt x="20" y="70"/>
                    <a:pt x="25" y="76"/>
                    <a:pt x="25" y="83"/>
                  </a:cubicBezTo>
                  <a:cubicBezTo>
                    <a:pt x="25" y="90"/>
                    <a:pt x="19" y="93"/>
                    <a:pt x="19" y="93"/>
                  </a:cubicBezTo>
                  <a:cubicBezTo>
                    <a:pt x="15" y="95"/>
                    <a:pt x="13" y="96"/>
                    <a:pt x="13" y="96"/>
                  </a:cubicBezTo>
                  <a:close/>
                  <a:moveTo>
                    <a:pt x="11" y="63"/>
                  </a:moveTo>
                  <a:cubicBezTo>
                    <a:pt x="8" y="63"/>
                    <a:pt x="5" y="60"/>
                    <a:pt x="5" y="5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3"/>
                    <a:pt x="4" y="0"/>
                    <a:pt x="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0"/>
                    <a:pt x="24" y="3"/>
                    <a:pt x="24" y="6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60"/>
                    <a:pt x="18" y="63"/>
                    <a:pt x="15" y="63"/>
                  </a:cubicBezTo>
                  <a:lnTo>
                    <a:pt x="11" y="63"/>
                  </a:lnTo>
                  <a:close/>
                </a:path>
              </a:pathLst>
            </a:custGeom>
            <a:solidFill>
              <a:srgbClr val="0175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3" name="Obdélník 34"/>
          <p:cNvSpPr/>
          <p:nvPr/>
        </p:nvSpPr>
        <p:spPr>
          <a:xfrm>
            <a:off x="607485" y="2208075"/>
            <a:ext cx="3960000" cy="1058400"/>
          </a:xfrm>
          <a:prstGeom prst="rect">
            <a:avLst/>
          </a:prstGeom>
          <a:solidFill>
            <a:srgbClr val="008BC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14" name="Group 50"/>
          <p:cNvGrpSpPr/>
          <p:nvPr/>
        </p:nvGrpSpPr>
        <p:grpSpPr>
          <a:xfrm>
            <a:off x="1418395" y="2260800"/>
            <a:ext cx="3006781" cy="866564"/>
            <a:chOff x="1619672" y="1173474"/>
            <a:chExt cx="3006781" cy="866564"/>
          </a:xfrm>
        </p:grpSpPr>
        <p:sp>
          <p:nvSpPr>
            <p:cNvPr id="15" name="TextBox 51"/>
            <p:cNvSpPr txBox="1"/>
            <p:nvPr/>
          </p:nvSpPr>
          <p:spPr>
            <a:xfrm>
              <a:off x="1619673" y="1439874"/>
              <a:ext cx="3006780" cy="6001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Při popisu cesty je vhodné využívat mapu. Pokud je cesta komplikovanější, návštěvník ocení, když si může mapku odnést s sebou.</a:t>
              </a:r>
            </a:p>
          </p:txBody>
        </p:sp>
        <p:sp>
          <p:nvSpPr>
            <p:cNvPr id="16" name="TextBox 52"/>
            <p:cNvSpPr txBox="1"/>
            <p:nvPr/>
          </p:nvSpPr>
          <p:spPr>
            <a:xfrm>
              <a:off x="1619672" y="1173474"/>
              <a:ext cx="286149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UKAZUJTE CÍLE NA MAPĚ</a:t>
              </a:r>
            </a:p>
          </p:txBody>
        </p:sp>
      </p:grpSp>
      <p:sp>
        <p:nvSpPr>
          <p:cNvPr id="40" name="Freeform 29"/>
          <p:cNvSpPr>
            <a:spLocks noChangeAspect="1" noEditPoints="1"/>
          </p:cNvSpPr>
          <p:nvPr/>
        </p:nvSpPr>
        <p:spPr bwMode="auto">
          <a:xfrm>
            <a:off x="798458" y="2401690"/>
            <a:ext cx="428964" cy="397846"/>
          </a:xfrm>
          <a:custGeom>
            <a:avLst/>
            <a:gdLst/>
            <a:ahLst/>
            <a:cxnLst>
              <a:cxn ang="0">
                <a:pos x="76" y="140"/>
              </a:cxn>
              <a:cxn ang="0">
                <a:pos x="69" y="128"/>
              </a:cxn>
              <a:cxn ang="0">
                <a:pos x="72" y="111"/>
              </a:cxn>
              <a:cxn ang="0">
                <a:pos x="79" y="100"/>
              </a:cxn>
              <a:cxn ang="0">
                <a:pos x="78" y="86"/>
              </a:cxn>
              <a:cxn ang="0">
                <a:pos x="95" y="98"/>
              </a:cxn>
              <a:cxn ang="0">
                <a:pos x="83" y="78"/>
              </a:cxn>
              <a:cxn ang="0">
                <a:pos x="44" y="86"/>
              </a:cxn>
              <a:cxn ang="0">
                <a:pos x="23" y="106"/>
              </a:cxn>
              <a:cxn ang="0">
                <a:pos x="43" y="125"/>
              </a:cxn>
              <a:cxn ang="0">
                <a:pos x="76" y="158"/>
              </a:cxn>
              <a:cxn ang="0">
                <a:pos x="180" y="148"/>
              </a:cxn>
              <a:cxn ang="0">
                <a:pos x="182" y="140"/>
              </a:cxn>
              <a:cxn ang="0">
                <a:pos x="192" y="127"/>
              </a:cxn>
              <a:cxn ang="0">
                <a:pos x="205" y="111"/>
              </a:cxn>
              <a:cxn ang="0">
                <a:pos x="212" y="107"/>
              </a:cxn>
              <a:cxn ang="0">
                <a:pos x="221" y="93"/>
              </a:cxn>
              <a:cxn ang="0">
                <a:pos x="194" y="90"/>
              </a:cxn>
              <a:cxn ang="0">
                <a:pos x="160" y="96"/>
              </a:cxn>
              <a:cxn ang="0">
                <a:pos x="129" y="95"/>
              </a:cxn>
              <a:cxn ang="0">
                <a:pos x="126" y="110"/>
              </a:cxn>
              <a:cxn ang="0">
                <a:pos x="113" y="111"/>
              </a:cxn>
              <a:cxn ang="0">
                <a:pos x="113" y="122"/>
              </a:cxn>
              <a:cxn ang="0">
                <a:pos x="114" y="144"/>
              </a:cxn>
              <a:cxn ang="0">
                <a:pos x="130" y="170"/>
              </a:cxn>
              <a:cxn ang="0">
                <a:pos x="143" y="156"/>
              </a:cxn>
              <a:cxn ang="0">
                <a:pos x="140" y="130"/>
              </a:cxn>
              <a:cxn ang="0">
                <a:pos x="151" y="128"/>
              </a:cxn>
              <a:cxn ang="0">
                <a:pos x="174" y="133"/>
              </a:cxn>
              <a:cxn ang="0">
                <a:pos x="195" y="155"/>
              </a:cxn>
              <a:cxn ang="0">
                <a:pos x="207" y="176"/>
              </a:cxn>
              <a:cxn ang="0">
                <a:pos x="201" y="157"/>
              </a:cxn>
              <a:cxn ang="0">
                <a:pos x="148" y="189"/>
              </a:cxn>
              <a:cxn ang="0">
                <a:pos x="177" y="192"/>
              </a:cxn>
              <a:cxn ang="0">
                <a:pos x="23" y="186"/>
              </a:cxn>
              <a:cxn ang="0">
                <a:pos x="23" y="192"/>
              </a:cxn>
              <a:cxn ang="0">
                <a:pos x="49" y="176"/>
              </a:cxn>
              <a:cxn ang="0">
                <a:pos x="23" y="172"/>
              </a:cxn>
              <a:cxn ang="0">
                <a:pos x="52" y="169"/>
              </a:cxn>
              <a:cxn ang="0">
                <a:pos x="236" y="202"/>
              </a:cxn>
              <a:cxn ang="0">
                <a:pos x="236" y="208"/>
              </a:cxn>
              <a:cxn ang="0">
                <a:pos x="236" y="208"/>
              </a:cxn>
              <a:cxn ang="0">
                <a:pos x="114" y="17"/>
              </a:cxn>
              <a:cxn ang="0">
                <a:pos x="72" y="52"/>
              </a:cxn>
              <a:cxn ang="0">
                <a:pos x="123" y="15"/>
              </a:cxn>
              <a:cxn ang="0">
                <a:pos x="130" y="7"/>
              </a:cxn>
              <a:cxn ang="0">
                <a:pos x="245" y="56"/>
              </a:cxn>
              <a:cxn ang="0">
                <a:pos x="0" y="222"/>
              </a:cxn>
            </a:cxnLst>
            <a:rect l="0" t="0" r="r" b="b"/>
            <a:pathLst>
              <a:path w="245" h="227">
                <a:moveTo>
                  <a:pt x="79" y="185"/>
                </a:moveTo>
                <a:cubicBezTo>
                  <a:pt x="77" y="181"/>
                  <a:pt x="77" y="181"/>
                  <a:pt x="77" y="181"/>
                </a:cubicBezTo>
                <a:cubicBezTo>
                  <a:pt x="98" y="151"/>
                  <a:pt x="98" y="151"/>
                  <a:pt x="98" y="151"/>
                </a:cubicBezTo>
                <a:cubicBezTo>
                  <a:pt x="76" y="140"/>
                  <a:pt x="76" y="140"/>
                  <a:pt x="76" y="140"/>
                </a:cubicBezTo>
                <a:cubicBezTo>
                  <a:pt x="71" y="140"/>
                  <a:pt x="71" y="140"/>
                  <a:pt x="71" y="140"/>
                </a:cubicBezTo>
                <a:cubicBezTo>
                  <a:pt x="61" y="133"/>
                  <a:pt x="61" y="133"/>
                  <a:pt x="61" y="133"/>
                </a:cubicBezTo>
                <a:cubicBezTo>
                  <a:pt x="62" y="128"/>
                  <a:pt x="62" y="128"/>
                  <a:pt x="62" y="128"/>
                </a:cubicBezTo>
                <a:cubicBezTo>
                  <a:pt x="69" y="128"/>
                  <a:pt x="69" y="128"/>
                  <a:pt x="69" y="128"/>
                </a:cubicBezTo>
                <a:cubicBezTo>
                  <a:pt x="86" y="111"/>
                  <a:pt x="86" y="111"/>
                  <a:pt x="86" y="111"/>
                </a:cubicBezTo>
                <a:cubicBezTo>
                  <a:pt x="75" y="102"/>
                  <a:pt x="75" y="102"/>
                  <a:pt x="75" y="102"/>
                </a:cubicBezTo>
                <a:cubicBezTo>
                  <a:pt x="72" y="105"/>
                  <a:pt x="72" y="105"/>
                  <a:pt x="72" y="105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68" y="111"/>
                  <a:pt x="68" y="111"/>
                  <a:pt x="68" y="111"/>
                </a:cubicBezTo>
                <a:cubicBezTo>
                  <a:pt x="62" y="104"/>
                  <a:pt x="62" y="104"/>
                  <a:pt x="62" y="104"/>
                </a:cubicBezTo>
                <a:cubicBezTo>
                  <a:pt x="66" y="99"/>
                  <a:pt x="66" y="99"/>
                  <a:pt x="66" y="99"/>
                </a:cubicBezTo>
                <a:cubicBezTo>
                  <a:pt x="79" y="100"/>
                  <a:pt x="79" y="100"/>
                  <a:pt x="79" y="100"/>
                </a:cubicBezTo>
                <a:cubicBezTo>
                  <a:pt x="81" y="97"/>
                  <a:pt x="81" y="97"/>
                  <a:pt x="81" y="97"/>
                </a:cubicBezTo>
                <a:cubicBezTo>
                  <a:pt x="70" y="87"/>
                  <a:pt x="70" y="87"/>
                  <a:pt x="70" y="87"/>
                </a:cubicBezTo>
                <a:cubicBezTo>
                  <a:pt x="74" y="83"/>
                  <a:pt x="74" y="83"/>
                  <a:pt x="74" y="83"/>
                </a:cubicBezTo>
                <a:cubicBezTo>
                  <a:pt x="78" y="86"/>
                  <a:pt x="78" y="86"/>
                  <a:pt x="78" y="86"/>
                </a:cubicBezTo>
                <a:cubicBezTo>
                  <a:pt x="84" y="87"/>
                  <a:pt x="84" y="87"/>
                  <a:pt x="84" y="87"/>
                </a:cubicBezTo>
                <a:cubicBezTo>
                  <a:pt x="86" y="98"/>
                  <a:pt x="86" y="98"/>
                  <a:pt x="86" y="98"/>
                </a:cubicBezTo>
                <a:cubicBezTo>
                  <a:pt x="92" y="104"/>
                  <a:pt x="92" y="104"/>
                  <a:pt x="92" y="104"/>
                </a:cubicBezTo>
                <a:cubicBezTo>
                  <a:pt x="95" y="98"/>
                  <a:pt x="95" y="98"/>
                  <a:pt x="95" y="98"/>
                </a:cubicBezTo>
                <a:cubicBezTo>
                  <a:pt x="106" y="93"/>
                  <a:pt x="106" y="93"/>
                  <a:pt x="106" y="93"/>
                </a:cubicBezTo>
                <a:cubicBezTo>
                  <a:pt x="111" y="78"/>
                  <a:pt x="111" y="78"/>
                  <a:pt x="111" y="78"/>
                </a:cubicBezTo>
                <a:cubicBezTo>
                  <a:pt x="98" y="75"/>
                  <a:pt x="98" y="75"/>
                  <a:pt x="98" y="75"/>
                </a:cubicBezTo>
                <a:cubicBezTo>
                  <a:pt x="83" y="78"/>
                  <a:pt x="83" y="78"/>
                  <a:pt x="83" y="78"/>
                </a:cubicBezTo>
                <a:cubicBezTo>
                  <a:pt x="69" y="76"/>
                  <a:pt x="69" y="76"/>
                  <a:pt x="69" y="76"/>
                </a:cubicBezTo>
                <a:cubicBezTo>
                  <a:pt x="67" y="84"/>
                  <a:pt x="67" y="84"/>
                  <a:pt x="67" y="84"/>
                </a:cubicBezTo>
                <a:cubicBezTo>
                  <a:pt x="58" y="82"/>
                  <a:pt x="58" y="82"/>
                  <a:pt x="58" y="82"/>
                </a:cubicBezTo>
                <a:cubicBezTo>
                  <a:pt x="44" y="86"/>
                  <a:pt x="44" y="86"/>
                  <a:pt x="44" y="86"/>
                </a:cubicBezTo>
                <a:cubicBezTo>
                  <a:pt x="43" y="91"/>
                  <a:pt x="43" y="91"/>
                  <a:pt x="43" y="91"/>
                </a:cubicBezTo>
                <a:cubicBezTo>
                  <a:pt x="23" y="92"/>
                  <a:pt x="23" y="92"/>
                  <a:pt x="23" y="92"/>
                </a:cubicBezTo>
                <a:cubicBezTo>
                  <a:pt x="18" y="97"/>
                  <a:pt x="18" y="97"/>
                  <a:pt x="18" y="97"/>
                </a:cubicBezTo>
                <a:cubicBezTo>
                  <a:pt x="23" y="106"/>
                  <a:pt x="23" y="106"/>
                  <a:pt x="23" y="106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36" y="103"/>
                  <a:pt x="36" y="103"/>
                  <a:pt x="36" y="103"/>
                </a:cubicBezTo>
                <a:cubicBezTo>
                  <a:pt x="43" y="111"/>
                  <a:pt x="43" y="111"/>
                  <a:pt x="43" y="111"/>
                </a:cubicBezTo>
                <a:cubicBezTo>
                  <a:pt x="43" y="125"/>
                  <a:pt x="43" y="125"/>
                  <a:pt x="43" y="125"/>
                </a:cubicBezTo>
                <a:cubicBezTo>
                  <a:pt x="56" y="135"/>
                  <a:pt x="56" y="135"/>
                  <a:pt x="56" y="135"/>
                </a:cubicBezTo>
                <a:cubicBezTo>
                  <a:pt x="69" y="141"/>
                  <a:pt x="69" y="141"/>
                  <a:pt x="69" y="141"/>
                </a:cubicBezTo>
                <a:cubicBezTo>
                  <a:pt x="67" y="149"/>
                  <a:pt x="67" y="149"/>
                  <a:pt x="67" y="149"/>
                </a:cubicBezTo>
                <a:cubicBezTo>
                  <a:pt x="76" y="158"/>
                  <a:pt x="76" y="158"/>
                  <a:pt x="76" y="158"/>
                </a:cubicBezTo>
                <a:cubicBezTo>
                  <a:pt x="73" y="183"/>
                  <a:pt x="73" y="183"/>
                  <a:pt x="73" y="183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9" y="185"/>
                  <a:pt x="79" y="185"/>
                  <a:pt x="79" y="185"/>
                </a:cubicBezTo>
                <a:close/>
                <a:moveTo>
                  <a:pt x="180" y="148"/>
                </a:moveTo>
                <a:cubicBezTo>
                  <a:pt x="188" y="153"/>
                  <a:pt x="188" y="153"/>
                  <a:pt x="188" y="153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2" y="146"/>
                  <a:pt x="182" y="146"/>
                  <a:pt x="182" y="146"/>
                </a:cubicBezTo>
                <a:cubicBezTo>
                  <a:pt x="182" y="140"/>
                  <a:pt x="182" y="140"/>
                  <a:pt x="182" y="140"/>
                </a:cubicBezTo>
                <a:cubicBezTo>
                  <a:pt x="185" y="139"/>
                  <a:pt x="185" y="139"/>
                  <a:pt x="185" y="139"/>
                </a:cubicBezTo>
                <a:cubicBezTo>
                  <a:pt x="183" y="134"/>
                  <a:pt x="183" y="134"/>
                  <a:pt x="183" y="134"/>
                </a:cubicBezTo>
                <a:cubicBezTo>
                  <a:pt x="189" y="133"/>
                  <a:pt x="189" y="133"/>
                  <a:pt x="189" y="133"/>
                </a:cubicBezTo>
                <a:cubicBezTo>
                  <a:pt x="192" y="127"/>
                  <a:pt x="192" y="127"/>
                  <a:pt x="192" y="127"/>
                </a:cubicBezTo>
                <a:cubicBezTo>
                  <a:pt x="191" y="121"/>
                  <a:pt x="191" y="121"/>
                  <a:pt x="191" y="121"/>
                </a:cubicBezTo>
                <a:cubicBezTo>
                  <a:pt x="192" y="119"/>
                  <a:pt x="192" y="119"/>
                  <a:pt x="192" y="119"/>
                </a:cubicBezTo>
                <a:cubicBezTo>
                  <a:pt x="198" y="119"/>
                  <a:pt x="198" y="119"/>
                  <a:pt x="198" y="119"/>
                </a:cubicBezTo>
                <a:cubicBezTo>
                  <a:pt x="205" y="111"/>
                  <a:pt x="205" y="111"/>
                  <a:pt x="205" y="111"/>
                </a:cubicBezTo>
                <a:cubicBezTo>
                  <a:pt x="202" y="107"/>
                  <a:pt x="202" y="107"/>
                  <a:pt x="202" y="107"/>
                </a:cubicBezTo>
                <a:cubicBezTo>
                  <a:pt x="205" y="104"/>
                  <a:pt x="205" y="104"/>
                  <a:pt x="205" y="104"/>
                </a:cubicBezTo>
                <a:cubicBezTo>
                  <a:pt x="213" y="103"/>
                  <a:pt x="213" y="103"/>
                  <a:pt x="213" y="103"/>
                </a:cubicBezTo>
                <a:cubicBezTo>
                  <a:pt x="212" y="107"/>
                  <a:pt x="212" y="107"/>
                  <a:pt x="212" y="107"/>
                </a:cubicBezTo>
                <a:cubicBezTo>
                  <a:pt x="212" y="110"/>
                  <a:pt x="212" y="110"/>
                  <a:pt x="212" y="110"/>
                </a:cubicBezTo>
                <a:cubicBezTo>
                  <a:pt x="218" y="103"/>
                  <a:pt x="218" y="103"/>
                  <a:pt x="218" y="103"/>
                </a:cubicBezTo>
                <a:cubicBezTo>
                  <a:pt x="227" y="101"/>
                  <a:pt x="227" y="101"/>
                  <a:pt x="227" y="101"/>
                </a:cubicBezTo>
                <a:cubicBezTo>
                  <a:pt x="221" y="93"/>
                  <a:pt x="221" y="93"/>
                  <a:pt x="221" y="93"/>
                </a:cubicBezTo>
                <a:cubicBezTo>
                  <a:pt x="215" y="95"/>
                  <a:pt x="215" y="95"/>
                  <a:pt x="215" y="95"/>
                </a:cubicBezTo>
                <a:cubicBezTo>
                  <a:pt x="205" y="90"/>
                  <a:pt x="205" y="90"/>
                  <a:pt x="205" y="90"/>
                </a:cubicBezTo>
                <a:cubicBezTo>
                  <a:pt x="197" y="93"/>
                  <a:pt x="197" y="93"/>
                  <a:pt x="197" y="93"/>
                </a:cubicBezTo>
                <a:cubicBezTo>
                  <a:pt x="194" y="90"/>
                  <a:pt x="194" y="90"/>
                  <a:pt x="194" y="90"/>
                </a:cubicBezTo>
                <a:cubicBezTo>
                  <a:pt x="183" y="90"/>
                  <a:pt x="183" y="90"/>
                  <a:pt x="183" y="90"/>
                </a:cubicBezTo>
                <a:cubicBezTo>
                  <a:pt x="181" y="85"/>
                  <a:pt x="181" y="85"/>
                  <a:pt x="181" y="85"/>
                </a:cubicBezTo>
                <a:cubicBezTo>
                  <a:pt x="165" y="91"/>
                  <a:pt x="165" y="91"/>
                  <a:pt x="165" y="91"/>
                </a:cubicBezTo>
                <a:cubicBezTo>
                  <a:pt x="160" y="96"/>
                  <a:pt x="160" y="96"/>
                  <a:pt x="160" y="96"/>
                </a:cubicBezTo>
                <a:cubicBezTo>
                  <a:pt x="154" y="94"/>
                  <a:pt x="154" y="94"/>
                  <a:pt x="154" y="94"/>
                </a:cubicBezTo>
                <a:cubicBezTo>
                  <a:pt x="145" y="97"/>
                  <a:pt x="145" y="97"/>
                  <a:pt x="145" y="97"/>
                </a:cubicBezTo>
                <a:cubicBezTo>
                  <a:pt x="135" y="93"/>
                  <a:pt x="135" y="93"/>
                  <a:pt x="135" y="93"/>
                </a:cubicBezTo>
                <a:cubicBezTo>
                  <a:pt x="129" y="95"/>
                  <a:pt x="129" y="95"/>
                  <a:pt x="129" y="95"/>
                </a:cubicBezTo>
                <a:cubicBezTo>
                  <a:pt x="121" y="103"/>
                  <a:pt x="121" y="103"/>
                  <a:pt x="121" y="103"/>
                </a:cubicBezTo>
                <a:cubicBezTo>
                  <a:pt x="123" y="106"/>
                  <a:pt x="123" y="106"/>
                  <a:pt x="123" y="106"/>
                </a:cubicBezTo>
                <a:cubicBezTo>
                  <a:pt x="126" y="106"/>
                  <a:pt x="126" y="106"/>
                  <a:pt x="126" y="106"/>
                </a:cubicBezTo>
                <a:cubicBezTo>
                  <a:pt x="126" y="110"/>
                  <a:pt x="126" y="110"/>
                  <a:pt x="126" y="110"/>
                </a:cubicBezTo>
                <a:cubicBezTo>
                  <a:pt x="123" y="110"/>
                  <a:pt x="123" y="110"/>
                  <a:pt x="123" y="110"/>
                </a:cubicBezTo>
                <a:cubicBezTo>
                  <a:pt x="120" y="112"/>
                  <a:pt x="120" y="112"/>
                  <a:pt x="120" y="112"/>
                </a:cubicBezTo>
                <a:cubicBezTo>
                  <a:pt x="116" y="105"/>
                  <a:pt x="116" y="105"/>
                  <a:pt x="116" y="105"/>
                </a:cubicBezTo>
                <a:cubicBezTo>
                  <a:pt x="113" y="111"/>
                  <a:pt x="113" y="111"/>
                  <a:pt x="113" y="111"/>
                </a:cubicBezTo>
                <a:cubicBezTo>
                  <a:pt x="118" y="113"/>
                  <a:pt x="118" y="113"/>
                  <a:pt x="118" y="113"/>
                </a:cubicBezTo>
                <a:cubicBezTo>
                  <a:pt x="117" y="117"/>
                  <a:pt x="117" y="117"/>
                  <a:pt x="117" y="117"/>
                </a:cubicBezTo>
                <a:cubicBezTo>
                  <a:pt x="114" y="118"/>
                  <a:pt x="114" y="118"/>
                  <a:pt x="114" y="118"/>
                </a:cubicBezTo>
                <a:cubicBezTo>
                  <a:pt x="113" y="122"/>
                  <a:pt x="113" y="122"/>
                  <a:pt x="113" y="122"/>
                </a:cubicBezTo>
                <a:cubicBezTo>
                  <a:pt x="115" y="124"/>
                  <a:pt x="115" y="124"/>
                  <a:pt x="115" y="124"/>
                </a:cubicBezTo>
                <a:cubicBezTo>
                  <a:pt x="109" y="132"/>
                  <a:pt x="109" y="132"/>
                  <a:pt x="109" y="132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14" y="144"/>
                  <a:pt x="114" y="144"/>
                  <a:pt x="114" y="144"/>
                </a:cubicBezTo>
                <a:cubicBezTo>
                  <a:pt x="125" y="144"/>
                  <a:pt x="125" y="144"/>
                  <a:pt x="125" y="144"/>
                </a:cubicBezTo>
                <a:cubicBezTo>
                  <a:pt x="126" y="151"/>
                  <a:pt x="126" y="151"/>
                  <a:pt x="126" y="151"/>
                </a:cubicBezTo>
                <a:cubicBezTo>
                  <a:pt x="126" y="159"/>
                  <a:pt x="126" y="159"/>
                  <a:pt x="126" y="159"/>
                </a:cubicBezTo>
                <a:cubicBezTo>
                  <a:pt x="130" y="170"/>
                  <a:pt x="130" y="170"/>
                  <a:pt x="130" y="170"/>
                </a:cubicBezTo>
                <a:cubicBezTo>
                  <a:pt x="134" y="171"/>
                  <a:pt x="134" y="171"/>
                  <a:pt x="134" y="171"/>
                </a:cubicBezTo>
                <a:cubicBezTo>
                  <a:pt x="140" y="163"/>
                  <a:pt x="140" y="163"/>
                  <a:pt x="140" y="163"/>
                </a:cubicBezTo>
                <a:cubicBezTo>
                  <a:pt x="140" y="159"/>
                  <a:pt x="140" y="159"/>
                  <a:pt x="140" y="159"/>
                </a:cubicBezTo>
                <a:cubicBezTo>
                  <a:pt x="143" y="156"/>
                  <a:pt x="143" y="156"/>
                  <a:pt x="143" y="156"/>
                </a:cubicBezTo>
                <a:cubicBezTo>
                  <a:pt x="143" y="148"/>
                  <a:pt x="143" y="148"/>
                  <a:pt x="143" y="148"/>
                </a:cubicBezTo>
                <a:cubicBezTo>
                  <a:pt x="150" y="141"/>
                  <a:pt x="150" y="141"/>
                  <a:pt x="150" y="141"/>
                </a:cubicBezTo>
                <a:cubicBezTo>
                  <a:pt x="145" y="141"/>
                  <a:pt x="145" y="141"/>
                  <a:pt x="145" y="141"/>
                </a:cubicBezTo>
                <a:cubicBezTo>
                  <a:pt x="140" y="130"/>
                  <a:pt x="140" y="130"/>
                  <a:pt x="140" y="130"/>
                </a:cubicBezTo>
                <a:cubicBezTo>
                  <a:pt x="147" y="137"/>
                  <a:pt x="147" y="137"/>
                  <a:pt x="147" y="137"/>
                </a:cubicBezTo>
                <a:cubicBezTo>
                  <a:pt x="155" y="133"/>
                  <a:pt x="155" y="133"/>
                  <a:pt x="155" y="133"/>
                </a:cubicBezTo>
                <a:cubicBezTo>
                  <a:pt x="147" y="128"/>
                  <a:pt x="147" y="128"/>
                  <a:pt x="147" y="128"/>
                </a:cubicBezTo>
                <a:cubicBezTo>
                  <a:pt x="151" y="128"/>
                  <a:pt x="151" y="128"/>
                  <a:pt x="151" y="128"/>
                </a:cubicBezTo>
                <a:cubicBezTo>
                  <a:pt x="162" y="132"/>
                  <a:pt x="162" y="132"/>
                  <a:pt x="162" y="132"/>
                </a:cubicBezTo>
                <a:cubicBezTo>
                  <a:pt x="165" y="142"/>
                  <a:pt x="165" y="142"/>
                  <a:pt x="165" y="142"/>
                </a:cubicBezTo>
                <a:cubicBezTo>
                  <a:pt x="168" y="137"/>
                  <a:pt x="168" y="137"/>
                  <a:pt x="168" y="137"/>
                </a:cubicBezTo>
                <a:cubicBezTo>
                  <a:pt x="174" y="133"/>
                  <a:pt x="174" y="133"/>
                  <a:pt x="174" y="133"/>
                </a:cubicBezTo>
                <a:cubicBezTo>
                  <a:pt x="178" y="139"/>
                  <a:pt x="178" y="139"/>
                  <a:pt x="178" y="139"/>
                </a:cubicBezTo>
                <a:cubicBezTo>
                  <a:pt x="179" y="147"/>
                  <a:pt x="179" y="147"/>
                  <a:pt x="179" y="147"/>
                </a:cubicBezTo>
                <a:cubicBezTo>
                  <a:pt x="180" y="148"/>
                  <a:pt x="180" y="148"/>
                  <a:pt x="180" y="148"/>
                </a:cubicBezTo>
                <a:close/>
                <a:moveTo>
                  <a:pt x="195" y="155"/>
                </a:moveTo>
                <a:cubicBezTo>
                  <a:pt x="186" y="161"/>
                  <a:pt x="186" y="161"/>
                  <a:pt x="186" y="161"/>
                </a:cubicBezTo>
                <a:cubicBezTo>
                  <a:pt x="189" y="170"/>
                  <a:pt x="189" y="170"/>
                  <a:pt x="189" y="170"/>
                </a:cubicBezTo>
                <a:cubicBezTo>
                  <a:pt x="197" y="168"/>
                  <a:pt x="197" y="168"/>
                  <a:pt x="197" y="168"/>
                </a:cubicBezTo>
                <a:cubicBezTo>
                  <a:pt x="207" y="176"/>
                  <a:pt x="207" y="176"/>
                  <a:pt x="207" y="176"/>
                </a:cubicBezTo>
                <a:cubicBezTo>
                  <a:pt x="211" y="164"/>
                  <a:pt x="211" y="164"/>
                  <a:pt x="211" y="164"/>
                </a:cubicBezTo>
                <a:cubicBezTo>
                  <a:pt x="204" y="155"/>
                  <a:pt x="204" y="155"/>
                  <a:pt x="204" y="155"/>
                </a:cubicBezTo>
                <a:cubicBezTo>
                  <a:pt x="202" y="159"/>
                  <a:pt x="202" y="159"/>
                  <a:pt x="202" y="159"/>
                </a:cubicBezTo>
                <a:cubicBezTo>
                  <a:pt x="201" y="157"/>
                  <a:pt x="201" y="157"/>
                  <a:pt x="201" y="157"/>
                </a:cubicBezTo>
                <a:cubicBezTo>
                  <a:pt x="201" y="155"/>
                  <a:pt x="201" y="155"/>
                  <a:pt x="201" y="155"/>
                </a:cubicBezTo>
                <a:cubicBezTo>
                  <a:pt x="195" y="155"/>
                  <a:pt x="195" y="155"/>
                  <a:pt x="195" y="155"/>
                </a:cubicBezTo>
                <a:close/>
                <a:moveTo>
                  <a:pt x="151" y="192"/>
                </a:moveTo>
                <a:cubicBezTo>
                  <a:pt x="150" y="192"/>
                  <a:pt x="148" y="191"/>
                  <a:pt x="148" y="189"/>
                </a:cubicBezTo>
                <a:cubicBezTo>
                  <a:pt x="148" y="188"/>
                  <a:pt x="150" y="186"/>
                  <a:pt x="151" y="186"/>
                </a:cubicBezTo>
                <a:cubicBezTo>
                  <a:pt x="177" y="186"/>
                  <a:pt x="177" y="186"/>
                  <a:pt x="177" y="186"/>
                </a:cubicBezTo>
                <a:cubicBezTo>
                  <a:pt x="179" y="186"/>
                  <a:pt x="180" y="188"/>
                  <a:pt x="180" y="189"/>
                </a:cubicBezTo>
                <a:cubicBezTo>
                  <a:pt x="180" y="191"/>
                  <a:pt x="179" y="192"/>
                  <a:pt x="177" y="192"/>
                </a:cubicBezTo>
                <a:cubicBezTo>
                  <a:pt x="151" y="192"/>
                  <a:pt x="151" y="192"/>
                  <a:pt x="151" y="192"/>
                </a:cubicBezTo>
                <a:close/>
                <a:moveTo>
                  <a:pt x="23" y="192"/>
                </a:moveTo>
                <a:cubicBezTo>
                  <a:pt x="22" y="192"/>
                  <a:pt x="20" y="191"/>
                  <a:pt x="20" y="189"/>
                </a:cubicBezTo>
                <a:cubicBezTo>
                  <a:pt x="20" y="188"/>
                  <a:pt x="22" y="186"/>
                  <a:pt x="23" y="186"/>
                </a:cubicBezTo>
                <a:cubicBezTo>
                  <a:pt x="49" y="186"/>
                  <a:pt x="49" y="186"/>
                  <a:pt x="49" y="186"/>
                </a:cubicBezTo>
                <a:cubicBezTo>
                  <a:pt x="51" y="186"/>
                  <a:pt x="52" y="188"/>
                  <a:pt x="52" y="189"/>
                </a:cubicBezTo>
                <a:cubicBezTo>
                  <a:pt x="52" y="191"/>
                  <a:pt x="51" y="192"/>
                  <a:pt x="49" y="192"/>
                </a:cubicBezTo>
                <a:cubicBezTo>
                  <a:pt x="23" y="192"/>
                  <a:pt x="23" y="192"/>
                  <a:pt x="23" y="192"/>
                </a:cubicBezTo>
                <a:close/>
                <a:moveTo>
                  <a:pt x="23" y="182"/>
                </a:moveTo>
                <a:cubicBezTo>
                  <a:pt x="22" y="182"/>
                  <a:pt x="20" y="181"/>
                  <a:pt x="20" y="179"/>
                </a:cubicBezTo>
                <a:cubicBezTo>
                  <a:pt x="20" y="178"/>
                  <a:pt x="22" y="176"/>
                  <a:pt x="23" y="176"/>
                </a:cubicBezTo>
                <a:cubicBezTo>
                  <a:pt x="49" y="176"/>
                  <a:pt x="49" y="176"/>
                  <a:pt x="49" y="176"/>
                </a:cubicBezTo>
                <a:cubicBezTo>
                  <a:pt x="51" y="176"/>
                  <a:pt x="52" y="178"/>
                  <a:pt x="52" y="179"/>
                </a:cubicBezTo>
                <a:cubicBezTo>
                  <a:pt x="52" y="181"/>
                  <a:pt x="51" y="182"/>
                  <a:pt x="49" y="182"/>
                </a:cubicBezTo>
                <a:cubicBezTo>
                  <a:pt x="23" y="182"/>
                  <a:pt x="23" y="182"/>
                  <a:pt x="23" y="182"/>
                </a:cubicBezTo>
                <a:close/>
                <a:moveTo>
                  <a:pt x="23" y="172"/>
                </a:moveTo>
                <a:cubicBezTo>
                  <a:pt x="22" y="172"/>
                  <a:pt x="20" y="171"/>
                  <a:pt x="20" y="169"/>
                </a:cubicBezTo>
                <a:cubicBezTo>
                  <a:pt x="20" y="167"/>
                  <a:pt x="22" y="166"/>
                  <a:pt x="23" y="166"/>
                </a:cubicBezTo>
                <a:cubicBezTo>
                  <a:pt x="49" y="166"/>
                  <a:pt x="49" y="166"/>
                  <a:pt x="49" y="166"/>
                </a:cubicBezTo>
                <a:cubicBezTo>
                  <a:pt x="51" y="166"/>
                  <a:pt x="52" y="167"/>
                  <a:pt x="52" y="169"/>
                </a:cubicBezTo>
                <a:cubicBezTo>
                  <a:pt x="52" y="171"/>
                  <a:pt x="51" y="172"/>
                  <a:pt x="49" y="172"/>
                </a:cubicBezTo>
                <a:cubicBezTo>
                  <a:pt x="23" y="172"/>
                  <a:pt x="23" y="172"/>
                  <a:pt x="23" y="172"/>
                </a:cubicBezTo>
                <a:close/>
                <a:moveTo>
                  <a:pt x="9" y="202"/>
                </a:moveTo>
                <a:cubicBezTo>
                  <a:pt x="236" y="202"/>
                  <a:pt x="236" y="202"/>
                  <a:pt x="236" y="202"/>
                </a:cubicBezTo>
                <a:cubicBezTo>
                  <a:pt x="236" y="61"/>
                  <a:pt x="236" y="61"/>
                  <a:pt x="236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9" y="202"/>
                  <a:pt x="9" y="202"/>
                  <a:pt x="9" y="202"/>
                </a:cubicBezTo>
                <a:close/>
                <a:moveTo>
                  <a:pt x="236" y="208"/>
                </a:moveTo>
                <a:cubicBezTo>
                  <a:pt x="9" y="208"/>
                  <a:pt x="9" y="208"/>
                  <a:pt x="9" y="208"/>
                </a:cubicBezTo>
                <a:cubicBezTo>
                  <a:pt x="9" y="218"/>
                  <a:pt x="9" y="218"/>
                  <a:pt x="9" y="218"/>
                </a:cubicBezTo>
                <a:cubicBezTo>
                  <a:pt x="236" y="218"/>
                  <a:pt x="236" y="218"/>
                  <a:pt x="236" y="218"/>
                </a:cubicBezTo>
                <a:cubicBezTo>
                  <a:pt x="236" y="208"/>
                  <a:pt x="236" y="208"/>
                  <a:pt x="236" y="208"/>
                </a:cubicBezTo>
                <a:close/>
                <a:moveTo>
                  <a:pt x="4" y="52"/>
                </a:moveTo>
                <a:cubicBezTo>
                  <a:pt x="63" y="52"/>
                  <a:pt x="63" y="52"/>
                  <a:pt x="63" y="52"/>
                </a:cubicBezTo>
                <a:cubicBezTo>
                  <a:pt x="111" y="12"/>
                  <a:pt x="111" y="12"/>
                  <a:pt x="111" y="12"/>
                </a:cubicBezTo>
                <a:cubicBezTo>
                  <a:pt x="112" y="14"/>
                  <a:pt x="113" y="15"/>
                  <a:pt x="114" y="17"/>
                </a:cubicBezTo>
                <a:cubicBezTo>
                  <a:pt x="114" y="17"/>
                  <a:pt x="114" y="17"/>
                  <a:pt x="114" y="17"/>
                </a:cubicBezTo>
                <a:cubicBezTo>
                  <a:pt x="114" y="17"/>
                  <a:pt x="114" y="17"/>
                  <a:pt x="114" y="17"/>
                </a:cubicBezTo>
                <a:cubicBezTo>
                  <a:pt x="114" y="17"/>
                  <a:pt x="114" y="17"/>
                  <a:pt x="114" y="17"/>
                </a:cubicBezTo>
                <a:cubicBezTo>
                  <a:pt x="72" y="52"/>
                  <a:pt x="72" y="52"/>
                  <a:pt x="72" y="52"/>
                </a:cubicBezTo>
                <a:cubicBezTo>
                  <a:pt x="175" y="52"/>
                  <a:pt x="175" y="52"/>
                  <a:pt x="175" y="52"/>
                </a:cubicBezTo>
                <a:cubicBezTo>
                  <a:pt x="128" y="13"/>
                  <a:pt x="128" y="13"/>
                  <a:pt x="128" y="13"/>
                </a:cubicBezTo>
                <a:cubicBezTo>
                  <a:pt x="127" y="14"/>
                  <a:pt x="125" y="14"/>
                  <a:pt x="124" y="15"/>
                </a:cubicBezTo>
                <a:cubicBezTo>
                  <a:pt x="124" y="15"/>
                  <a:pt x="124" y="15"/>
                  <a:pt x="123" y="15"/>
                </a:cubicBezTo>
                <a:cubicBezTo>
                  <a:pt x="123" y="15"/>
                  <a:pt x="123" y="15"/>
                  <a:pt x="123" y="15"/>
                </a:cubicBezTo>
                <a:cubicBezTo>
                  <a:pt x="119" y="15"/>
                  <a:pt x="116" y="11"/>
                  <a:pt x="116" y="7"/>
                </a:cubicBezTo>
                <a:cubicBezTo>
                  <a:pt x="116" y="3"/>
                  <a:pt x="119" y="0"/>
                  <a:pt x="123" y="0"/>
                </a:cubicBezTo>
                <a:cubicBezTo>
                  <a:pt x="127" y="0"/>
                  <a:pt x="130" y="3"/>
                  <a:pt x="130" y="7"/>
                </a:cubicBezTo>
                <a:cubicBezTo>
                  <a:pt x="130" y="8"/>
                  <a:pt x="130" y="8"/>
                  <a:pt x="130" y="8"/>
                </a:cubicBezTo>
                <a:cubicBezTo>
                  <a:pt x="184" y="52"/>
                  <a:pt x="184" y="52"/>
                  <a:pt x="184" y="52"/>
                </a:cubicBezTo>
                <a:cubicBezTo>
                  <a:pt x="240" y="52"/>
                  <a:pt x="240" y="52"/>
                  <a:pt x="240" y="52"/>
                </a:cubicBezTo>
                <a:cubicBezTo>
                  <a:pt x="243" y="52"/>
                  <a:pt x="245" y="54"/>
                  <a:pt x="245" y="56"/>
                </a:cubicBezTo>
                <a:cubicBezTo>
                  <a:pt x="245" y="222"/>
                  <a:pt x="245" y="222"/>
                  <a:pt x="245" y="222"/>
                </a:cubicBezTo>
                <a:cubicBezTo>
                  <a:pt x="245" y="225"/>
                  <a:pt x="243" y="227"/>
                  <a:pt x="240" y="227"/>
                </a:cubicBezTo>
                <a:cubicBezTo>
                  <a:pt x="4" y="227"/>
                  <a:pt x="4" y="227"/>
                  <a:pt x="4" y="227"/>
                </a:cubicBezTo>
                <a:cubicBezTo>
                  <a:pt x="2" y="227"/>
                  <a:pt x="0" y="225"/>
                  <a:pt x="0" y="222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4"/>
                  <a:pt x="2" y="52"/>
                  <a:pt x="4" y="52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Obdélník 34"/>
          <p:cNvSpPr/>
          <p:nvPr/>
        </p:nvSpPr>
        <p:spPr>
          <a:xfrm>
            <a:off x="4612528" y="3315600"/>
            <a:ext cx="3960000" cy="1058400"/>
          </a:xfrm>
          <a:prstGeom prst="rect">
            <a:avLst/>
          </a:prstGeom>
          <a:solidFill>
            <a:srgbClr val="008BC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26" name="Group 50"/>
          <p:cNvGrpSpPr/>
          <p:nvPr/>
        </p:nvGrpSpPr>
        <p:grpSpPr>
          <a:xfrm>
            <a:off x="4716016" y="3344093"/>
            <a:ext cx="3028249" cy="837094"/>
            <a:chOff x="1619672" y="1149242"/>
            <a:chExt cx="3028249" cy="837094"/>
          </a:xfrm>
        </p:grpSpPr>
        <p:sp>
          <p:nvSpPr>
            <p:cNvPr id="27" name="TextBox 51"/>
            <p:cNvSpPr txBox="1"/>
            <p:nvPr/>
          </p:nvSpPr>
          <p:spPr>
            <a:xfrm>
              <a:off x="1632620" y="1386172"/>
              <a:ext cx="2845349" cy="6001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Na mnoha TIC jsou uvedené informace pouze v českém jazyce (např. otevírací doba), nebo je přeložená pouze část textu.</a:t>
              </a:r>
            </a:p>
          </p:txBody>
        </p:sp>
        <p:sp>
          <p:nvSpPr>
            <p:cNvPr id="28" name="TextBox 52"/>
            <p:cNvSpPr txBox="1"/>
            <p:nvPr/>
          </p:nvSpPr>
          <p:spPr>
            <a:xfrm>
              <a:off x="1619672" y="1149242"/>
              <a:ext cx="302824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MYSLETE NA CIZINCE</a:t>
              </a:r>
            </a:p>
          </p:txBody>
        </p:sp>
      </p:grpSp>
      <p:grpSp>
        <p:nvGrpSpPr>
          <p:cNvPr id="41" name="Group 27"/>
          <p:cNvGrpSpPr>
            <a:grpSpLocks noChangeAspect="1"/>
          </p:cNvGrpSpPr>
          <p:nvPr/>
        </p:nvGrpSpPr>
        <p:grpSpPr>
          <a:xfrm>
            <a:off x="7908333" y="3482783"/>
            <a:ext cx="426964" cy="521469"/>
            <a:chOff x="8466138" y="3614738"/>
            <a:chExt cx="803275" cy="981075"/>
          </a:xfrm>
          <a:solidFill>
            <a:srgbClr val="FFFFFF"/>
          </a:solidFill>
        </p:grpSpPr>
        <p:sp>
          <p:nvSpPr>
            <p:cNvPr id="42" name="Freeform 10"/>
            <p:cNvSpPr>
              <a:spLocks noEditPoints="1"/>
            </p:cNvSpPr>
            <p:nvPr/>
          </p:nvSpPr>
          <p:spPr bwMode="auto">
            <a:xfrm>
              <a:off x="8466138" y="3614738"/>
              <a:ext cx="711200" cy="708025"/>
            </a:xfrm>
            <a:custGeom>
              <a:avLst/>
              <a:gdLst/>
              <a:ahLst/>
              <a:cxnLst>
                <a:cxn ang="0">
                  <a:pos x="124" y="420"/>
                </a:cxn>
                <a:cxn ang="0">
                  <a:pos x="246" y="446"/>
                </a:cxn>
                <a:cxn ang="0">
                  <a:pos x="362" y="402"/>
                </a:cxn>
                <a:cxn ang="0">
                  <a:pos x="426" y="324"/>
                </a:cxn>
                <a:cxn ang="0">
                  <a:pos x="446" y="202"/>
                </a:cxn>
                <a:cxn ang="0">
                  <a:pos x="398" y="88"/>
                </a:cxn>
                <a:cxn ang="0">
                  <a:pos x="336" y="32"/>
                </a:cxn>
                <a:cxn ang="0">
                  <a:pos x="220" y="0"/>
                </a:cxn>
                <a:cxn ang="0">
                  <a:pos x="104" y="32"/>
                </a:cxn>
                <a:cxn ang="0">
                  <a:pos x="34" y="102"/>
                </a:cxn>
                <a:cxn ang="0">
                  <a:pos x="0" y="218"/>
                </a:cxn>
                <a:cxn ang="0">
                  <a:pos x="34" y="336"/>
                </a:cxn>
                <a:cxn ang="0">
                  <a:pos x="130" y="324"/>
                </a:cxn>
                <a:cxn ang="0">
                  <a:pos x="200" y="378"/>
                </a:cxn>
                <a:cxn ang="0">
                  <a:pos x="118" y="386"/>
                </a:cxn>
                <a:cxn ang="0">
                  <a:pos x="80" y="368"/>
                </a:cxn>
                <a:cxn ang="0">
                  <a:pos x="346" y="176"/>
                </a:cxn>
                <a:cxn ang="0">
                  <a:pos x="330" y="280"/>
                </a:cxn>
                <a:cxn ang="0">
                  <a:pos x="260" y="346"/>
                </a:cxn>
                <a:cxn ang="0">
                  <a:pos x="158" y="330"/>
                </a:cxn>
                <a:cxn ang="0">
                  <a:pos x="138" y="128"/>
                </a:cxn>
                <a:cxn ang="0">
                  <a:pos x="218" y="72"/>
                </a:cxn>
                <a:cxn ang="0">
                  <a:pos x="220" y="208"/>
                </a:cxn>
                <a:cxn ang="0">
                  <a:pos x="84" y="236"/>
                </a:cxn>
                <a:cxn ang="0">
                  <a:pos x="128" y="138"/>
                </a:cxn>
                <a:cxn ang="0">
                  <a:pos x="148" y="412"/>
                </a:cxn>
                <a:cxn ang="0">
                  <a:pos x="216" y="386"/>
                </a:cxn>
                <a:cxn ang="0">
                  <a:pos x="282" y="408"/>
                </a:cxn>
                <a:cxn ang="0">
                  <a:pos x="220" y="424"/>
                </a:cxn>
                <a:cxn ang="0">
                  <a:pos x="262" y="388"/>
                </a:cxn>
                <a:cxn ang="0">
                  <a:pos x="274" y="354"/>
                </a:cxn>
                <a:cxn ang="0">
                  <a:pos x="328" y="394"/>
                </a:cxn>
                <a:cxn ang="0">
                  <a:pos x="322" y="312"/>
                </a:cxn>
                <a:cxn ang="0">
                  <a:pos x="380" y="232"/>
                </a:cxn>
                <a:cxn ang="0">
                  <a:pos x="396" y="314"/>
                </a:cxn>
                <a:cxn ang="0">
                  <a:pos x="420" y="170"/>
                </a:cxn>
                <a:cxn ang="0">
                  <a:pos x="418" y="278"/>
                </a:cxn>
                <a:cxn ang="0">
                  <a:pos x="394" y="232"/>
                </a:cxn>
                <a:cxn ang="0">
                  <a:pos x="400" y="180"/>
                </a:cxn>
                <a:cxn ang="0">
                  <a:pos x="388" y="118"/>
                </a:cxn>
                <a:cxn ang="0">
                  <a:pos x="368" y="180"/>
                </a:cxn>
                <a:cxn ang="0">
                  <a:pos x="370" y="78"/>
                </a:cxn>
                <a:cxn ang="0">
                  <a:pos x="354" y="64"/>
                </a:cxn>
                <a:cxn ang="0">
                  <a:pos x="274" y="86"/>
                </a:cxn>
                <a:cxn ang="0">
                  <a:pos x="280" y="52"/>
                </a:cxn>
                <a:cxn ang="0">
                  <a:pos x="354" y="64"/>
                </a:cxn>
                <a:cxn ang="0">
                  <a:pos x="286" y="30"/>
                </a:cxn>
                <a:cxn ang="0">
                  <a:pos x="226" y="52"/>
                </a:cxn>
                <a:cxn ang="0">
                  <a:pos x="160" y="44"/>
                </a:cxn>
                <a:cxn ang="0">
                  <a:pos x="204" y="22"/>
                </a:cxn>
                <a:cxn ang="0">
                  <a:pos x="160" y="58"/>
                </a:cxn>
                <a:cxn ang="0">
                  <a:pos x="146" y="102"/>
                </a:cxn>
                <a:cxn ang="0">
                  <a:pos x="116" y="62"/>
                </a:cxn>
                <a:cxn ang="0">
                  <a:pos x="66" y="104"/>
                </a:cxn>
                <a:cxn ang="0">
                  <a:pos x="90" y="162"/>
                </a:cxn>
                <a:cxn ang="0">
                  <a:pos x="60" y="168"/>
                </a:cxn>
                <a:cxn ang="0">
                  <a:pos x="36" y="304"/>
                </a:cxn>
                <a:cxn ang="0">
                  <a:pos x="24" y="202"/>
                </a:cxn>
                <a:cxn ang="0">
                  <a:pos x="46" y="172"/>
                </a:cxn>
                <a:cxn ang="0">
                  <a:pos x="42" y="258"/>
                </a:cxn>
                <a:cxn ang="0">
                  <a:pos x="76" y="252"/>
                </a:cxn>
                <a:cxn ang="0">
                  <a:pos x="66" y="352"/>
                </a:cxn>
                <a:cxn ang="0">
                  <a:pos x="52" y="278"/>
                </a:cxn>
              </a:cxnLst>
              <a:rect l="0" t="0" r="r" b="b"/>
              <a:pathLst>
                <a:path w="448" h="446">
                  <a:moveTo>
                    <a:pt x="70" y="380"/>
                  </a:moveTo>
                  <a:lnTo>
                    <a:pt x="72" y="382"/>
                  </a:lnTo>
                  <a:lnTo>
                    <a:pt x="72" y="382"/>
                  </a:lnTo>
                  <a:lnTo>
                    <a:pt x="88" y="396"/>
                  </a:lnTo>
                  <a:lnTo>
                    <a:pt x="106" y="410"/>
                  </a:lnTo>
                  <a:lnTo>
                    <a:pt x="124" y="420"/>
                  </a:lnTo>
                  <a:lnTo>
                    <a:pt x="144" y="430"/>
                  </a:lnTo>
                  <a:lnTo>
                    <a:pt x="164" y="436"/>
                  </a:lnTo>
                  <a:lnTo>
                    <a:pt x="184" y="442"/>
                  </a:lnTo>
                  <a:lnTo>
                    <a:pt x="204" y="446"/>
                  </a:lnTo>
                  <a:lnTo>
                    <a:pt x="224" y="446"/>
                  </a:lnTo>
                  <a:lnTo>
                    <a:pt x="246" y="446"/>
                  </a:lnTo>
                  <a:lnTo>
                    <a:pt x="266" y="444"/>
                  </a:lnTo>
                  <a:lnTo>
                    <a:pt x="286" y="438"/>
                  </a:lnTo>
                  <a:lnTo>
                    <a:pt x="306" y="432"/>
                  </a:lnTo>
                  <a:lnTo>
                    <a:pt x="326" y="424"/>
                  </a:lnTo>
                  <a:lnTo>
                    <a:pt x="344" y="414"/>
                  </a:lnTo>
                  <a:lnTo>
                    <a:pt x="362" y="402"/>
                  </a:lnTo>
                  <a:lnTo>
                    <a:pt x="378" y="386"/>
                  </a:lnTo>
                  <a:lnTo>
                    <a:pt x="388" y="376"/>
                  </a:lnTo>
                  <a:lnTo>
                    <a:pt x="388" y="376"/>
                  </a:lnTo>
                  <a:lnTo>
                    <a:pt x="402" y="360"/>
                  </a:lnTo>
                  <a:lnTo>
                    <a:pt x="414" y="342"/>
                  </a:lnTo>
                  <a:lnTo>
                    <a:pt x="426" y="324"/>
                  </a:lnTo>
                  <a:lnTo>
                    <a:pt x="434" y="304"/>
                  </a:lnTo>
                  <a:lnTo>
                    <a:pt x="440" y="284"/>
                  </a:lnTo>
                  <a:lnTo>
                    <a:pt x="444" y="264"/>
                  </a:lnTo>
                  <a:lnTo>
                    <a:pt x="448" y="244"/>
                  </a:lnTo>
                  <a:lnTo>
                    <a:pt x="448" y="222"/>
                  </a:lnTo>
                  <a:lnTo>
                    <a:pt x="446" y="202"/>
                  </a:lnTo>
                  <a:lnTo>
                    <a:pt x="444" y="182"/>
                  </a:lnTo>
                  <a:lnTo>
                    <a:pt x="438" y="162"/>
                  </a:lnTo>
                  <a:lnTo>
                    <a:pt x="430" y="142"/>
                  </a:lnTo>
                  <a:lnTo>
                    <a:pt x="422" y="122"/>
                  </a:lnTo>
                  <a:lnTo>
                    <a:pt x="412" y="104"/>
                  </a:lnTo>
                  <a:lnTo>
                    <a:pt x="398" y="88"/>
                  </a:lnTo>
                  <a:lnTo>
                    <a:pt x="384" y="70"/>
                  </a:lnTo>
                  <a:lnTo>
                    <a:pt x="380" y="68"/>
                  </a:lnTo>
                  <a:lnTo>
                    <a:pt x="370" y="58"/>
                  </a:lnTo>
                  <a:lnTo>
                    <a:pt x="370" y="58"/>
                  </a:lnTo>
                  <a:lnTo>
                    <a:pt x="354" y="44"/>
                  </a:lnTo>
                  <a:lnTo>
                    <a:pt x="336" y="32"/>
                  </a:lnTo>
                  <a:lnTo>
                    <a:pt x="318" y="22"/>
                  </a:lnTo>
                  <a:lnTo>
                    <a:pt x="300" y="14"/>
                  </a:lnTo>
                  <a:lnTo>
                    <a:pt x="280" y="8"/>
                  </a:lnTo>
                  <a:lnTo>
                    <a:pt x="260" y="2"/>
                  </a:lnTo>
                  <a:lnTo>
                    <a:pt x="240" y="0"/>
                  </a:lnTo>
                  <a:lnTo>
                    <a:pt x="220" y="0"/>
                  </a:lnTo>
                  <a:lnTo>
                    <a:pt x="200" y="0"/>
                  </a:lnTo>
                  <a:lnTo>
                    <a:pt x="180" y="2"/>
                  </a:lnTo>
                  <a:lnTo>
                    <a:pt x="160" y="8"/>
                  </a:lnTo>
                  <a:lnTo>
                    <a:pt x="140" y="14"/>
                  </a:lnTo>
                  <a:lnTo>
                    <a:pt x="122" y="22"/>
                  </a:lnTo>
                  <a:lnTo>
                    <a:pt x="104" y="32"/>
                  </a:lnTo>
                  <a:lnTo>
                    <a:pt x="86" y="44"/>
                  </a:lnTo>
                  <a:lnTo>
                    <a:pt x="70" y="58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46" y="86"/>
                  </a:lnTo>
                  <a:lnTo>
                    <a:pt x="34" y="102"/>
                  </a:lnTo>
                  <a:lnTo>
                    <a:pt x="24" y="120"/>
                  </a:lnTo>
                  <a:lnTo>
                    <a:pt x="16" y="140"/>
                  </a:lnTo>
                  <a:lnTo>
                    <a:pt x="8" y="158"/>
                  </a:lnTo>
                  <a:lnTo>
                    <a:pt x="4" y="178"/>
                  </a:lnTo>
                  <a:lnTo>
                    <a:pt x="2" y="198"/>
                  </a:lnTo>
                  <a:lnTo>
                    <a:pt x="0" y="218"/>
                  </a:lnTo>
                  <a:lnTo>
                    <a:pt x="2" y="238"/>
                  </a:lnTo>
                  <a:lnTo>
                    <a:pt x="4" y="260"/>
                  </a:lnTo>
                  <a:lnTo>
                    <a:pt x="8" y="278"/>
                  </a:lnTo>
                  <a:lnTo>
                    <a:pt x="16" y="298"/>
                  </a:lnTo>
                  <a:lnTo>
                    <a:pt x="24" y="318"/>
                  </a:lnTo>
                  <a:lnTo>
                    <a:pt x="34" y="336"/>
                  </a:lnTo>
                  <a:lnTo>
                    <a:pt x="46" y="352"/>
                  </a:lnTo>
                  <a:lnTo>
                    <a:pt x="60" y="368"/>
                  </a:lnTo>
                  <a:lnTo>
                    <a:pt x="70" y="380"/>
                  </a:lnTo>
                  <a:close/>
                  <a:moveTo>
                    <a:pt x="80" y="368"/>
                  </a:moveTo>
                  <a:lnTo>
                    <a:pt x="128" y="320"/>
                  </a:lnTo>
                  <a:lnTo>
                    <a:pt x="130" y="324"/>
                  </a:lnTo>
                  <a:lnTo>
                    <a:pt x="130" y="324"/>
                  </a:lnTo>
                  <a:lnTo>
                    <a:pt x="148" y="340"/>
                  </a:lnTo>
                  <a:lnTo>
                    <a:pt x="164" y="354"/>
                  </a:lnTo>
                  <a:lnTo>
                    <a:pt x="182" y="366"/>
                  </a:lnTo>
                  <a:lnTo>
                    <a:pt x="200" y="378"/>
                  </a:lnTo>
                  <a:lnTo>
                    <a:pt x="200" y="378"/>
                  </a:lnTo>
                  <a:lnTo>
                    <a:pt x="178" y="384"/>
                  </a:lnTo>
                  <a:lnTo>
                    <a:pt x="178" y="384"/>
                  </a:lnTo>
                  <a:lnTo>
                    <a:pt x="162" y="386"/>
                  </a:lnTo>
                  <a:lnTo>
                    <a:pt x="146" y="388"/>
                  </a:lnTo>
                  <a:lnTo>
                    <a:pt x="132" y="388"/>
                  </a:lnTo>
                  <a:lnTo>
                    <a:pt x="118" y="386"/>
                  </a:lnTo>
                  <a:lnTo>
                    <a:pt x="118" y="386"/>
                  </a:lnTo>
                  <a:lnTo>
                    <a:pt x="108" y="384"/>
                  </a:lnTo>
                  <a:lnTo>
                    <a:pt x="98" y="380"/>
                  </a:lnTo>
                  <a:lnTo>
                    <a:pt x="88" y="376"/>
                  </a:lnTo>
                  <a:lnTo>
                    <a:pt x="80" y="368"/>
                  </a:lnTo>
                  <a:lnTo>
                    <a:pt x="80" y="368"/>
                  </a:lnTo>
                  <a:close/>
                  <a:moveTo>
                    <a:pt x="230" y="218"/>
                  </a:moveTo>
                  <a:lnTo>
                    <a:pt x="312" y="136"/>
                  </a:lnTo>
                  <a:lnTo>
                    <a:pt x="314" y="140"/>
                  </a:lnTo>
                  <a:lnTo>
                    <a:pt x="314" y="140"/>
                  </a:lnTo>
                  <a:lnTo>
                    <a:pt x="332" y="158"/>
                  </a:lnTo>
                  <a:lnTo>
                    <a:pt x="346" y="176"/>
                  </a:lnTo>
                  <a:lnTo>
                    <a:pt x="360" y="196"/>
                  </a:lnTo>
                  <a:lnTo>
                    <a:pt x="372" y="216"/>
                  </a:lnTo>
                  <a:lnTo>
                    <a:pt x="372" y="216"/>
                  </a:lnTo>
                  <a:lnTo>
                    <a:pt x="360" y="238"/>
                  </a:lnTo>
                  <a:lnTo>
                    <a:pt x="346" y="258"/>
                  </a:lnTo>
                  <a:lnTo>
                    <a:pt x="330" y="280"/>
                  </a:lnTo>
                  <a:lnTo>
                    <a:pt x="312" y="300"/>
                  </a:lnTo>
                  <a:lnTo>
                    <a:pt x="230" y="218"/>
                  </a:lnTo>
                  <a:close/>
                  <a:moveTo>
                    <a:pt x="302" y="312"/>
                  </a:moveTo>
                  <a:lnTo>
                    <a:pt x="302" y="312"/>
                  </a:lnTo>
                  <a:lnTo>
                    <a:pt x="282" y="330"/>
                  </a:lnTo>
                  <a:lnTo>
                    <a:pt x="260" y="346"/>
                  </a:lnTo>
                  <a:lnTo>
                    <a:pt x="238" y="360"/>
                  </a:lnTo>
                  <a:lnTo>
                    <a:pt x="216" y="370"/>
                  </a:lnTo>
                  <a:lnTo>
                    <a:pt x="216" y="370"/>
                  </a:lnTo>
                  <a:lnTo>
                    <a:pt x="198" y="358"/>
                  </a:lnTo>
                  <a:lnTo>
                    <a:pt x="178" y="346"/>
                  </a:lnTo>
                  <a:lnTo>
                    <a:pt x="158" y="330"/>
                  </a:lnTo>
                  <a:lnTo>
                    <a:pt x="140" y="314"/>
                  </a:lnTo>
                  <a:lnTo>
                    <a:pt x="138" y="310"/>
                  </a:lnTo>
                  <a:lnTo>
                    <a:pt x="220" y="228"/>
                  </a:lnTo>
                  <a:lnTo>
                    <a:pt x="302" y="312"/>
                  </a:lnTo>
                  <a:close/>
                  <a:moveTo>
                    <a:pt x="220" y="208"/>
                  </a:moveTo>
                  <a:lnTo>
                    <a:pt x="138" y="128"/>
                  </a:lnTo>
                  <a:lnTo>
                    <a:pt x="138" y="128"/>
                  </a:lnTo>
                  <a:lnTo>
                    <a:pt x="158" y="110"/>
                  </a:lnTo>
                  <a:lnTo>
                    <a:pt x="176" y="96"/>
                  </a:lnTo>
                  <a:lnTo>
                    <a:pt x="196" y="82"/>
                  </a:lnTo>
                  <a:lnTo>
                    <a:pt x="216" y="72"/>
                  </a:lnTo>
                  <a:lnTo>
                    <a:pt x="218" y="72"/>
                  </a:lnTo>
                  <a:lnTo>
                    <a:pt x="218" y="72"/>
                  </a:lnTo>
                  <a:lnTo>
                    <a:pt x="238" y="82"/>
                  </a:lnTo>
                  <a:lnTo>
                    <a:pt x="260" y="94"/>
                  </a:lnTo>
                  <a:lnTo>
                    <a:pt x="280" y="110"/>
                  </a:lnTo>
                  <a:lnTo>
                    <a:pt x="302" y="126"/>
                  </a:lnTo>
                  <a:lnTo>
                    <a:pt x="220" y="208"/>
                  </a:lnTo>
                  <a:close/>
                  <a:moveTo>
                    <a:pt x="210" y="218"/>
                  </a:moveTo>
                  <a:lnTo>
                    <a:pt x="128" y="300"/>
                  </a:lnTo>
                  <a:lnTo>
                    <a:pt x="128" y="300"/>
                  </a:lnTo>
                  <a:lnTo>
                    <a:pt x="110" y="280"/>
                  </a:lnTo>
                  <a:lnTo>
                    <a:pt x="96" y="258"/>
                  </a:lnTo>
                  <a:lnTo>
                    <a:pt x="84" y="236"/>
                  </a:lnTo>
                  <a:lnTo>
                    <a:pt x="74" y="214"/>
                  </a:lnTo>
                  <a:lnTo>
                    <a:pt x="74" y="214"/>
                  </a:lnTo>
                  <a:lnTo>
                    <a:pt x="84" y="194"/>
                  </a:lnTo>
                  <a:lnTo>
                    <a:pt x="96" y="176"/>
                  </a:lnTo>
                  <a:lnTo>
                    <a:pt x="112" y="156"/>
                  </a:lnTo>
                  <a:lnTo>
                    <a:pt x="128" y="138"/>
                  </a:lnTo>
                  <a:lnTo>
                    <a:pt x="210" y="218"/>
                  </a:lnTo>
                  <a:close/>
                  <a:moveTo>
                    <a:pt x="220" y="424"/>
                  </a:moveTo>
                  <a:lnTo>
                    <a:pt x="220" y="424"/>
                  </a:lnTo>
                  <a:lnTo>
                    <a:pt x="196" y="424"/>
                  </a:lnTo>
                  <a:lnTo>
                    <a:pt x="172" y="420"/>
                  </a:lnTo>
                  <a:lnTo>
                    <a:pt x="148" y="412"/>
                  </a:lnTo>
                  <a:lnTo>
                    <a:pt x="126" y="402"/>
                  </a:lnTo>
                  <a:lnTo>
                    <a:pt x="126" y="402"/>
                  </a:lnTo>
                  <a:lnTo>
                    <a:pt x="148" y="402"/>
                  </a:lnTo>
                  <a:lnTo>
                    <a:pt x="170" y="400"/>
                  </a:lnTo>
                  <a:lnTo>
                    <a:pt x="192" y="394"/>
                  </a:lnTo>
                  <a:lnTo>
                    <a:pt x="216" y="386"/>
                  </a:lnTo>
                  <a:lnTo>
                    <a:pt x="216" y="386"/>
                  </a:lnTo>
                  <a:lnTo>
                    <a:pt x="216" y="386"/>
                  </a:lnTo>
                  <a:lnTo>
                    <a:pt x="242" y="398"/>
                  </a:lnTo>
                  <a:lnTo>
                    <a:pt x="268" y="404"/>
                  </a:lnTo>
                  <a:lnTo>
                    <a:pt x="268" y="404"/>
                  </a:lnTo>
                  <a:lnTo>
                    <a:pt x="282" y="408"/>
                  </a:lnTo>
                  <a:lnTo>
                    <a:pt x="298" y="410"/>
                  </a:lnTo>
                  <a:lnTo>
                    <a:pt x="298" y="410"/>
                  </a:lnTo>
                  <a:lnTo>
                    <a:pt x="280" y="416"/>
                  </a:lnTo>
                  <a:lnTo>
                    <a:pt x="260" y="422"/>
                  </a:lnTo>
                  <a:lnTo>
                    <a:pt x="240" y="424"/>
                  </a:lnTo>
                  <a:lnTo>
                    <a:pt x="220" y="424"/>
                  </a:lnTo>
                  <a:lnTo>
                    <a:pt x="220" y="424"/>
                  </a:lnTo>
                  <a:close/>
                  <a:moveTo>
                    <a:pt x="328" y="394"/>
                  </a:moveTo>
                  <a:lnTo>
                    <a:pt x="328" y="394"/>
                  </a:lnTo>
                  <a:lnTo>
                    <a:pt x="308" y="396"/>
                  </a:lnTo>
                  <a:lnTo>
                    <a:pt x="286" y="394"/>
                  </a:lnTo>
                  <a:lnTo>
                    <a:pt x="262" y="388"/>
                  </a:lnTo>
                  <a:lnTo>
                    <a:pt x="238" y="380"/>
                  </a:lnTo>
                  <a:lnTo>
                    <a:pt x="238" y="380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54" y="366"/>
                  </a:lnTo>
                  <a:lnTo>
                    <a:pt x="274" y="354"/>
                  </a:lnTo>
                  <a:lnTo>
                    <a:pt x="294" y="338"/>
                  </a:lnTo>
                  <a:lnTo>
                    <a:pt x="312" y="322"/>
                  </a:lnTo>
                  <a:lnTo>
                    <a:pt x="360" y="370"/>
                  </a:lnTo>
                  <a:lnTo>
                    <a:pt x="360" y="370"/>
                  </a:lnTo>
                  <a:lnTo>
                    <a:pt x="346" y="382"/>
                  </a:lnTo>
                  <a:lnTo>
                    <a:pt x="328" y="394"/>
                  </a:lnTo>
                  <a:lnTo>
                    <a:pt x="328" y="394"/>
                  </a:lnTo>
                  <a:close/>
                  <a:moveTo>
                    <a:pt x="396" y="328"/>
                  </a:moveTo>
                  <a:lnTo>
                    <a:pt x="396" y="328"/>
                  </a:lnTo>
                  <a:lnTo>
                    <a:pt x="384" y="344"/>
                  </a:lnTo>
                  <a:lnTo>
                    <a:pt x="370" y="360"/>
                  </a:lnTo>
                  <a:lnTo>
                    <a:pt x="322" y="312"/>
                  </a:lnTo>
                  <a:lnTo>
                    <a:pt x="322" y="312"/>
                  </a:lnTo>
                  <a:lnTo>
                    <a:pt x="340" y="292"/>
                  </a:lnTo>
                  <a:lnTo>
                    <a:pt x="354" y="272"/>
                  </a:lnTo>
                  <a:lnTo>
                    <a:pt x="368" y="252"/>
                  </a:lnTo>
                  <a:lnTo>
                    <a:pt x="380" y="232"/>
                  </a:lnTo>
                  <a:lnTo>
                    <a:pt x="380" y="232"/>
                  </a:lnTo>
                  <a:lnTo>
                    <a:pt x="386" y="250"/>
                  </a:lnTo>
                  <a:lnTo>
                    <a:pt x="392" y="270"/>
                  </a:lnTo>
                  <a:lnTo>
                    <a:pt x="392" y="270"/>
                  </a:lnTo>
                  <a:lnTo>
                    <a:pt x="396" y="284"/>
                  </a:lnTo>
                  <a:lnTo>
                    <a:pt x="396" y="300"/>
                  </a:lnTo>
                  <a:lnTo>
                    <a:pt x="396" y="314"/>
                  </a:lnTo>
                  <a:lnTo>
                    <a:pt x="396" y="328"/>
                  </a:lnTo>
                  <a:lnTo>
                    <a:pt x="396" y="328"/>
                  </a:lnTo>
                  <a:close/>
                  <a:moveTo>
                    <a:pt x="404" y="124"/>
                  </a:moveTo>
                  <a:lnTo>
                    <a:pt x="404" y="124"/>
                  </a:lnTo>
                  <a:lnTo>
                    <a:pt x="414" y="148"/>
                  </a:lnTo>
                  <a:lnTo>
                    <a:pt x="420" y="170"/>
                  </a:lnTo>
                  <a:lnTo>
                    <a:pt x="424" y="194"/>
                  </a:lnTo>
                  <a:lnTo>
                    <a:pt x="426" y="220"/>
                  </a:lnTo>
                  <a:lnTo>
                    <a:pt x="426" y="220"/>
                  </a:lnTo>
                  <a:lnTo>
                    <a:pt x="426" y="238"/>
                  </a:lnTo>
                  <a:lnTo>
                    <a:pt x="422" y="258"/>
                  </a:lnTo>
                  <a:lnTo>
                    <a:pt x="418" y="278"/>
                  </a:lnTo>
                  <a:lnTo>
                    <a:pt x="410" y="296"/>
                  </a:lnTo>
                  <a:lnTo>
                    <a:pt x="410" y="296"/>
                  </a:lnTo>
                  <a:lnTo>
                    <a:pt x="410" y="280"/>
                  </a:lnTo>
                  <a:lnTo>
                    <a:pt x="406" y="264"/>
                  </a:lnTo>
                  <a:lnTo>
                    <a:pt x="402" y="248"/>
                  </a:lnTo>
                  <a:lnTo>
                    <a:pt x="394" y="232"/>
                  </a:lnTo>
                  <a:lnTo>
                    <a:pt x="394" y="232"/>
                  </a:lnTo>
                  <a:lnTo>
                    <a:pt x="388" y="214"/>
                  </a:lnTo>
                  <a:lnTo>
                    <a:pt x="388" y="214"/>
                  </a:lnTo>
                  <a:lnTo>
                    <a:pt x="394" y="198"/>
                  </a:lnTo>
                  <a:lnTo>
                    <a:pt x="400" y="180"/>
                  </a:lnTo>
                  <a:lnTo>
                    <a:pt x="400" y="180"/>
                  </a:lnTo>
                  <a:lnTo>
                    <a:pt x="404" y="152"/>
                  </a:lnTo>
                  <a:lnTo>
                    <a:pt x="404" y="138"/>
                  </a:lnTo>
                  <a:lnTo>
                    <a:pt x="404" y="124"/>
                  </a:lnTo>
                  <a:lnTo>
                    <a:pt x="404" y="124"/>
                  </a:lnTo>
                  <a:close/>
                  <a:moveTo>
                    <a:pt x="388" y="118"/>
                  </a:moveTo>
                  <a:lnTo>
                    <a:pt x="388" y="118"/>
                  </a:lnTo>
                  <a:lnTo>
                    <a:pt x="390" y="136"/>
                  </a:lnTo>
                  <a:lnTo>
                    <a:pt x="388" y="156"/>
                  </a:lnTo>
                  <a:lnTo>
                    <a:pt x="384" y="176"/>
                  </a:lnTo>
                  <a:lnTo>
                    <a:pt x="378" y="198"/>
                  </a:lnTo>
                  <a:lnTo>
                    <a:pt x="378" y="198"/>
                  </a:lnTo>
                  <a:lnTo>
                    <a:pt x="368" y="180"/>
                  </a:lnTo>
                  <a:lnTo>
                    <a:pt x="354" y="162"/>
                  </a:lnTo>
                  <a:lnTo>
                    <a:pt x="340" y="146"/>
                  </a:lnTo>
                  <a:lnTo>
                    <a:pt x="324" y="130"/>
                  </a:lnTo>
                  <a:lnTo>
                    <a:pt x="322" y="126"/>
                  </a:lnTo>
                  <a:lnTo>
                    <a:pt x="370" y="78"/>
                  </a:lnTo>
                  <a:lnTo>
                    <a:pt x="370" y="78"/>
                  </a:lnTo>
                  <a:lnTo>
                    <a:pt x="376" y="86"/>
                  </a:lnTo>
                  <a:lnTo>
                    <a:pt x="382" y="96"/>
                  </a:lnTo>
                  <a:lnTo>
                    <a:pt x="386" y="106"/>
                  </a:lnTo>
                  <a:lnTo>
                    <a:pt x="388" y="118"/>
                  </a:lnTo>
                  <a:lnTo>
                    <a:pt x="388" y="118"/>
                  </a:lnTo>
                  <a:close/>
                  <a:moveTo>
                    <a:pt x="354" y="64"/>
                  </a:moveTo>
                  <a:lnTo>
                    <a:pt x="354" y="64"/>
                  </a:lnTo>
                  <a:lnTo>
                    <a:pt x="360" y="68"/>
                  </a:lnTo>
                  <a:lnTo>
                    <a:pt x="312" y="116"/>
                  </a:lnTo>
                  <a:lnTo>
                    <a:pt x="312" y="116"/>
                  </a:lnTo>
                  <a:lnTo>
                    <a:pt x="292" y="100"/>
                  </a:lnTo>
                  <a:lnTo>
                    <a:pt x="274" y="86"/>
                  </a:lnTo>
                  <a:lnTo>
                    <a:pt x="254" y="74"/>
                  </a:lnTo>
                  <a:lnTo>
                    <a:pt x="234" y="64"/>
                  </a:lnTo>
                  <a:lnTo>
                    <a:pt x="234" y="64"/>
                  </a:lnTo>
                  <a:lnTo>
                    <a:pt x="264" y="54"/>
                  </a:lnTo>
                  <a:lnTo>
                    <a:pt x="264" y="54"/>
                  </a:lnTo>
                  <a:lnTo>
                    <a:pt x="280" y="52"/>
                  </a:lnTo>
                  <a:lnTo>
                    <a:pt x="294" y="50"/>
                  </a:lnTo>
                  <a:lnTo>
                    <a:pt x="308" y="50"/>
                  </a:lnTo>
                  <a:lnTo>
                    <a:pt x="322" y="52"/>
                  </a:lnTo>
                  <a:lnTo>
                    <a:pt x="322" y="52"/>
                  </a:lnTo>
                  <a:lnTo>
                    <a:pt x="340" y="56"/>
                  </a:lnTo>
                  <a:lnTo>
                    <a:pt x="354" y="64"/>
                  </a:lnTo>
                  <a:lnTo>
                    <a:pt x="354" y="64"/>
                  </a:lnTo>
                  <a:close/>
                  <a:moveTo>
                    <a:pt x="228" y="20"/>
                  </a:moveTo>
                  <a:lnTo>
                    <a:pt x="228" y="20"/>
                  </a:lnTo>
                  <a:lnTo>
                    <a:pt x="248" y="22"/>
                  </a:lnTo>
                  <a:lnTo>
                    <a:pt x="266" y="24"/>
                  </a:lnTo>
                  <a:lnTo>
                    <a:pt x="286" y="30"/>
                  </a:lnTo>
                  <a:lnTo>
                    <a:pt x="306" y="36"/>
                  </a:lnTo>
                  <a:lnTo>
                    <a:pt x="306" y="36"/>
                  </a:lnTo>
                  <a:lnTo>
                    <a:pt x="286" y="36"/>
                  </a:lnTo>
                  <a:lnTo>
                    <a:pt x="266" y="40"/>
                  </a:lnTo>
                  <a:lnTo>
                    <a:pt x="246" y="44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16" y="56"/>
                  </a:lnTo>
                  <a:lnTo>
                    <a:pt x="216" y="56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60" y="44"/>
                  </a:lnTo>
                  <a:lnTo>
                    <a:pt x="146" y="42"/>
                  </a:lnTo>
                  <a:lnTo>
                    <a:pt x="134" y="44"/>
                  </a:lnTo>
                  <a:lnTo>
                    <a:pt x="134" y="44"/>
                  </a:lnTo>
                  <a:lnTo>
                    <a:pt x="156" y="34"/>
                  </a:lnTo>
                  <a:lnTo>
                    <a:pt x="180" y="26"/>
                  </a:lnTo>
                  <a:lnTo>
                    <a:pt x="204" y="22"/>
                  </a:lnTo>
                  <a:lnTo>
                    <a:pt x="228" y="20"/>
                  </a:lnTo>
                  <a:lnTo>
                    <a:pt x="228" y="20"/>
                  </a:lnTo>
                  <a:close/>
                  <a:moveTo>
                    <a:pt x="126" y="58"/>
                  </a:moveTo>
                  <a:lnTo>
                    <a:pt x="126" y="58"/>
                  </a:lnTo>
                  <a:lnTo>
                    <a:pt x="142" y="58"/>
                  </a:lnTo>
                  <a:lnTo>
                    <a:pt x="160" y="58"/>
                  </a:lnTo>
                  <a:lnTo>
                    <a:pt x="178" y="60"/>
                  </a:lnTo>
                  <a:lnTo>
                    <a:pt x="198" y="66"/>
                  </a:lnTo>
                  <a:lnTo>
                    <a:pt x="198" y="66"/>
                  </a:lnTo>
                  <a:lnTo>
                    <a:pt x="180" y="76"/>
                  </a:lnTo>
                  <a:lnTo>
                    <a:pt x="162" y="88"/>
                  </a:lnTo>
                  <a:lnTo>
                    <a:pt x="146" y="102"/>
                  </a:lnTo>
                  <a:lnTo>
                    <a:pt x="128" y="118"/>
                  </a:lnTo>
                  <a:lnTo>
                    <a:pt x="88" y="76"/>
                  </a:lnTo>
                  <a:lnTo>
                    <a:pt x="88" y="76"/>
                  </a:lnTo>
                  <a:lnTo>
                    <a:pt x="96" y="70"/>
                  </a:lnTo>
                  <a:lnTo>
                    <a:pt x="106" y="66"/>
                  </a:lnTo>
                  <a:lnTo>
                    <a:pt x="116" y="62"/>
                  </a:lnTo>
                  <a:lnTo>
                    <a:pt x="126" y="58"/>
                  </a:lnTo>
                  <a:lnTo>
                    <a:pt x="126" y="58"/>
                  </a:lnTo>
                  <a:close/>
                  <a:moveTo>
                    <a:pt x="60" y="124"/>
                  </a:moveTo>
                  <a:lnTo>
                    <a:pt x="60" y="124"/>
                  </a:lnTo>
                  <a:lnTo>
                    <a:pt x="62" y="114"/>
                  </a:lnTo>
                  <a:lnTo>
                    <a:pt x="66" y="104"/>
                  </a:lnTo>
                  <a:lnTo>
                    <a:pt x="72" y="94"/>
                  </a:lnTo>
                  <a:lnTo>
                    <a:pt x="78" y="86"/>
                  </a:lnTo>
                  <a:lnTo>
                    <a:pt x="118" y="128"/>
                  </a:lnTo>
                  <a:lnTo>
                    <a:pt x="118" y="128"/>
                  </a:lnTo>
                  <a:lnTo>
                    <a:pt x="104" y="144"/>
                  </a:lnTo>
                  <a:lnTo>
                    <a:pt x="90" y="162"/>
                  </a:lnTo>
                  <a:lnTo>
                    <a:pt x="78" y="178"/>
                  </a:lnTo>
                  <a:lnTo>
                    <a:pt x="66" y="196"/>
                  </a:lnTo>
                  <a:lnTo>
                    <a:pt x="66" y="196"/>
                  </a:lnTo>
                  <a:lnTo>
                    <a:pt x="64" y="184"/>
                  </a:lnTo>
                  <a:lnTo>
                    <a:pt x="64" y="184"/>
                  </a:lnTo>
                  <a:lnTo>
                    <a:pt x="60" y="168"/>
                  </a:lnTo>
                  <a:lnTo>
                    <a:pt x="58" y="152"/>
                  </a:lnTo>
                  <a:lnTo>
                    <a:pt x="58" y="138"/>
                  </a:lnTo>
                  <a:lnTo>
                    <a:pt x="60" y="124"/>
                  </a:lnTo>
                  <a:lnTo>
                    <a:pt x="60" y="124"/>
                  </a:lnTo>
                  <a:close/>
                  <a:moveTo>
                    <a:pt x="36" y="304"/>
                  </a:moveTo>
                  <a:lnTo>
                    <a:pt x="36" y="304"/>
                  </a:lnTo>
                  <a:lnTo>
                    <a:pt x="30" y="284"/>
                  </a:lnTo>
                  <a:lnTo>
                    <a:pt x="26" y="266"/>
                  </a:lnTo>
                  <a:lnTo>
                    <a:pt x="22" y="246"/>
                  </a:lnTo>
                  <a:lnTo>
                    <a:pt x="22" y="226"/>
                  </a:lnTo>
                  <a:lnTo>
                    <a:pt x="22" y="226"/>
                  </a:lnTo>
                  <a:lnTo>
                    <a:pt x="24" y="202"/>
                  </a:lnTo>
                  <a:lnTo>
                    <a:pt x="28" y="178"/>
                  </a:lnTo>
                  <a:lnTo>
                    <a:pt x="34" y="154"/>
                  </a:lnTo>
                  <a:lnTo>
                    <a:pt x="44" y="132"/>
                  </a:lnTo>
                  <a:lnTo>
                    <a:pt x="44" y="132"/>
                  </a:lnTo>
                  <a:lnTo>
                    <a:pt x="44" y="152"/>
                  </a:lnTo>
                  <a:lnTo>
                    <a:pt x="46" y="172"/>
                  </a:lnTo>
                  <a:lnTo>
                    <a:pt x="50" y="192"/>
                  </a:lnTo>
                  <a:lnTo>
                    <a:pt x="58" y="214"/>
                  </a:lnTo>
                  <a:lnTo>
                    <a:pt x="58" y="214"/>
                  </a:lnTo>
                  <a:lnTo>
                    <a:pt x="48" y="236"/>
                  </a:lnTo>
                  <a:lnTo>
                    <a:pt x="42" y="258"/>
                  </a:lnTo>
                  <a:lnTo>
                    <a:pt x="42" y="258"/>
                  </a:lnTo>
                  <a:lnTo>
                    <a:pt x="38" y="282"/>
                  </a:lnTo>
                  <a:lnTo>
                    <a:pt x="36" y="304"/>
                  </a:lnTo>
                  <a:lnTo>
                    <a:pt x="36" y="304"/>
                  </a:lnTo>
                  <a:close/>
                  <a:moveTo>
                    <a:pt x="66" y="232"/>
                  </a:moveTo>
                  <a:lnTo>
                    <a:pt x="66" y="232"/>
                  </a:lnTo>
                  <a:lnTo>
                    <a:pt x="76" y="252"/>
                  </a:lnTo>
                  <a:lnTo>
                    <a:pt x="88" y="272"/>
                  </a:lnTo>
                  <a:lnTo>
                    <a:pt x="102" y="292"/>
                  </a:lnTo>
                  <a:lnTo>
                    <a:pt x="118" y="310"/>
                  </a:lnTo>
                  <a:lnTo>
                    <a:pt x="70" y="358"/>
                  </a:lnTo>
                  <a:lnTo>
                    <a:pt x="70" y="358"/>
                  </a:lnTo>
                  <a:lnTo>
                    <a:pt x="66" y="352"/>
                  </a:lnTo>
                  <a:lnTo>
                    <a:pt x="66" y="352"/>
                  </a:lnTo>
                  <a:lnTo>
                    <a:pt x="58" y="338"/>
                  </a:lnTo>
                  <a:lnTo>
                    <a:pt x="52" y="320"/>
                  </a:lnTo>
                  <a:lnTo>
                    <a:pt x="52" y="320"/>
                  </a:lnTo>
                  <a:lnTo>
                    <a:pt x="52" y="300"/>
                  </a:lnTo>
                  <a:lnTo>
                    <a:pt x="52" y="278"/>
                  </a:lnTo>
                  <a:lnTo>
                    <a:pt x="58" y="256"/>
                  </a:lnTo>
                  <a:lnTo>
                    <a:pt x="66" y="232"/>
                  </a:lnTo>
                  <a:lnTo>
                    <a:pt x="66" y="2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3" name="Freeform 11"/>
            <p:cNvSpPr>
              <a:spLocks/>
            </p:cNvSpPr>
            <p:nvPr/>
          </p:nvSpPr>
          <p:spPr bwMode="auto">
            <a:xfrm>
              <a:off x="8466138" y="3636963"/>
              <a:ext cx="803275" cy="958850"/>
            </a:xfrm>
            <a:custGeom>
              <a:avLst/>
              <a:gdLst/>
              <a:ahLst/>
              <a:cxnLst>
                <a:cxn ang="0">
                  <a:pos x="422" y="412"/>
                </a:cxn>
                <a:cxn ang="0">
                  <a:pos x="458" y="366"/>
                </a:cxn>
                <a:cxn ang="0">
                  <a:pos x="484" y="316"/>
                </a:cxn>
                <a:cxn ang="0">
                  <a:pos x="500" y="264"/>
                </a:cxn>
                <a:cxn ang="0">
                  <a:pos x="506" y="208"/>
                </a:cxn>
                <a:cxn ang="0">
                  <a:pos x="500" y="154"/>
                </a:cxn>
                <a:cxn ang="0">
                  <a:pos x="484" y="100"/>
                </a:cxn>
                <a:cxn ang="0">
                  <a:pos x="458" y="50"/>
                </a:cxn>
                <a:cxn ang="0">
                  <a:pos x="422" y="6"/>
                </a:cxn>
                <a:cxn ang="0">
                  <a:pos x="416" y="2"/>
                </a:cxn>
                <a:cxn ang="0">
                  <a:pos x="404" y="2"/>
                </a:cxn>
                <a:cxn ang="0">
                  <a:pos x="398" y="6"/>
                </a:cxn>
                <a:cxn ang="0">
                  <a:pos x="394" y="18"/>
                </a:cxn>
                <a:cxn ang="0">
                  <a:pos x="398" y="30"/>
                </a:cxn>
                <a:cxn ang="0">
                  <a:pos x="416" y="48"/>
                </a:cxn>
                <a:cxn ang="0">
                  <a:pos x="444" y="90"/>
                </a:cxn>
                <a:cxn ang="0">
                  <a:pos x="462" y="136"/>
                </a:cxn>
                <a:cxn ang="0">
                  <a:pos x="472" y="184"/>
                </a:cxn>
                <a:cxn ang="0">
                  <a:pos x="472" y="208"/>
                </a:cxn>
                <a:cxn ang="0">
                  <a:pos x="468" y="256"/>
                </a:cxn>
                <a:cxn ang="0">
                  <a:pos x="454" y="304"/>
                </a:cxn>
                <a:cxn ang="0">
                  <a:pos x="430" y="348"/>
                </a:cxn>
                <a:cxn ang="0">
                  <a:pos x="398" y="388"/>
                </a:cxn>
                <a:cxn ang="0">
                  <a:pos x="380" y="406"/>
                </a:cxn>
                <a:cxn ang="0">
                  <a:pos x="338" y="432"/>
                </a:cxn>
                <a:cxn ang="0">
                  <a:pos x="292" y="452"/>
                </a:cxn>
                <a:cxn ang="0">
                  <a:pos x="244" y="460"/>
                </a:cxn>
                <a:cxn ang="0">
                  <a:pos x="220" y="462"/>
                </a:cxn>
                <a:cxn ang="0">
                  <a:pos x="170" y="458"/>
                </a:cxn>
                <a:cxn ang="0">
                  <a:pos x="124" y="444"/>
                </a:cxn>
                <a:cxn ang="0">
                  <a:pos x="80" y="420"/>
                </a:cxn>
                <a:cxn ang="0">
                  <a:pos x="40" y="388"/>
                </a:cxn>
                <a:cxn ang="0">
                  <a:pos x="34" y="384"/>
                </a:cxn>
                <a:cxn ang="0">
                  <a:pos x="22" y="384"/>
                </a:cxn>
                <a:cxn ang="0">
                  <a:pos x="16" y="388"/>
                </a:cxn>
                <a:cxn ang="0">
                  <a:pos x="12" y="400"/>
                </a:cxn>
                <a:cxn ang="0">
                  <a:pos x="16" y="412"/>
                </a:cxn>
                <a:cxn ang="0">
                  <a:pos x="0" y="430"/>
                </a:cxn>
                <a:cxn ang="0">
                  <a:pos x="22" y="456"/>
                </a:cxn>
                <a:cxn ang="0">
                  <a:pos x="46" y="438"/>
                </a:cxn>
                <a:cxn ang="0">
                  <a:pos x="62" y="448"/>
                </a:cxn>
                <a:cxn ang="0">
                  <a:pos x="94" y="466"/>
                </a:cxn>
                <a:cxn ang="0">
                  <a:pos x="146" y="486"/>
                </a:cxn>
                <a:cxn ang="0">
                  <a:pos x="182" y="574"/>
                </a:cxn>
                <a:cxn ang="0">
                  <a:pos x="98" y="574"/>
                </a:cxn>
                <a:cxn ang="0">
                  <a:pos x="94" y="576"/>
                </a:cxn>
                <a:cxn ang="0">
                  <a:pos x="94" y="602"/>
                </a:cxn>
                <a:cxn ang="0">
                  <a:pos x="98" y="604"/>
                </a:cxn>
                <a:cxn ang="0">
                  <a:pos x="316" y="604"/>
                </a:cxn>
                <a:cxn ang="0">
                  <a:pos x="322" y="602"/>
                </a:cxn>
                <a:cxn ang="0">
                  <a:pos x="322" y="576"/>
                </a:cxn>
                <a:cxn ang="0">
                  <a:pos x="316" y="574"/>
                </a:cxn>
                <a:cxn ang="0">
                  <a:pos x="234" y="494"/>
                </a:cxn>
                <a:cxn ang="0">
                  <a:pos x="258" y="492"/>
                </a:cxn>
                <a:cxn ang="0">
                  <a:pos x="310" y="480"/>
                </a:cxn>
                <a:cxn ang="0">
                  <a:pos x="358" y="460"/>
                </a:cxn>
                <a:cxn ang="0">
                  <a:pos x="402" y="430"/>
                </a:cxn>
                <a:cxn ang="0">
                  <a:pos x="422" y="412"/>
                </a:cxn>
              </a:cxnLst>
              <a:rect l="0" t="0" r="r" b="b"/>
              <a:pathLst>
                <a:path w="506" h="604">
                  <a:moveTo>
                    <a:pt x="422" y="412"/>
                  </a:moveTo>
                  <a:lnTo>
                    <a:pt x="422" y="412"/>
                  </a:lnTo>
                  <a:lnTo>
                    <a:pt x="442" y="390"/>
                  </a:lnTo>
                  <a:lnTo>
                    <a:pt x="458" y="366"/>
                  </a:lnTo>
                  <a:lnTo>
                    <a:pt x="474" y="342"/>
                  </a:lnTo>
                  <a:lnTo>
                    <a:pt x="484" y="316"/>
                  </a:lnTo>
                  <a:lnTo>
                    <a:pt x="494" y="290"/>
                  </a:lnTo>
                  <a:lnTo>
                    <a:pt x="500" y="264"/>
                  </a:lnTo>
                  <a:lnTo>
                    <a:pt x="504" y="236"/>
                  </a:lnTo>
                  <a:lnTo>
                    <a:pt x="506" y="208"/>
                  </a:lnTo>
                  <a:lnTo>
                    <a:pt x="504" y="182"/>
                  </a:lnTo>
                  <a:lnTo>
                    <a:pt x="500" y="154"/>
                  </a:lnTo>
                  <a:lnTo>
                    <a:pt x="494" y="126"/>
                  </a:lnTo>
                  <a:lnTo>
                    <a:pt x="484" y="100"/>
                  </a:lnTo>
                  <a:lnTo>
                    <a:pt x="474" y="76"/>
                  </a:lnTo>
                  <a:lnTo>
                    <a:pt x="458" y="50"/>
                  </a:lnTo>
                  <a:lnTo>
                    <a:pt x="442" y="28"/>
                  </a:lnTo>
                  <a:lnTo>
                    <a:pt x="422" y="6"/>
                  </a:lnTo>
                  <a:lnTo>
                    <a:pt x="422" y="6"/>
                  </a:lnTo>
                  <a:lnTo>
                    <a:pt x="416" y="2"/>
                  </a:lnTo>
                  <a:lnTo>
                    <a:pt x="410" y="0"/>
                  </a:lnTo>
                  <a:lnTo>
                    <a:pt x="404" y="2"/>
                  </a:lnTo>
                  <a:lnTo>
                    <a:pt x="398" y="6"/>
                  </a:lnTo>
                  <a:lnTo>
                    <a:pt x="398" y="6"/>
                  </a:lnTo>
                  <a:lnTo>
                    <a:pt x="394" y="12"/>
                  </a:lnTo>
                  <a:lnTo>
                    <a:pt x="394" y="18"/>
                  </a:lnTo>
                  <a:lnTo>
                    <a:pt x="394" y="24"/>
                  </a:lnTo>
                  <a:lnTo>
                    <a:pt x="398" y="30"/>
                  </a:lnTo>
                  <a:lnTo>
                    <a:pt x="398" y="30"/>
                  </a:lnTo>
                  <a:lnTo>
                    <a:pt x="416" y="48"/>
                  </a:lnTo>
                  <a:lnTo>
                    <a:pt x="430" y="70"/>
                  </a:lnTo>
                  <a:lnTo>
                    <a:pt x="444" y="90"/>
                  </a:lnTo>
                  <a:lnTo>
                    <a:pt x="454" y="114"/>
                  </a:lnTo>
                  <a:lnTo>
                    <a:pt x="462" y="136"/>
                  </a:lnTo>
                  <a:lnTo>
                    <a:pt x="468" y="160"/>
                  </a:lnTo>
                  <a:lnTo>
                    <a:pt x="472" y="184"/>
                  </a:lnTo>
                  <a:lnTo>
                    <a:pt x="472" y="208"/>
                  </a:lnTo>
                  <a:lnTo>
                    <a:pt x="472" y="208"/>
                  </a:lnTo>
                  <a:lnTo>
                    <a:pt x="472" y="232"/>
                  </a:lnTo>
                  <a:lnTo>
                    <a:pt x="468" y="256"/>
                  </a:lnTo>
                  <a:lnTo>
                    <a:pt x="462" y="280"/>
                  </a:lnTo>
                  <a:lnTo>
                    <a:pt x="454" y="304"/>
                  </a:lnTo>
                  <a:lnTo>
                    <a:pt x="444" y="326"/>
                  </a:lnTo>
                  <a:lnTo>
                    <a:pt x="430" y="348"/>
                  </a:lnTo>
                  <a:lnTo>
                    <a:pt x="416" y="368"/>
                  </a:lnTo>
                  <a:lnTo>
                    <a:pt x="398" y="388"/>
                  </a:lnTo>
                  <a:lnTo>
                    <a:pt x="398" y="388"/>
                  </a:lnTo>
                  <a:lnTo>
                    <a:pt x="380" y="406"/>
                  </a:lnTo>
                  <a:lnTo>
                    <a:pt x="358" y="420"/>
                  </a:lnTo>
                  <a:lnTo>
                    <a:pt x="338" y="432"/>
                  </a:lnTo>
                  <a:lnTo>
                    <a:pt x="314" y="444"/>
                  </a:lnTo>
                  <a:lnTo>
                    <a:pt x="292" y="452"/>
                  </a:lnTo>
                  <a:lnTo>
                    <a:pt x="268" y="458"/>
                  </a:lnTo>
                  <a:lnTo>
                    <a:pt x="244" y="460"/>
                  </a:lnTo>
                  <a:lnTo>
                    <a:pt x="220" y="462"/>
                  </a:lnTo>
                  <a:lnTo>
                    <a:pt x="220" y="462"/>
                  </a:lnTo>
                  <a:lnTo>
                    <a:pt x="194" y="460"/>
                  </a:lnTo>
                  <a:lnTo>
                    <a:pt x="170" y="458"/>
                  </a:lnTo>
                  <a:lnTo>
                    <a:pt x="148" y="452"/>
                  </a:lnTo>
                  <a:lnTo>
                    <a:pt x="124" y="444"/>
                  </a:lnTo>
                  <a:lnTo>
                    <a:pt x="102" y="432"/>
                  </a:lnTo>
                  <a:lnTo>
                    <a:pt x="80" y="420"/>
                  </a:lnTo>
                  <a:lnTo>
                    <a:pt x="60" y="406"/>
                  </a:lnTo>
                  <a:lnTo>
                    <a:pt x="40" y="388"/>
                  </a:lnTo>
                  <a:lnTo>
                    <a:pt x="40" y="388"/>
                  </a:lnTo>
                  <a:lnTo>
                    <a:pt x="34" y="384"/>
                  </a:lnTo>
                  <a:lnTo>
                    <a:pt x="28" y="382"/>
                  </a:lnTo>
                  <a:lnTo>
                    <a:pt x="22" y="384"/>
                  </a:lnTo>
                  <a:lnTo>
                    <a:pt x="16" y="388"/>
                  </a:lnTo>
                  <a:lnTo>
                    <a:pt x="16" y="388"/>
                  </a:lnTo>
                  <a:lnTo>
                    <a:pt x="12" y="394"/>
                  </a:lnTo>
                  <a:lnTo>
                    <a:pt x="12" y="400"/>
                  </a:lnTo>
                  <a:lnTo>
                    <a:pt x="12" y="406"/>
                  </a:lnTo>
                  <a:lnTo>
                    <a:pt x="16" y="412"/>
                  </a:lnTo>
                  <a:lnTo>
                    <a:pt x="18" y="412"/>
                  </a:lnTo>
                  <a:lnTo>
                    <a:pt x="0" y="430"/>
                  </a:lnTo>
                  <a:lnTo>
                    <a:pt x="0" y="434"/>
                  </a:lnTo>
                  <a:lnTo>
                    <a:pt x="22" y="456"/>
                  </a:lnTo>
                  <a:lnTo>
                    <a:pt x="28" y="456"/>
                  </a:lnTo>
                  <a:lnTo>
                    <a:pt x="46" y="438"/>
                  </a:lnTo>
                  <a:lnTo>
                    <a:pt x="46" y="438"/>
                  </a:lnTo>
                  <a:lnTo>
                    <a:pt x="62" y="448"/>
                  </a:lnTo>
                  <a:lnTo>
                    <a:pt x="78" y="458"/>
                  </a:lnTo>
                  <a:lnTo>
                    <a:pt x="94" y="466"/>
                  </a:lnTo>
                  <a:lnTo>
                    <a:pt x="112" y="474"/>
                  </a:lnTo>
                  <a:lnTo>
                    <a:pt x="146" y="486"/>
                  </a:lnTo>
                  <a:lnTo>
                    <a:pt x="182" y="492"/>
                  </a:lnTo>
                  <a:lnTo>
                    <a:pt x="182" y="574"/>
                  </a:lnTo>
                  <a:lnTo>
                    <a:pt x="98" y="574"/>
                  </a:lnTo>
                  <a:lnTo>
                    <a:pt x="98" y="574"/>
                  </a:lnTo>
                  <a:lnTo>
                    <a:pt x="96" y="574"/>
                  </a:lnTo>
                  <a:lnTo>
                    <a:pt x="94" y="576"/>
                  </a:lnTo>
                  <a:lnTo>
                    <a:pt x="94" y="602"/>
                  </a:lnTo>
                  <a:lnTo>
                    <a:pt x="94" y="602"/>
                  </a:lnTo>
                  <a:lnTo>
                    <a:pt x="96" y="604"/>
                  </a:lnTo>
                  <a:lnTo>
                    <a:pt x="98" y="604"/>
                  </a:lnTo>
                  <a:lnTo>
                    <a:pt x="316" y="604"/>
                  </a:lnTo>
                  <a:lnTo>
                    <a:pt x="316" y="604"/>
                  </a:lnTo>
                  <a:lnTo>
                    <a:pt x="320" y="604"/>
                  </a:lnTo>
                  <a:lnTo>
                    <a:pt x="322" y="602"/>
                  </a:lnTo>
                  <a:lnTo>
                    <a:pt x="322" y="576"/>
                  </a:lnTo>
                  <a:lnTo>
                    <a:pt x="322" y="576"/>
                  </a:lnTo>
                  <a:lnTo>
                    <a:pt x="320" y="574"/>
                  </a:lnTo>
                  <a:lnTo>
                    <a:pt x="316" y="574"/>
                  </a:lnTo>
                  <a:lnTo>
                    <a:pt x="234" y="574"/>
                  </a:lnTo>
                  <a:lnTo>
                    <a:pt x="234" y="494"/>
                  </a:lnTo>
                  <a:lnTo>
                    <a:pt x="234" y="494"/>
                  </a:lnTo>
                  <a:lnTo>
                    <a:pt x="258" y="492"/>
                  </a:lnTo>
                  <a:lnTo>
                    <a:pt x="284" y="488"/>
                  </a:lnTo>
                  <a:lnTo>
                    <a:pt x="310" y="480"/>
                  </a:lnTo>
                  <a:lnTo>
                    <a:pt x="334" y="472"/>
                  </a:lnTo>
                  <a:lnTo>
                    <a:pt x="358" y="460"/>
                  </a:lnTo>
                  <a:lnTo>
                    <a:pt x="380" y="446"/>
                  </a:lnTo>
                  <a:lnTo>
                    <a:pt x="402" y="430"/>
                  </a:lnTo>
                  <a:lnTo>
                    <a:pt x="422" y="412"/>
                  </a:lnTo>
                  <a:lnTo>
                    <a:pt x="422" y="4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1" name="Obdélník 34"/>
          <p:cNvSpPr/>
          <p:nvPr/>
        </p:nvSpPr>
        <p:spPr>
          <a:xfrm>
            <a:off x="607485" y="3314728"/>
            <a:ext cx="3960000" cy="1058400"/>
          </a:xfrm>
          <a:prstGeom prst="rect">
            <a:avLst/>
          </a:prstGeom>
          <a:solidFill>
            <a:srgbClr val="008BC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22" name="Group 50"/>
          <p:cNvGrpSpPr/>
          <p:nvPr/>
        </p:nvGrpSpPr>
        <p:grpSpPr>
          <a:xfrm>
            <a:off x="1418395" y="3344093"/>
            <a:ext cx="3060390" cy="1005210"/>
            <a:chOff x="1619672" y="1150114"/>
            <a:chExt cx="3060390" cy="1005210"/>
          </a:xfrm>
        </p:grpSpPr>
        <p:sp>
          <p:nvSpPr>
            <p:cNvPr id="23" name="TextBox 51"/>
            <p:cNvSpPr txBox="1"/>
            <p:nvPr/>
          </p:nvSpPr>
          <p:spPr>
            <a:xfrm>
              <a:off x="1619673" y="1385883"/>
              <a:ext cx="2907960" cy="7694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Pokud je infocentrum nějaký den uzavřeno, je v rekonstrukci, má nový název nebo adresu, informujte o tom návštěvníky prostřednictvím webu.</a:t>
              </a:r>
            </a:p>
          </p:txBody>
        </p:sp>
        <p:sp>
          <p:nvSpPr>
            <p:cNvPr id="24" name="TextBox 52"/>
            <p:cNvSpPr txBox="1"/>
            <p:nvPr/>
          </p:nvSpPr>
          <p:spPr>
            <a:xfrm>
              <a:off x="1619672" y="1150114"/>
              <a:ext cx="3060390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AKTUALIZUJTE INFORMACE NA WEBU</a:t>
              </a:r>
            </a:p>
          </p:txBody>
        </p:sp>
      </p:grpSp>
      <p:sp>
        <p:nvSpPr>
          <p:cNvPr id="44" name="Freeform 29"/>
          <p:cNvSpPr>
            <a:spLocks noChangeAspect="1" noEditPoints="1"/>
          </p:cNvSpPr>
          <p:nvPr/>
        </p:nvSpPr>
        <p:spPr bwMode="auto">
          <a:xfrm>
            <a:off x="741550" y="3563622"/>
            <a:ext cx="546033" cy="338852"/>
          </a:xfrm>
          <a:custGeom>
            <a:avLst/>
            <a:gdLst/>
            <a:ahLst/>
            <a:cxnLst>
              <a:cxn ang="0">
                <a:pos x="403" y="26"/>
              </a:cxn>
              <a:cxn ang="0">
                <a:pos x="85" y="236"/>
              </a:cxn>
              <a:cxn ang="0">
                <a:pos x="112" y="193"/>
              </a:cxn>
              <a:cxn ang="0">
                <a:pos x="127" y="146"/>
              </a:cxn>
              <a:cxn ang="0">
                <a:pos x="174" y="201"/>
              </a:cxn>
              <a:cxn ang="0">
                <a:pos x="126" y="209"/>
              </a:cxn>
              <a:cxn ang="0">
                <a:pos x="378" y="49"/>
              </a:cxn>
              <a:cxn ang="0">
                <a:pos x="228" y="59"/>
              </a:cxn>
              <a:cxn ang="0">
                <a:pos x="378" y="49"/>
              </a:cxn>
              <a:cxn ang="0">
                <a:pos x="228" y="106"/>
              </a:cxn>
              <a:cxn ang="0">
                <a:pos x="378" y="116"/>
              </a:cxn>
              <a:cxn ang="0">
                <a:pos x="378" y="77"/>
              </a:cxn>
              <a:cxn ang="0">
                <a:pos x="228" y="88"/>
              </a:cxn>
              <a:cxn ang="0">
                <a:pos x="378" y="77"/>
              </a:cxn>
              <a:cxn ang="0">
                <a:pos x="440" y="277"/>
              </a:cxn>
              <a:cxn ang="0">
                <a:pos x="464" y="277"/>
              </a:cxn>
              <a:cxn ang="0">
                <a:pos x="146" y="285"/>
              </a:cxn>
              <a:cxn ang="0">
                <a:pos x="169" y="280"/>
              </a:cxn>
              <a:cxn ang="0">
                <a:pos x="146" y="285"/>
              </a:cxn>
              <a:cxn ang="0">
                <a:pos x="110" y="285"/>
              </a:cxn>
              <a:cxn ang="0">
                <a:pos x="87" y="280"/>
              </a:cxn>
              <a:cxn ang="0">
                <a:pos x="117" y="285"/>
              </a:cxn>
              <a:cxn ang="0">
                <a:pos x="139" y="280"/>
              </a:cxn>
              <a:cxn ang="0">
                <a:pos x="117" y="285"/>
              </a:cxn>
              <a:cxn ang="0">
                <a:pos x="303" y="279"/>
              </a:cxn>
              <a:cxn ang="0">
                <a:pos x="187" y="285"/>
              </a:cxn>
              <a:cxn ang="0">
                <a:pos x="55" y="0"/>
              </a:cxn>
              <a:cxn ang="0">
                <a:pos x="433" y="251"/>
              </a:cxn>
              <a:cxn ang="0">
                <a:pos x="490" y="277"/>
              </a:cxn>
              <a:cxn ang="0">
                <a:pos x="464" y="304"/>
              </a:cxn>
              <a:cxn ang="0">
                <a:pos x="0" y="277"/>
              </a:cxn>
              <a:cxn ang="0">
                <a:pos x="26" y="251"/>
              </a:cxn>
              <a:cxn ang="0">
                <a:pos x="55" y="0"/>
              </a:cxn>
            </a:cxnLst>
            <a:rect l="0" t="0" r="r" b="b"/>
            <a:pathLst>
              <a:path w="490" h="304">
                <a:moveTo>
                  <a:pt x="85" y="26"/>
                </a:moveTo>
                <a:cubicBezTo>
                  <a:pt x="403" y="26"/>
                  <a:pt x="403" y="26"/>
                  <a:pt x="403" y="26"/>
                </a:cubicBezTo>
                <a:cubicBezTo>
                  <a:pt x="403" y="236"/>
                  <a:pt x="403" y="236"/>
                  <a:pt x="403" y="236"/>
                </a:cubicBezTo>
                <a:cubicBezTo>
                  <a:pt x="85" y="236"/>
                  <a:pt x="85" y="236"/>
                  <a:pt x="85" y="236"/>
                </a:cubicBezTo>
                <a:cubicBezTo>
                  <a:pt x="85" y="26"/>
                  <a:pt x="85" y="26"/>
                  <a:pt x="85" y="26"/>
                </a:cubicBezTo>
                <a:close/>
                <a:moveTo>
                  <a:pt x="112" y="193"/>
                </a:moveTo>
                <a:cubicBezTo>
                  <a:pt x="158" y="161"/>
                  <a:pt x="158" y="161"/>
                  <a:pt x="158" y="161"/>
                </a:cubicBezTo>
                <a:cubicBezTo>
                  <a:pt x="127" y="146"/>
                  <a:pt x="127" y="146"/>
                  <a:pt x="127" y="146"/>
                </a:cubicBezTo>
                <a:cubicBezTo>
                  <a:pt x="203" y="129"/>
                  <a:pt x="203" y="129"/>
                  <a:pt x="203" y="129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65" y="169"/>
                  <a:pt x="165" y="169"/>
                  <a:pt x="165" y="169"/>
                </a:cubicBezTo>
                <a:cubicBezTo>
                  <a:pt x="126" y="209"/>
                  <a:pt x="126" y="209"/>
                  <a:pt x="126" y="209"/>
                </a:cubicBezTo>
                <a:cubicBezTo>
                  <a:pt x="119" y="215"/>
                  <a:pt x="107" y="197"/>
                  <a:pt x="112" y="193"/>
                </a:cubicBezTo>
                <a:close/>
                <a:moveTo>
                  <a:pt x="378" y="49"/>
                </a:moveTo>
                <a:cubicBezTo>
                  <a:pt x="228" y="49"/>
                  <a:pt x="228" y="49"/>
                  <a:pt x="228" y="49"/>
                </a:cubicBezTo>
                <a:cubicBezTo>
                  <a:pt x="228" y="59"/>
                  <a:pt x="228" y="59"/>
                  <a:pt x="228" y="59"/>
                </a:cubicBezTo>
                <a:cubicBezTo>
                  <a:pt x="378" y="59"/>
                  <a:pt x="378" y="59"/>
                  <a:pt x="378" y="59"/>
                </a:cubicBezTo>
                <a:cubicBezTo>
                  <a:pt x="378" y="49"/>
                  <a:pt x="378" y="49"/>
                  <a:pt x="378" y="49"/>
                </a:cubicBezTo>
                <a:close/>
                <a:moveTo>
                  <a:pt x="378" y="106"/>
                </a:moveTo>
                <a:cubicBezTo>
                  <a:pt x="228" y="106"/>
                  <a:pt x="228" y="106"/>
                  <a:pt x="228" y="106"/>
                </a:cubicBezTo>
                <a:cubicBezTo>
                  <a:pt x="228" y="116"/>
                  <a:pt x="228" y="116"/>
                  <a:pt x="228" y="116"/>
                </a:cubicBezTo>
                <a:cubicBezTo>
                  <a:pt x="378" y="116"/>
                  <a:pt x="378" y="116"/>
                  <a:pt x="378" y="116"/>
                </a:cubicBezTo>
                <a:cubicBezTo>
                  <a:pt x="378" y="106"/>
                  <a:pt x="378" y="106"/>
                  <a:pt x="378" y="106"/>
                </a:cubicBezTo>
                <a:close/>
                <a:moveTo>
                  <a:pt x="378" y="77"/>
                </a:moveTo>
                <a:cubicBezTo>
                  <a:pt x="228" y="77"/>
                  <a:pt x="228" y="77"/>
                  <a:pt x="228" y="77"/>
                </a:cubicBezTo>
                <a:cubicBezTo>
                  <a:pt x="228" y="88"/>
                  <a:pt x="228" y="88"/>
                  <a:pt x="228" y="88"/>
                </a:cubicBezTo>
                <a:cubicBezTo>
                  <a:pt x="378" y="88"/>
                  <a:pt x="378" y="88"/>
                  <a:pt x="378" y="88"/>
                </a:cubicBezTo>
                <a:cubicBezTo>
                  <a:pt x="378" y="77"/>
                  <a:pt x="378" y="77"/>
                  <a:pt x="378" y="77"/>
                </a:cubicBezTo>
                <a:close/>
                <a:moveTo>
                  <a:pt x="452" y="289"/>
                </a:moveTo>
                <a:cubicBezTo>
                  <a:pt x="446" y="289"/>
                  <a:pt x="440" y="283"/>
                  <a:pt x="440" y="277"/>
                </a:cubicBezTo>
                <a:cubicBezTo>
                  <a:pt x="440" y="270"/>
                  <a:pt x="446" y="265"/>
                  <a:pt x="452" y="265"/>
                </a:cubicBezTo>
                <a:cubicBezTo>
                  <a:pt x="459" y="265"/>
                  <a:pt x="464" y="270"/>
                  <a:pt x="464" y="277"/>
                </a:cubicBezTo>
                <a:cubicBezTo>
                  <a:pt x="464" y="283"/>
                  <a:pt x="459" y="289"/>
                  <a:pt x="452" y="289"/>
                </a:cubicBezTo>
                <a:close/>
                <a:moveTo>
                  <a:pt x="146" y="285"/>
                </a:moveTo>
                <a:cubicBezTo>
                  <a:pt x="169" y="285"/>
                  <a:pt x="169" y="285"/>
                  <a:pt x="169" y="285"/>
                </a:cubicBezTo>
                <a:cubicBezTo>
                  <a:pt x="169" y="280"/>
                  <a:pt x="169" y="280"/>
                  <a:pt x="169" y="280"/>
                </a:cubicBezTo>
                <a:cubicBezTo>
                  <a:pt x="146" y="280"/>
                  <a:pt x="146" y="280"/>
                  <a:pt x="146" y="280"/>
                </a:cubicBezTo>
                <a:cubicBezTo>
                  <a:pt x="146" y="285"/>
                  <a:pt x="146" y="285"/>
                  <a:pt x="146" y="285"/>
                </a:cubicBezTo>
                <a:close/>
                <a:moveTo>
                  <a:pt x="87" y="285"/>
                </a:moveTo>
                <a:cubicBezTo>
                  <a:pt x="110" y="285"/>
                  <a:pt x="110" y="285"/>
                  <a:pt x="110" y="285"/>
                </a:cubicBezTo>
                <a:cubicBezTo>
                  <a:pt x="110" y="280"/>
                  <a:pt x="110" y="280"/>
                  <a:pt x="110" y="280"/>
                </a:cubicBezTo>
                <a:cubicBezTo>
                  <a:pt x="87" y="280"/>
                  <a:pt x="87" y="280"/>
                  <a:pt x="87" y="280"/>
                </a:cubicBezTo>
                <a:cubicBezTo>
                  <a:pt x="87" y="285"/>
                  <a:pt x="87" y="285"/>
                  <a:pt x="87" y="285"/>
                </a:cubicBezTo>
                <a:close/>
                <a:moveTo>
                  <a:pt x="117" y="285"/>
                </a:moveTo>
                <a:cubicBezTo>
                  <a:pt x="139" y="285"/>
                  <a:pt x="139" y="285"/>
                  <a:pt x="139" y="285"/>
                </a:cubicBezTo>
                <a:cubicBezTo>
                  <a:pt x="139" y="280"/>
                  <a:pt x="139" y="280"/>
                  <a:pt x="139" y="280"/>
                </a:cubicBezTo>
                <a:cubicBezTo>
                  <a:pt x="117" y="280"/>
                  <a:pt x="117" y="280"/>
                  <a:pt x="117" y="280"/>
                </a:cubicBezTo>
                <a:cubicBezTo>
                  <a:pt x="117" y="285"/>
                  <a:pt x="117" y="285"/>
                  <a:pt x="117" y="285"/>
                </a:cubicBezTo>
                <a:close/>
                <a:moveTo>
                  <a:pt x="187" y="279"/>
                </a:moveTo>
                <a:cubicBezTo>
                  <a:pt x="303" y="279"/>
                  <a:pt x="303" y="279"/>
                  <a:pt x="303" y="279"/>
                </a:cubicBezTo>
                <a:cubicBezTo>
                  <a:pt x="303" y="285"/>
                  <a:pt x="303" y="285"/>
                  <a:pt x="303" y="285"/>
                </a:cubicBezTo>
                <a:cubicBezTo>
                  <a:pt x="187" y="285"/>
                  <a:pt x="187" y="285"/>
                  <a:pt x="187" y="285"/>
                </a:cubicBezTo>
                <a:cubicBezTo>
                  <a:pt x="187" y="279"/>
                  <a:pt x="187" y="279"/>
                  <a:pt x="187" y="279"/>
                </a:cubicBezTo>
                <a:close/>
                <a:moveTo>
                  <a:pt x="55" y="0"/>
                </a:moveTo>
                <a:cubicBezTo>
                  <a:pt x="433" y="0"/>
                  <a:pt x="433" y="0"/>
                  <a:pt x="433" y="0"/>
                </a:cubicBezTo>
                <a:cubicBezTo>
                  <a:pt x="433" y="251"/>
                  <a:pt x="433" y="251"/>
                  <a:pt x="433" y="251"/>
                </a:cubicBezTo>
                <a:cubicBezTo>
                  <a:pt x="464" y="251"/>
                  <a:pt x="464" y="251"/>
                  <a:pt x="464" y="251"/>
                </a:cubicBezTo>
                <a:cubicBezTo>
                  <a:pt x="478" y="251"/>
                  <a:pt x="490" y="263"/>
                  <a:pt x="490" y="277"/>
                </a:cubicBezTo>
                <a:cubicBezTo>
                  <a:pt x="490" y="277"/>
                  <a:pt x="490" y="277"/>
                  <a:pt x="490" y="277"/>
                </a:cubicBezTo>
                <a:cubicBezTo>
                  <a:pt x="490" y="292"/>
                  <a:pt x="478" y="304"/>
                  <a:pt x="464" y="304"/>
                </a:cubicBezTo>
                <a:cubicBezTo>
                  <a:pt x="26" y="304"/>
                  <a:pt x="26" y="304"/>
                  <a:pt x="26" y="304"/>
                </a:cubicBezTo>
                <a:cubicBezTo>
                  <a:pt x="12" y="304"/>
                  <a:pt x="0" y="292"/>
                  <a:pt x="0" y="277"/>
                </a:cubicBezTo>
                <a:cubicBezTo>
                  <a:pt x="0" y="277"/>
                  <a:pt x="0" y="277"/>
                  <a:pt x="0" y="277"/>
                </a:cubicBezTo>
                <a:cubicBezTo>
                  <a:pt x="0" y="263"/>
                  <a:pt x="12" y="251"/>
                  <a:pt x="26" y="251"/>
                </a:cubicBezTo>
                <a:cubicBezTo>
                  <a:pt x="55" y="251"/>
                  <a:pt x="55" y="251"/>
                  <a:pt x="55" y="251"/>
                </a:cubicBezTo>
                <a:cubicBezTo>
                  <a:pt x="55" y="0"/>
                  <a:pt x="55" y="0"/>
                  <a:pt x="55" y="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Obdélník 34"/>
          <p:cNvSpPr/>
          <p:nvPr/>
        </p:nvSpPr>
        <p:spPr>
          <a:xfrm>
            <a:off x="4612528" y="2210400"/>
            <a:ext cx="3960000" cy="1058400"/>
          </a:xfrm>
          <a:prstGeom prst="rect">
            <a:avLst/>
          </a:prstGeom>
          <a:solidFill>
            <a:srgbClr val="008BC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18" name="Group 50"/>
          <p:cNvGrpSpPr/>
          <p:nvPr/>
        </p:nvGrpSpPr>
        <p:grpSpPr>
          <a:xfrm>
            <a:off x="4716016" y="2260800"/>
            <a:ext cx="2909453" cy="866564"/>
            <a:chOff x="1619672" y="1171148"/>
            <a:chExt cx="2909453" cy="866564"/>
          </a:xfrm>
        </p:grpSpPr>
        <p:sp>
          <p:nvSpPr>
            <p:cNvPr id="19" name="TextBox 51"/>
            <p:cNvSpPr txBox="1"/>
            <p:nvPr/>
          </p:nvSpPr>
          <p:spPr>
            <a:xfrm>
              <a:off x="1619673" y="1437548"/>
              <a:ext cx="2845349" cy="6001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Návštěvníka potěší možnost připojení k internetu. Informace o dostupné </a:t>
              </a:r>
              <a:r>
                <a:rPr lang="cs-CZ" sz="1100" dirty="0" err="1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wi-fi</a:t>
              </a: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můžete např. viditelně umístit uvnitř TIC.</a:t>
              </a:r>
            </a:p>
          </p:txBody>
        </p:sp>
        <p:sp>
          <p:nvSpPr>
            <p:cNvPr id="20" name="TextBox 52"/>
            <p:cNvSpPr txBox="1"/>
            <p:nvPr/>
          </p:nvSpPr>
          <p:spPr>
            <a:xfrm>
              <a:off x="1619672" y="1171148"/>
              <a:ext cx="2909453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WI-FI BY MĚLA BÝT DOSTUPNÁ</a:t>
              </a:r>
            </a:p>
          </p:txBody>
        </p:sp>
      </p:grpSp>
      <p:grpSp>
        <p:nvGrpSpPr>
          <p:cNvPr id="45" name="Group 385"/>
          <p:cNvGrpSpPr>
            <a:grpSpLocks noChangeAspect="1"/>
          </p:cNvGrpSpPr>
          <p:nvPr/>
        </p:nvGrpSpPr>
        <p:grpSpPr>
          <a:xfrm>
            <a:off x="7816657" y="2403222"/>
            <a:ext cx="595733" cy="390211"/>
            <a:chOff x="-4320040" y="1125538"/>
            <a:chExt cx="4567690" cy="2991888"/>
          </a:xfrm>
          <a:solidFill>
            <a:srgbClr val="FFFFFF"/>
          </a:solidFill>
        </p:grpSpPr>
        <p:grpSp>
          <p:nvGrpSpPr>
            <p:cNvPr id="46" name="Group 412"/>
            <p:cNvGrpSpPr/>
            <p:nvPr/>
          </p:nvGrpSpPr>
          <p:grpSpPr>
            <a:xfrm>
              <a:off x="-4320040" y="1125538"/>
              <a:ext cx="4567690" cy="2991888"/>
              <a:chOff x="325438" y="1633539"/>
              <a:chExt cx="681038" cy="446087"/>
            </a:xfrm>
            <a:grpFill/>
          </p:grpSpPr>
          <p:sp>
            <p:nvSpPr>
              <p:cNvPr id="67" name="Freeform 36"/>
              <p:cNvSpPr>
                <a:spLocks noEditPoints="1"/>
              </p:cNvSpPr>
              <p:nvPr/>
            </p:nvSpPr>
            <p:spPr bwMode="auto">
              <a:xfrm>
                <a:off x="406401" y="1633539"/>
                <a:ext cx="517525" cy="379413"/>
              </a:xfrm>
              <a:custGeom>
                <a:avLst/>
                <a:gdLst/>
                <a:ahLst/>
                <a:cxnLst>
                  <a:cxn ang="0">
                    <a:pos x="468" y="386"/>
                  </a:cxn>
                  <a:cxn ang="0">
                    <a:pos x="58" y="386"/>
                  </a:cxn>
                  <a:cxn ang="0">
                    <a:pos x="0" y="328"/>
                  </a:cxn>
                  <a:cxn ang="0">
                    <a:pos x="0" y="58"/>
                  </a:cxn>
                  <a:cxn ang="0">
                    <a:pos x="58" y="0"/>
                  </a:cxn>
                  <a:cxn ang="0">
                    <a:pos x="468" y="0"/>
                  </a:cxn>
                  <a:cxn ang="0">
                    <a:pos x="526" y="58"/>
                  </a:cxn>
                  <a:cxn ang="0">
                    <a:pos x="526" y="328"/>
                  </a:cxn>
                  <a:cxn ang="0">
                    <a:pos x="468" y="386"/>
                  </a:cxn>
                  <a:cxn ang="0">
                    <a:pos x="58" y="29"/>
                  </a:cxn>
                  <a:cxn ang="0">
                    <a:pos x="29" y="58"/>
                  </a:cxn>
                  <a:cxn ang="0">
                    <a:pos x="29" y="328"/>
                  </a:cxn>
                  <a:cxn ang="0">
                    <a:pos x="58" y="357"/>
                  </a:cxn>
                  <a:cxn ang="0">
                    <a:pos x="468" y="357"/>
                  </a:cxn>
                  <a:cxn ang="0">
                    <a:pos x="498" y="328"/>
                  </a:cxn>
                  <a:cxn ang="0">
                    <a:pos x="498" y="58"/>
                  </a:cxn>
                  <a:cxn ang="0">
                    <a:pos x="468" y="29"/>
                  </a:cxn>
                  <a:cxn ang="0">
                    <a:pos x="58" y="29"/>
                  </a:cxn>
                </a:cxnLst>
                <a:rect l="0" t="0" r="r" b="b"/>
                <a:pathLst>
                  <a:path w="526" h="386">
                    <a:moveTo>
                      <a:pt x="468" y="386"/>
                    </a:moveTo>
                    <a:cubicBezTo>
                      <a:pt x="58" y="386"/>
                      <a:pt x="58" y="386"/>
                      <a:pt x="58" y="386"/>
                    </a:cubicBezTo>
                    <a:cubicBezTo>
                      <a:pt x="26" y="386"/>
                      <a:pt x="0" y="360"/>
                      <a:pt x="0" y="32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26"/>
                      <a:pt x="26" y="0"/>
                      <a:pt x="58" y="0"/>
                    </a:cubicBezTo>
                    <a:cubicBezTo>
                      <a:pt x="468" y="0"/>
                      <a:pt x="468" y="0"/>
                      <a:pt x="468" y="0"/>
                    </a:cubicBezTo>
                    <a:cubicBezTo>
                      <a:pt x="500" y="0"/>
                      <a:pt x="526" y="26"/>
                      <a:pt x="526" y="58"/>
                    </a:cubicBezTo>
                    <a:cubicBezTo>
                      <a:pt x="526" y="328"/>
                      <a:pt x="526" y="328"/>
                      <a:pt x="526" y="328"/>
                    </a:cubicBezTo>
                    <a:cubicBezTo>
                      <a:pt x="526" y="360"/>
                      <a:pt x="500" y="386"/>
                      <a:pt x="468" y="386"/>
                    </a:cubicBezTo>
                    <a:close/>
                    <a:moveTo>
                      <a:pt x="58" y="29"/>
                    </a:moveTo>
                    <a:cubicBezTo>
                      <a:pt x="42" y="29"/>
                      <a:pt x="29" y="42"/>
                      <a:pt x="29" y="58"/>
                    </a:cubicBezTo>
                    <a:cubicBezTo>
                      <a:pt x="29" y="328"/>
                      <a:pt x="29" y="328"/>
                      <a:pt x="29" y="328"/>
                    </a:cubicBezTo>
                    <a:cubicBezTo>
                      <a:pt x="29" y="344"/>
                      <a:pt x="42" y="357"/>
                      <a:pt x="58" y="357"/>
                    </a:cubicBezTo>
                    <a:cubicBezTo>
                      <a:pt x="468" y="357"/>
                      <a:pt x="468" y="357"/>
                      <a:pt x="468" y="357"/>
                    </a:cubicBezTo>
                    <a:cubicBezTo>
                      <a:pt x="485" y="357"/>
                      <a:pt x="498" y="344"/>
                      <a:pt x="498" y="328"/>
                    </a:cubicBezTo>
                    <a:cubicBezTo>
                      <a:pt x="498" y="58"/>
                      <a:pt x="498" y="58"/>
                      <a:pt x="498" y="58"/>
                    </a:cubicBezTo>
                    <a:cubicBezTo>
                      <a:pt x="498" y="42"/>
                      <a:pt x="485" y="29"/>
                      <a:pt x="468" y="29"/>
                    </a:cubicBezTo>
                    <a:cubicBezTo>
                      <a:pt x="58" y="29"/>
                      <a:pt x="58" y="29"/>
                      <a:pt x="58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" name="Freeform 37"/>
              <p:cNvSpPr>
                <a:spLocks noEditPoints="1"/>
              </p:cNvSpPr>
              <p:nvPr/>
            </p:nvSpPr>
            <p:spPr bwMode="auto">
              <a:xfrm>
                <a:off x="325438" y="1955801"/>
                <a:ext cx="681038" cy="123825"/>
              </a:xfrm>
              <a:custGeom>
                <a:avLst/>
                <a:gdLst/>
                <a:ahLst/>
                <a:cxnLst>
                  <a:cxn ang="0">
                    <a:pos x="678" y="73"/>
                  </a:cxn>
                  <a:cxn ang="0">
                    <a:pos x="621" y="22"/>
                  </a:cxn>
                  <a:cxn ang="0">
                    <a:pos x="593" y="0"/>
                  </a:cxn>
                  <a:cxn ang="0">
                    <a:pos x="99" y="0"/>
                  </a:cxn>
                  <a:cxn ang="0">
                    <a:pos x="72" y="22"/>
                  </a:cxn>
                  <a:cxn ang="0">
                    <a:pos x="14" y="73"/>
                  </a:cxn>
                  <a:cxn ang="0">
                    <a:pos x="0" y="106"/>
                  </a:cxn>
                  <a:cxn ang="0">
                    <a:pos x="18" y="126"/>
                  </a:cxn>
                  <a:cxn ang="0">
                    <a:pos x="674" y="126"/>
                  </a:cxn>
                  <a:cxn ang="0">
                    <a:pos x="693" y="106"/>
                  </a:cxn>
                  <a:cxn ang="0">
                    <a:pos x="678" y="73"/>
                  </a:cxn>
                  <a:cxn ang="0">
                    <a:pos x="411" y="82"/>
                  </a:cxn>
                  <a:cxn ang="0">
                    <a:pos x="281" y="82"/>
                  </a:cxn>
                  <a:cxn ang="0">
                    <a:pos x="277" y="76"/>
                  </a:cxn>
                  <a:cxn ang="0">
                    <a:pos x="280" y="66"/>
                  </a:cxn>
                  <a:cxn ang="0">
                    <a:pos x="292" y="50"/>
                  </a:cxn>
                  <a:cxn ang="0">
                    <a:pos x="303" y="43"/>
                  </a:cxn>
                  <a:cxn ang="0">
                    <a:pos x="390" y="43"/>
                  </a:cxn>
                  <a:cxn ang="0">
                    <a:pos x="401" y="50"/>
                  </a:cxn>
                  <a:cxn ang="0">
                    <a:pos x="412" y="66"/>
                  </a:cxn>
                  <a:cxn ang="0">
                    <a:pos x="415" y="76"/>
                  </a:cxn>
                  <a:cxn ang="0">
                    <a:pos x="411" y="82"/>
                  </a:cxn>
                </a:cxnLst>
                <a:rect l="0" t="0" r="r" b="b"/>
                <a:pathLst>
                  <a:path w="693" h="126">
                    <a:moveTo>
                      <a:pt x="678" y="73"/>
                    </a:moveTo>
                    <a:cubicBezTo>
                      <a:pt x="621" y="22"/>
                      <a:pt x="621" y="22"/>
                      <a:pt x="621" y="22"/>
                    </a:cubicBezTo>
                    <a:cubicBezTo>
                      <a:pt x="607" y="10"/>
                      <a:pt x="610" y="0"/>
                      <a:pt x="593" y="0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82" y="0"/>
                      <a:pt x="85" y="10"/>
                      <a:pt x="72" y="22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6" y="80"/>
                      <a:pt x="0" y="95"/>
                      <a:pt x="0" y="106"/>
                    </a:cubicBezTo>
                    <a:cubicBezTo>
                      <a:pt x="0" y="117"/>
                      <a:pt x="8" y="126"/>
                      <a:pt x="18" y="126"/>
                    </a:cubicBezTo>
                    <a:cubicBezTo>
                      <a:pt x="674" y="126"/>
                      <a:pt x="674" y="126"/>
                      <a:pt x="674" y="126"/>
                    </a:cubicBezTo>
                    <a:cubicBezTo>
                      <a:pt x="684" y="126"/>
                      <a:pt x="693" y="117"/>
                      <a:pt x="693" y="106"/>
                    </a:cubicBezTo>
                    <a:cubicBezTo>
                      <a:pt x="693" y="95"/>
                      <a:pt x="686" y="80"/>
                      <a:pt x="678" y="73"/>
                    </a:cubicBezTo>
                    <a:close/>
                    <a:moveTo>
                      <a:pt x="411" y="82"/>
                    </a:moveTo>
                    <a:cubicBezTo>
                      <a:pt x="281" y="82"/>
                      <a:pt x="281" y="82"/>
                      <a:pt x="281" y="82"/>
                    </a:cubicBezTo>
                    <a:cubicBezTo>
                      <a:pt x="279" y="82"/>
                      <a:pt x="277" y="80"/>
                      <a:pt x="277" y="76"/>
                    </a:cubicBezTo>
                    <a:cubicBezTo>
                      <a:pt x="277" y="73"/>
                      <a:pt x="279" y="68"/>
                      <a:pt x="280" y="66"/>
                    </a:cubicBezTo>
                    <a:cubicBezTo>
                      <a:pt x="292" y="50"/>
                      <a:pt x="292" y="50"/>
                      <a:pt x="292" y="50"/>
                    </a:cubicBezTo>
                    <a:cubicBezTo>
                      <a:pt x="294" y="46"/>
                      <a:pt x="299" y="43"/>
                      <a:pt x="303" y="43"/>
                    </a:cubicBezTo>
                    <a:cubicBezTo>
                      <a:pt x="390" y="43"/>
                      <a:pt x="390" y="43"/>
                      <a:pt x="390" y="43"/>
                    </a:cubicBezTo>
                    <a:cubicBezTo>
                      <a:pt x="393" y="43"/>
                      <a:pt x="398" y="46"/>
                      <a:pt x="401" y="50"/>
                    </a:cubicBezTo>
                    <a:cubicBezTo>
                      <a:pt x="412" y="66"/>
                      <a:pt x="412" y="66"/>
                      <a:pt x="412" y="66"/>
                    </a:cubicBezTo>
                    <a:cubicBezTo>
                      <a:pt x="414" y="68"/>
                      <a:pt x="415" y="73"/>
                      <a:pt x="415" y="76"/>
                    </a:cubicBezTo>
                    <a:cubicBezTo>
                      <a:pt x="415" y="80"/>
                      <a:pt x="414" y="82"/>
                      <a:pt x="411" y="8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7" name="Rectangle 387"/>
            <p:cNvSpPr/>
            <p:nvPr/>
          </p:nvSpPr>
          <p:spPr bwMode="auto">
            <a:xfrm>
              <a:off x="-3485906" y="2041850"/>
              <a:ext cx="2815892" cy="87987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Rectangle 388"/>
            <p:cNvSpPr/>
            <p:nvPr/>
          </p:nvSpPr>
          <p:spPr bwMode="auto">
            <a:xfrm>
              <a:off x="-3485906" y="2217843"/>
              <a:ext cx="879966" cy="615977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Rectangle 389"/>
            <p:cNvSpPr/>
            <p:nvPr/>
          </p:nvSpPr>
          <p:spPr bwMode="auto">
            <a:xfrm>
              <a:off x="-2517738" y="2305840"/>
              <a:ext cx="1847724" cy="4399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Rectangle 408"/>
            <p:cNvSpPr/>
            <p:nvPr/>
          </p:nvSpPr>
          <p:spPr bwMode="auto">
            <a:xfrm>
              <a:off x="-2517738" y="2437840"/>
              <a:ext cx="1099835" cy="4399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Rectangle 409"/>
            <p:cNvSpPr/>
            <p:nvPr/>
          </p:nvSpPr>
          <p:spPr bwMode="auto">
            <a:xfrm>
              <a:off x="-2517738" y="2569830"/>
              <a:ext cx="879868" cy="4399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Rectangle 410"/>
            <p:cNvSpPr/>
            <p:nvPr/>
          </p:nvSpPr>
          <p:spPr bwMode="auto">
            <a:xfrm>
              <a:off x="-1549883" y="2569830"/>
              <a:ext cx="879868" cy="4399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Rectangle 411"/>
            <p:cNvSpPr/>
            <p:nvPr/>
          </p:nvSpPr>
          <p:spPr bwMode="auto">
            <a:xfrm>
              <a:off x="-2517738" y="2701830"/>
              <a:ext cx="571914" cy="4399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Rectangle 412"/>
            <p:cNvSpPr/>
            <p:nvPr/>
          </p:nvSpPr>
          <p:spPr bwMode="auto">
            <a:xfrm>
              <a:off x="-1813971" y="2701830"/>
              <a:ext cx="571914" cy="4399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Rectangle 413"/>
            <p:cNvSpPr/>
            <p:nvPr/>
          </p:nvSpPr>
          <p:spPr bwMode="auto">
            <a:xfrm>
              <a:off x="-3485906" y="2921817"/>
              <a:ext cx="879868" cy="4399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72000" rIns="90000" bIns="72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grpSp>
          <p:nvGrpSpPr>
            <p:cNvPr id="56" name="Group 424"/>
            <p:cNvGrpSpPr/>
            <p:nvPr/>
          </p:nvGrpSpPr>
          <p:grpSpPr>
            <a:xfrm>
              <a:off x="-3434886" y="1572419"/>
              <a:ext cx="2787253" cy="377078"/>
              <a:chOff x="9294539" y="1572419"/>
              <a:chExt cx="2546350" cy="344487"/>
            </a:xfrm>
            <a:grpFill/>
          </p:grpSpPr>
          <p:sp>
            <p:nvSpPr>
              <p:cNvPr id="57" name="Freeform 232"/>
              <p:cNvSpPr>
                <a:spLocks/>
              </p:cNvSpPr>
              <p:nvPr/>
            </p:nvSpPr>
            <p:spPr bwMode="auto">
              <a:xfrm>
                <a:off x="9294539" y="1575594"/>
                <a:ext cx="276225" cy="334962"/>
              </a:xfrm>
              <a:custGeom>
                <a:avLst/>
                <a:gdLst/>
                <a:ahLst/>
                <a:cxnLst>
                  <a:cxn ang="0">
                    <a:pos x="52" y="211"/>
                  </a:cxn>
                  <a:cxn ang="0">
                    <a:pos x="0" y="211"/>
                  </a:cxn>
                  <a:cxn ang="0">
                    <a:pos x="0" y="0"/>
                  </a:cxn>
                  <a:cxn ang="0">
                    <a:pos x="47" y="0"/>
                  </a:cxn>
                  <a:cxn ang="0">
                    <a:pos x="123" y="118"/>
                  </a:cxn>
                  <a:cxn ang="0">
                    <a:pos x="123" y="0"/>
                  </a:cxn>
                  <a:cxn ang="0">
                    <a:pos x="174" y="0"/>
                  </a:cxn>
                  <a:cxn ang="0">
                    <a:pos x="174" y="211"/>
                  </a:cxn>
                  <a:cxn ang="0">
                    <a:pos x="130" y="211"/>
                  </a:cxn>
                  <a:cxn ang="0">
                    <a:pos x="52" y="95"/>
                  </a:cxn>
                  <a:cxn ang="0">
                    <a:pos x="52" y="211"/>
                  </a:cxn>
                </a:cxnLst>
                <a:rect l="0" t="0" r="r" b="b"/>
                <a:pathLst>
                  <a:path w="174" h="211">
                    <a:moveTo>
                      <a:pt x="52" y="211"/>
                    </a:moveTo>
                    <a:lnTo>
                      <a:pt x="0" y="211"/>
                    </a:lnTo>
                    <a:lnTo>
                      <a:pt x="0" y="0"/>
                    </a:lnTo>
                    <a:lnTo>
                      <a:pt x="47" y="0"/>
                    </a:lnTo>
                    <a:lnTo>
                      <a:pt x="123" y="118"/>
                    </a:lnTo>
                    <a:lnTo>
                      <a:pt x="123" y="0"/>
                    </a:lnTo>
                    <a:lnTo>
                      <a:pt x="174" y="0"/>
                    </a:lnTo>
                    <a:lnTo>
                      <a:pt x="174" y="211"/>
                    </a:lnTo>
                    <a:lnTo>
                      <a:pt x="130" y="211"/>
                    </a:lnTo>
                    <a:lnTo>
                      <a:pt x="52" y="95"/>
                    </a:lnTo>
                    <a:lnTo>
                      <a:pt x="52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8" name="Freeform 233"/>
              <p:cNvSpPr>
                <a:spLocks/>
              </p:cNvSpPr>
              <p:nvPr/>
            </p:nvSpPr>
            <p:spPr bwMode="auto">
              <a:xfrm>
                <a:off x="9624739" y="1575594"/>
                <a:ext cx="179388" cy="334962"/>
              </a:xfrm>
              <a:custGeom>
                <a:avLst/>
                <a:gdLst/>
                <a:ahLst/>
                <a:cxnLst>
                  <a:cxn ang="0">
                    <a:pos x="113" y="211"/>
                  </a:cxn>
                  <a:cxn ang="0">
                    <a:pos x="0" y="211"/>
                  </a:cxn>
                  <a:cxn ang="0">
                    <a:pos x="0" y="0"/>
                  </a:cxn>
                  <a:cxn ang="0">
                    <a:pos x="113" y="0"/>
                  </a:cxn>
                  <a:cxn ang="0">
                    <a:pos x="113" y="47"/>
                  </a:cxn>
                  <a:cxn ang="0">
                    <a:pos x="49" y="47"/>
                  </a:cxn>
                  <a:cxn ang="0">
                    <a:pos x="49" y="81"/>
                  </a:cxn>
                  <a:cxn ang="0">
                    <a:pos x="113" y="81"/>
                  </a:cxn>
                  <a:cxn ang="0">
                    <a:pos x="113" y="128"/>
                  </a:cxn>
                  <a:cxn ang="0">
                    <a:pos x="49" y="128"/>
                  </a:cxn>
                  <a:cxn ang="0">
                    <a:pos x="49" y="163"/>
                  </a:cxn>
                  <a:cxn ang="0">
                    <a:pos x="113" y="163"/>
                  </a:cxn>
                  <a:cxn ang="0">
                    <a:pos x="113" y="211"/>
                  </a:cxn>
                </a:cxnLst>
                <a:rect l="0" t="0" r="r" b="b"/>
                <a:pathLst>
                  <a:path w="113" h="211">
                    <a:moveTo>
                      <a:pt x="113" y="211"/>
                    </a:moveTo>
                    <a:lnTo>
                      <a:pt x="0" y="211"/>
                    </a:lnTo>
                    <a:lnTo>
                      <a:pt x="0" y="0"/>
                    </a:lnTo>
                    <a:lnTo>
                      <a:pt x="113" y="0"/>
                    </a:lnTo>
                    <a:lnTo>
                      <a:pt x="113" y="47"/>
                    </a:lnTo>
                    <a:lnTo>
                      <a:pt x="49" y="47"/>
                    </a:lnTo>
                    <a:lnTo>
                      <a:pt x="49" y="81"/>
                    </a:lnTo>
                    <a:lnTo>
                      <a:pt x="113" y="81"/>
                    </a:lnTo>
                    <a:lnTo>
                      <a:pt x="113" y="128"/>
                    </a:lnTo>
                    <a:lnTo>
                      <a:pt x="49" y="128"/>
                    </a:lnTo>
                    <a:lnTo>
                      <a:pt x="49" y="163"/>
                    </a:lnTo>
                    <a:lnTo>
                      <a:pt x="113" y="163"/>
                    </a:lnTo>
                    <a:lnTo>
                      <a:pt x="113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" name="Freeform 234"/>
              <p:cNvSpPr>
                <a:spLocks/>
              </p:cNvSpPr>
              <p:nvPr/>
            </p:nvSpPr>
            <p:spPr bwMode="auto">
              <a:xfrm>
                <a:off x="9818414" y="1575594"/>
                <a:ext cx="431800" cy="334962"/>
              </a:xfrm>
              <a:custGeom>
                <a:avLst/>
                <a:gdLst/>
                <a:ahLst/>
                <a:cxnLst>
                  <a:cxn ang="0">
                    <a:pos x="104" y="211"/>
                  </a:cxn>
                  <a:cxn ang="0">
                    <a:pos x="57" y="211"/>
                  </a:cxn>
                  <a:cxn ang="0">
                    <a:pos x="0" y="0"/>
                  </a:cxn>
                  <a:cxn ang="0">
                    <a:pos x="57" y="0"/>
                  </a:cxn>
                  <a:cxn ang="0">
                    <a:pos x="83" y="121"/>
                  </a:cxn>
                  <a:cxn ang="0">
                    <a:pos x="114" y="0"/>
                  </a:cxn>
                  <a:cxn ang="0">
                    <a:pos x="159" y="0"/>
                  </a:cxn>
                  <a:cxn ang="0">
                    <a:pos x="189" y="121"/>
                  </a:cxn>
                  <a:cxn ang="0">
                    <a:pos x="218" y="0"/>
                  </a:cxn>
                  <a:cxn ang="0">
                    <a:pos x="272" y="0"/>
                  </a:cxn>
                  <a:cxn ang="0">
                    <a:pos x="215" y="211"/>
                  </a:cxn>
                  <a:cxn ang="0">
                    <a:pos x="168" y="211"/>
                  </a:cxn>
                  <a:cxn ang="0">
                    <a:pos x="137" y="95"/>
                  </a:cxn>
                  <a:cxn ang="0">
                    <a:pos x="104" y="211"/>
                  </a:cxn>
                </a:cxnLst>
                <a:rect l="0" t="0" r="r" b="b"/>
                <a:pathLst>
                  <a:path w="272" h="211">
                    <a:moveTo>
                      <a:pt x="104" y="211"/>
                    </a:moveTo>
                    <a:lnTo>
                      <a:pt x="57" y="211"/>
                    </a:lnTo>
                    <a:lnTo>
                      <a:pt x="0" y="0"/>
                    </a:lnTo>
                    <a:lnTo>
                      <a:pt x="57" y="0"/>
                    </a:lnTo>
                    <a:lnTo>
                      <a:pt x="83" y="121"/>
                    </a:lnTo>
                    <a:lnTo>
                      <a:pt x="114" y="0"/>
                    </a:lnTo>
                    <a:lnTo>
                      <a:pt x="159" y="0"/>
                    </a:lnTo>
                    <a:lnTo>
                      <a:pt x="189" y="121"/>
                    </a:lnTo>
                    <a:lnTo>
                      <a:pt x="218" y="0"/>
                    </a:lnTo>
                    <a:lnTo>
                      <a:pt x="272" y="0"/>
                    </a:lnTo>
                    <a:lnTo>
                      <a:pt x="215" y="211"/>
                    </a:lnTo>
                    <a:lnTo>
                      <a:pt x="168" y="211"/>
                    </a:lnTo>
                    <a:lnTo>
                      <a:pt x="137" y="95"/>
                    </a:lnTo>
                    <a:lnTo>
                      <a:pt x="104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" name="Freeform 235"/>
              <p:cNvSpPr>
                <a:spLocks/>
              </p:cNvSpPr>
              <p:nvPr/>
            </p:nvSpPr>
            <p:spPr bwMode="auto">
              <a:xfrm>
                <a:off x="10253389" y="1572419"/>
                <a:ext cx="222250" cy="344487"/>
              </a:xfrm>
              <a:custGeom>
                <a:avLst/>
                <a:gdLst/>
                <a:ahLst/>
                <a:cxnLst>
                  <a:cxn ang="0">
                    <a:pos x="0" y="61"/>
                  </a:cxn>
                  <a:cxn ang="0">
                    <a:pos x="20" y="61"/>
                  </a:cxn>
                  <a:cxn ang="0">
                    <a:pos x="20" y="62"/>
                  </a:cxn>
                  <a:cxn ang="0">
                    <a:pos x="22" y="70"/>
                  </a:cxn>
                  <a:cxn ang="0">
                    <a:pos x="29" y="73"/>
                  </a:cxn>
                  <a:cxn ang="0">
                    <a:pos x="35" y="71"/>
                  </a:cxn>
                  <a:cxn ang="0">
                    <a:pos x="37" y="65"/>
                  </a:cxn>
                  <a:cxn ang="0">
                    <a:pos x="26" y="54"/>
                  </a:cxn>
                  <a:cxn ang="0">
                    <a:pos x="21" y="52"/>
                  </a:cxn>
                  <a:cxn ang="0">
                    <a:pos x="6" y="41"/>
                  </a:cxn>
                  <a:cxn ang="0">
                    <a:pos x="1" y="27"/>
                  </a:cxn>
                  <a:cxn ang="0">
                    <a:pos x="10" y="7"/>
                  </a:cxn>
                  <a:cxn ang="0">
                    <a:pos x="31" y="0"/>
                  </a:cxn>
                  <a:cxn ang="0">
                    <a:pos x="51" y="7"/>
                  </a:cxn>
                  <a:cxn ang="0">
                    <a:pos x="58" y="26"/>
                  </a:cxn>
                  <a:cxn ang="0">
                    <a:pos x="58" y="27"/>
                  </a:cxn>
                  <a:cxn ang="0">
                    <a:pos x="38" y="27"/>
                  </a:cxn>
                  <a:cxn ang="0">
                    <a:pos x="36" y="21"/>
                  </a:cxn>
                  <a:cxn ang="0">
                    <a:pos x="30" y="18"/>
                  </a:cxn>
                  <a:cxn ang="0">
                    <a:pos x="25" y="20"/>
                  </a:cxn>
                  <a:cxn ang="0">
                    <a:pos x="23" y="25"/>
                  </a:cxn>
                  <a:cxn ang="0">
                    <a:pos x="35" y="36"/>
                  </a:cxn>
                  <a:cxn ang="0">
                    <a:pos x="41" y="39"/>
                  </a:cxn>
                  <a:cxn ang="0">
                    <a:pos x="55" y="50"/>
                  </a:cxn>
                  <a:cxn ang="0">
                    <a:pos x="59" y="64"/>
                  </a:cxn>
                  <a:cxn ang="0">
                    <a:pos x="51" y="84"/>
                  </a:cxn>
                  <a:cxn ang="0">
                    <a:pos x="30" y="92"/>
                  </a:cxn>
                  <a:cxn ang="0">
                    <a:pos x="7" y="84"/>
                  </a:cxn>
                  <a:cxn ang="0">
                    <a:pos x="0" y="63"/>
                  </a:cxn>
                  <a:cxn ang="0">
                    <a:pos x="0" y="61"/>
                  </a:cxn>
                </a:cxnLst>
                <a:rect l="0" t="0" r="r" b="b"/>
                <a:pathLst>
                  <a:path w="59" h="92">
                    <a:moveTo>
                      <a:pt x="0" y="61"/>
                    </a:moveTo>
                    <a:cubicBezTo>
                      <a:pt x="20" y="61"/>
                      <a:pt x="20" y="61"/>
                      <a:pt x="20" y="61"/>
                    </a:cubicBezTo>
                    <a:cubicBezTo>
                      <a:pt x="20" y="62"/>
                      <a:pt x="20" y="62"/>
                      <a:pt x="20" y="62"/>
                    </a:cubicBezTo>
                    <a:cubicBezTo>
                      <a:pt x="20" y="65"/>
                      <a:pt x="21" y="68"/>
                      <a:pt x="22" y="70"/>
                    </a:cubicBezTo>
                    <a:cubicBezTo>
                      <a:pt x="24" y="72"/>
                      <a:pt x="26" y="73"/>
                      <a:pt x="29" y="73"/>
                    </a:cubicBezTo>
                    <a:cubicBezTo>
                      <a:pt x="31" y="73"/>
                      <a:pt x="33" y="72"/>
                      <a:pt x="35" y="71"/>
                    </a:cubicBezTo>
                    <a:cubicBezTo>
                      <a:pt x="36" y="69"/>
                      <a:pt x="37" y="67"/>
                      <a:pt x="37" y="65"/>
                    </a:cubicBezTo>
                    <a:cubicBezTo>
                      <a:pt x="37" y="61"/>
                      <a:pt x="33" y="57"/>
                      <a:pt x="26" y="54"/>
                    </a:cubicBezTo>
                    <a:cubicBezTo>
                      <a:pt x="24" y="53"/>
                      <a:pt x="22" y="53"/>
                      <a:pt x="21" y="52"/>
                    </a:cubicBezTo>
                    <a:cubicBezTo>
                      <a:pt x="14" y="49"/>
                      <a:pt x="10" y="46"/>
                      <a:pt x="6" y="41"/>
                    </a:cubicBezTo>
                    <a:cubicBezTo>
                      <a:pt x="3" y="37"/>
                      <a:pt x="1" y="32"/>
                      <a:pt x="1" y="27"/>
                    </a:cubicBezTo>
                    <a:cubicBezTo>
                      <a:pt x="1" y="19"/>
                      <a:pt x="4" y="12"/>
                      <a:pt x="10" y="7"/>
                    </a:cubicBezTo>
                    <a:cubicBezTo>
                      <a:pt x="15" y="2"/>
                      <a:pt x="22" y="0"/>
                      <a:pt x="31" y="0"/>
                    </a:cubicBezTo>
                    <a:cubicBezTo>
                      <a:pt x="39" y="0"/>
                      <a:pt x="46" y="2"/>
                      <a:pt x="51" y="7"/>
                    </a:cubicBezTo>
                    <a:cubicBezTo>
                      <a:pt x="56" y="12"/>
                      <a:pt x="58" y="18"/>
                      <a:pt x="58" y="26"/>
                    </a:cubicBezTo>
                    <a:cubicBezTo>
                      <a:pt x="58" y="27"/>
                      <a:pt x="58" y="27"/>
                      <a:pt x="58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24"/>
                      <a:pt x="38" y="22"/>
                      <a:pt x="36" y="21"/>
                    </a:cubicBezTo>
                    <a:cubicBezTo>
                      <a:pt x="35" y="19"/>
                      <a:pt x="33" y="18"/>
                      <a:pt x="30" y="18"/>
                    </a:cubicBezTo>
                    <a:cubicBezTo>
                      <a:pt x="28" y="18"/>
                      <a:pt x="27" y="19"/>
                      <a:pt x="25" y="20"/>
                    </a:cubicBezTo>
                    <a:cubicBezTo>
                      <a:pt x="24" y="22"/>
                      <a:pt x="23" y="23"/>
                      <a:pt x="23" y="25"/>
                    </a:cubicBezTo>
                    <a:cubicBezTo>
                      <a:pt x="23" y="29"/>
                      <a:pt x="27" y="32"/>
                      <a:pt x="35" y="36"/>
                    </a:cubicBezTo>
                    <a:cubicBezTo>
                      <a:pt x="37" y="37"/>
                      <a:pt x="40" y="38"/>
                      <a:pt x="41" y="39"/>
                    </a:cubicBezTo>
                    <a:cubicBezTo>
                      <a:pt x="47" y="42"/>
                      <a:pt x="52" y="46"/>
                      <a:pt x="55" y="50"/>
                    </a:cubicBezTo>
                    <a:cubicBezTo>
                      <a:pt x="58" y="54"/>
                      <a:pt x="59" y="58"/>
                      <a:pt x="59" y="64"/>
                    </a:cubicBezTo>
                    <a:cubicBezTo>
                      <a:pt x="59" y="71"/>
                      <a:pt x="56" y="78"/>
                      <a:pt x="51" y="84"/>
                    </a:cubicBezTo>
                    <a:cubicBezTo>
                      <a:pt x="45" y="89"/>
                      <a:pt x="38" y="92"/>
                      <a:pt x="30" y="92"/>
                    </a:cubicBezTo>
                    <a:cubicBezTo>
                      <a:pt x="20" y="92"/>
                      <a:pt x="13" y="89"/>
                      <a:pt x="7" y="84"/>
                    </a:cubicBezTo>
                    <a:cubicBezTo>
                      <a:pt x="2" y="79"/>
                      <a:pt x="0" y="72"/>
                      <a:pt x="0" y="63"/>
                    </a:cubicBezTo>
                    <a:lnTo>
                      <a:pt x="0" y="6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" name="Freeform 236"/>
              <p:cNvSpPr>
                <a:spLocks/>
              </p:cNvSpPr>
              <p:nvPr/>
            </p:nvSpPr>
            <p:spPr bwMode="auto">
              <a:xfrm>
                <a:off x="10516914" y="1575594"/>
                <a:ext cx="176213" cy="334962"/>
              </a:xfrm>
              <a:custGeom>
                <a:avLst/>
                <a:gdLst/>
                <a:ahLst/>
                <a:cxnLst>
                  <a:cxn ang="0">
                    <a:pos x="111" y="211"/>
                  </a:cxn>
                  <a:cxn ang="0">
                    <a:pos x="0" y="211"/>
                  </a:cxn>
                  <a:cxn ang="0">
                    <a:pos x="0" y="0"/>
                  </a:cxn>
                  <a:cxn ang="0">
                    <a:pos x="52" y="0"/>
                  </a:cxn>
                  <a:cxn ang="0">
                    <a:pos x="52" y="163"/>
                  </a:cxn>
                  <a:cxn ang="0">
                    <a:pos x="111" y="163"/>
                  </a:cxn>
                  <a:cxn ang="0">
                    <a:pos x="111" y="211"/>
                  </a:cxn>
                </a:cxnLst>
                <a:rect l="0" t="0" r="r" b="b"/>
                <a:pathLst>
                  <a:path w="111" h="211">
                    <a:moveTo>
                      <a:pt x="111" y="211"/>
                    </a:moveTo>
                    <a:lnTo>
                      <a:pt x="0" y="211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163"/>
                    </a:lnTo>
                    <a:lnTo>
                      <a:pt x="111" y="163"/>
                    </a:lnTo>
                    <a:lnTo>
                      <a:pt x="111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" name="Freeform 237"/>
              <p:cNvSpPr>
                <a:spLocks/>
              </p:cNvSpPr>
              <p:nvPr/>
            </p:nvSpPr>
            <p:spPr bwMode="auto">
              <a:xfrm>
                <a:off x="10723289" y="1575594"/>
                <a:ext cx="179388" cy="334962"/>
              </a:xfrm>
              <a:custGeom>
                <a:avLst/>
                <a:gdLst/>
                <a:ahLst/>
                <a:cxnLst>
                  <a:cxn ang="0">
                    <a:pos x="113" y="211"/>
                  </a:cxn>
                  <a:cxn ang="0">
                    <a:pos x="0" y="211"/>
                  </a:cxn>
                  <a:cxn ang="0">
                    <a:pos x="0" y="0"/>
                  </a:cxn>
                  <a:cxn ang="0">
                    <a:pos x="113" y="0"/>
                  </a:cxn>
                  <a:cxn ang="0">
                    <a:pos x="113" y="47"/>
                  </a:cxn>
                  <a:cxn ang="0">
                    <a:pos x="49" y="47"/>
                  </a:cxn>
                  <a:cxn ang="0">
                    <a:pos x="49" y="81"/>
                  </a:cxn>
                  <a:cxn ang="0">
                    <a:pos x="113" y="81"/>
                  </a:cxn>
                  <a:cxn ang="0">
                    <a:pos x="113" y="128"/>
                  </a:cxn>
                  <a:cxn ang="0">
                    <a:pos x="49" y="128"/>
                  </a:cxn>
                  <a:cxn ang="0">
                    <a:pos x="49" y="163"/>
                  </a:cxn>
                  <a:cxn ang="0">
                    <a:pos x="113" y="163"/>
                  </a:cxn>
                  <a:cxn ang="0">
                    <a:pos x="113" y="211"/>
                  </a:cxn>
                </a:cxnLst>
                <a:rect l="0" t="0" r="r" b="b"/>
                <a:pathLst>
                  <a:path w="113" h="211">
                    <a:moveTo>
                      <a:pt x="113" y="211"/>
                    </a:moveTo>
                    <a:lnTo>
                      <a:pt x="0" y="211"/>
                    </a:lnTo>
                    <a:lnTo>
                      <a:pt x="0" y="0"/>
                    </a:lnTo>
                    <a:lnTo>
                      <a:pt x="113" y="0"/>
                    </a:lnTo>
                    <a:lnTo>
                      <a:pt x="113" y="47"/>
                    </a:lnTo>
                    <a:lnTo>
                      <a:pt x="49" y="47"/>
                    </a:lnTo>
                    <a:lnTo>
                      <a:pt x="49" y="81"/>
                    </a:lnTo>
                    <a:lnTo>
                      <a:pt x="113" y="81"/>
                    </a:lnTo>
                    <a:lnTo>
                      <a:pt x="113" y="128"/>
                    </a:lnTo>
                    <a:lnTo>
                      <a:pt x="49" y="128"/>
                    </a:lnTo>
                    <a:lnTo>
                      <a:pt x="49" y="163"/>
                    </a:lnTo>
                    <a:lnTo>
                      <a:pt x="113" y="163"/>
                    </a:lnTo>
                    <a:lnTo>
                      <a:pt x="113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" name="Freeform 238"/>
              <p:cNvSpPr>
                <a:spLocks/>
              </p:cNvSpPr>
              <p:nvPr/>
            </p:nvSpPr>
            <p:spPr bwMode="auto">
              <a:xfrm>
                <a:off x="10929664" y="1575594"/>
                <a:ext cx="206375" cy="334962"/>
              </a:xfrm>
              <a:custGeom>
                <a:avLst/>
                <a:gdLst/>
                <a:ahLst/>
                <a:cxnLst>
                  <a:cxn ang="0">
                    <a:pos x="89" y="211"/>
                  </a:cxn>
                  <a:cxn ang="0">
                    <a:pos x="37" y="211"/>
                  </a:cxn>
                  <a:cxn ang="0">
                    <a:pos x="37" y="50"/>
                  </a:cxn>
                  <a:cxn ang="0">
                    <a:pos x="0" y="50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50"/>
                  </a:cxn>
                  <a:cxn ang="0">
                    <a:pos x="89" y="50"/>
                  </a:cxn>
                  <a:cxn ang="0">
                    <a:pos x="89" y="211"/>
                  </a:cxn>
                </a:cxnLst>
                <a:rect l="0" t="0" r="r" b="b"/>
                <a:pathLst>
                  <a:path w="130" h="211">
                    <a:moveTo>
                      <a:pt x="89" y="211"/>
                    </a:moveTo>
                    <a:lnTo>
                      <a:pt x="37" y="211"/>
                    </a:lnTo>
                    <a:lnTo>
                      <a:pt x="37" y="50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50"/>
                    </a:lnTo>
                    <a:lnTo>
                      <a:pt x="89" y="50"/>
                    </a:lnTo>
                    <a:lnTo>
                      <a:pt x="89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" name="Freeform 239"/>
              <p:cNvSpPr>
                <a:spLocks/>
              </p:cNvSpPr>
              <p:nvPr/>
            </p:nvSpPr>
            <p:spPr bwMode="auto">
              <a:xfrm>
                <a:off x="11136039" y="1575594"/>
                <a:ext cx="206375" cy="334962"/>
              </a:xfrm>
              <a:custGeom>
                <a:avLst/>
                <a:gdLst/>
                <a:ahLst/>
                <a:cxnLst>
                  <a:cxn ang="0">
                    <a:pos x="89" y="211"/>
                  </a:cxn>
                  <a:cxn ang="0">
                    <a:pos x="37" y="211"/>
                  </a:cxn>
                  <a:cxn ang="0">
                    <a:pos x="37" y="50"/>
                  </a:cxn>
                  <a:cxn ang="0">
                    <a:pos x="0" y="50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50"/>
                  </a:cxn>
                  <a:cxn ang="0">
                    <a:pos x="89" y="50"/>
                  </a:cxn>
                  <a:cxn ang="0">
                    <a:pos x="89" y="211"/>
                  </a:cxn>
                </a:cxnLst>
                <a:rect l="0" t="0" r="r" b="b"/>
                <a:pathLst>
                  <a:path w="130" h="211">
                    <a:moveTo>
                      <a:pt x="89" y="211"/>
                    </a:moveTo>
                    <a:lnTo>
                      <a:pt x="37" y="211"/>
                    </a:lnTo>
                    <a:lnTo>
                      <a:pt x="37" y="50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50"/>
                    </a:lnTo>
                    <a:lnTo>
                      <a:pt x="89" y="50"/>
                    </a:lnTo>
                    <a:lnTo>
                      <a:pt x="89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" name="Freeform 240"/>
              <p:cNvSpPr>
                <a:spLocks/>
              </p:cNvSpPr>
              <p:nvPr/>
            </p:nvSpPr>
            <p:spPr bwMode="auto">
              <a:xfrm>
                <a:off x="11364639" y="1575594"/>
                <a:ext cx="179388" cy="334962"/>
              </a:xfrm>
              <a:custGeom>
                <a:avLst/>
                <a:gdLst/>
                <a:ahLst/>
                <a:cxnLst>
                  <a:cxn ang="0">
                    <a:pos x="113" y="211"/>
                  </a:cxn>
                  <a:cxn ang="0">
                    <a:pos x="0" y="211"/>
                  </a:cxn>
                  <a:cxn ang="0">
                    <a:pos x="0" y="0"/>
                  </a:cxn>
                  <a:cxn ang="0">
                    <a:pos x="113" y="0"/>
                  </a:cxn>
                  <a:cxn ang="0">
                    <a:pos x="113" y="47"/>
                  </a:cxn>
                  <a:cxn ang="0">
                    <a:pos x="49" y="47"/>
                  </a:cxn>
                  <a:cxn ang="0">
                    <a:pos x="49" y="81"/>
                  </a:cxn>
                  <a:cxn ang="0">
                    <a:pos x="113" y="81"/>
                  </a:cxn>
                  <a:cxn ang="0">
                    <a:pos x="113" y="128"/>
                  </a:cxn>
                  <a:cxn ang="0">
                    <a:pos x="49" y="128"/>
                  </a:cxn>
                  <a:cxn ang="0">
                    <a:pos x="49" y="163"/>
                  </a:cxn>
                  <a:cxn ang="0">
                    <a:pos x="113" y="163"/>
                  </a:cxn>
                  <a:cxn ang="0">
                    <a:pos x="113" y="211"/>
                  </a:cxn>
                </a:cxnLst>
                <a:rect l="0" t="0" r="r" b="b"/>
                <a:pathLst>
                  <a:path w="113" h="211">
                    <a:moveTo>
                      <a:pt x="113" y="211"/>
                    </a:moveTo>
                    <a:lnTo>
                      <a:pt x="0" y="211"/>
                    </a:lnTo>
                    <a:lnTo>
                      <a:pt x="0" y="0"/>
                    </a:lnTo>
                    <a:lnTo>
                      <a:pt x="113" y="0"/>
                    </a:lnTo>
                    <a:lnTo>
                      <a:pt x="113" y="47"/>
                    </a:lnTo>
                    <a:lnTo>
                      <a:pt x="49" y="47"/>
                    </a:lnTo>
                    <a:lnTo>
                      <a:pt x="49" y="81"/>
                    </a:lnTo>
                    <a:lnTo>
                      <a:pt x="113" y="81"/>
                    </a:lnTo>
                    <a:lnTo>
                      <a:pt x="113" y="128"/>
                    </a:lnTo>
                    <a:lnTo>
                      <a:pt x="49" y="128"/>
                    </a:lnTo>
                    <a:lnTo>
                      <a:pt x="49" y="163"/>
                    </a:lnTo>
                    <a:lnTo>
                      <a:pt x="113" y="163"/>
                    </a:lnTo>
                    <a:lnTo>
                      <a:pt x="113" y="2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" name="Freeform 241"/>
              <p:cNvSpPr>
                <a:spLocks noEditPoints="1"/>
              </p:cNvSpPr>
              <p:nvPr/>
            </p:nvSpPr>
            <p:spPr bwMode="auto">
              <a:xfrm>
                <a:off x="11596414" y="1575594"/>
                <a:ext cx="244475" cy="334962"/>
              </a:xfrm>
              <a:custGeom>
                <a:avLst/>
                <a:gdLst/>
                <a:ahLst/>
                <a:cxnLst>
                  <a:cxn ang="0">
                    <a:pos x="21" y="89"/>
                  </a:cxn>
                  <a:cxn ang="0">
                    <a:pos x="0" y="89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43" y="2"/>
                  </a:cxn>
                  <a:cxn ang="0">
                    <a:pos x="52" y="5"/>
                  </a:cxn>
                  <a:cxn ang="0">
                    <a:pos x="60" y="16"/>
                  </a:cxn>
                  <a:cxn ang="0">
                    <a:pos x="63" y="30"/>
                  </a:cxn>
                  <a:cxn ang="0">
                    <a:pos x="58" y="48"/>
                  </a:cxn>
                  <a:cxn ang="0">
                    <a:pos x="43" y="59"/>
                  </a:cxn>
                  <a:cxn ang="0">
                    <a:pos x="65" y="89"/>
                  </a:cxn>
                  <a:cxn ang="0">
                    <a:pos x="38" y="89"/>
                  </a:cxn>
                  <a:cxn ang="0">
                    <a:pos x="21" y="60"/>
                  </a:cxn>
                  <a:cxn ang="0">
                    <a:pos x="21" y="89"/>
                  </a:cxn>
                  <a:cxn ang="0">
                    <a:pos x="21" y="41"/>
                  </a:cxn>
                  <a:cxn ang="0">
                    <a:pos x="26" y="41"/>
                  </a:cxn>
                  <a:cxn ang="0">
                    <a:pos x="38" y="39"/>
                  </a:cxn>
                  <a:cxn ang="0">
                    <a:pos x="42" y="31"/>
                  </a:cxn>
                  <a:cxn ang="0">
                    <a:pos x="38" y="23"/>
                  </a:cxn>
                  <a:cxn ang="0">
                    <a:pos x="27" y="20"/>
                  </a:cxn>
                  <a:cxn ang="0">
                    <a:pos x="21" y="20"/>
                  </a:cxn>
                  <a:cxn ang="0">
                    <a:pos x="21" y="41"/>
                  </a:cxn>
                </a:cxnLst>
                <a:rect l="0" t="0" r="r" b="b"/>
                <a:pathLst>
                  <a:path w="65" h="89">
                    <a:moveTo>
                      <a:pt x="21" y="89"/>
                    </a:moveTo>
                    <a:cubicBezTo>
                      <a:pt x="0" y="89"/>
                      <a:pt x="0" y="89"/>
                      <a:pt x="0" y="8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5" y="0"/>
                      <a:pt x="40" y="1"/>
                      <a:pt x="43" y="2"/>
                    </a:cubicBezTo>
                    <a:cubicBezTo>
                      <a:pt x="46" y="2"/>
                      <a:pt x="49" y="4"/>
                      <a:pt x="52" y="5"/>
                    </a:cubicBezTo>
                    <a:cubicBezTo>
                      <a:pt x="55" y="8"/>
                      <a:pt x="58" y="12"/>
                      <a:pt x="60" y="16"/>
                    </a:cubicBezTo>
                    <a:cubicBezTo>
                      <a:pt x="62" y="20"/>
                      <a:pt x="63" y="25"/>
                      <a:pt x="63" y="30"/>
                    </a:cubicBezTo>
                    <a:cubicBezTo>
                      <a:pt x="63" y="37"/>
                      <a:pt x="62" y="43"/>
                      <a:pt x="58" y="48"/>
                    </a:cubicBezTo>
                    <a:cubicBezTo>
                      <a:pt x="55" y="53"/>
                      <a:pt x="50" y="57"/>
                      <a:pt x="43" y="59"/>
                    </a:cubicBezTo>
                    <a:cubicBezTo>
                      <a:pt x="65" y="89"/>
                      <a:pt x="65" y="89"/>
                      <a:pt x="65" y="89"/>
                    </a:cubicBezTo>
                    <a:cubicBezTo>
                      <a:pt x="38" y="89"/>
                      <a:pt x="38" y="89"/>
                      <a:pt x="38" y="89"/>
                    </a:cubicBezTo>
                    <a:cubicBezTo>
                      <a:pt x="21" y="60"/>
                      <a:pt x="21" y="60"/>
                      <a:pt x="21" y="60"/>
                    </a:cubicBezTo>
                    <a:lnTo>
                      <a:pt x="21" y="89"/>
                    </a:lnTo>
                    <a:close/>
                    <a:moveTo>
                      <a:pt x="21" y="41"/>
                    </a:moveTo>
                    <a:cubicBezTo>
                      <a:pt x="26" y="41"/>
                      <a:pt x="26" y="41"/>
                      <a:pt x="26" y="41"/>
                    </a:cubicBezTo>
                    <a:cubicBezTo>
                      <a:pt x="31" y="41"/>
                      <a:pt x="35" y="40"/>
                      <a:pt x="38" y="39"/>
                    </a:cubicBezTo>
                    <a:cubicBezTo>
                      <a:pt x="40" y="37"/>
                      <a:pt x="42" y="34"/>
                      <a:pt x="42" y="31"/>
                    </a:cubicBezTo>
                    <a:cubicBezTo>
                      <a:pt x="42" y="27"/>
                      <a:pt x="40" y="24"/>
                      <a:pt x="38" y="23"/>
                    </a:cubicBezTo>
                    <a:cubicBezTo>
                      <a:pt x="36" y="21"/>
                      <a:pt x="32" y="20"/>
                      <a:pt x="27" y="20"/>
                    </a:cubicBezTo>
                    <a:cubicBezTo>
                      <a:pt x="21" y="20"/>
                      <a:pt x="21" y="20"/>
                      <a:pt x="21" y="20"/>
                    </a:cubicBezTo>
                    <a:lnTo>
                      <a:pt x="21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7624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24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3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pt-BR" sz="2400" dirty="0"/>
              <a:t>Těšíme se na další spolupráci!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</p:txBody>
      </p:sp>
      <p:sp>
        <p:nvSpPr>
          <p:cNvPr id="4" name="Zástupný symbol pro text 4"/>
          <p:cNvSpPr txBox="1">
            <a:spLocks/>
          </p:cNvSpPr>
          <p:nvPr/>
        </p:nvSpPr>
        <p:spPr>
          <a:xfrm>
            <a:off x="166765" y="188107"/>
            <a:ext cx="7846704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/>
              <a:t>V PŘÍPADĚ JAKÝCHKOLI DOTAZŮ NÁS NEVÁHEJTE KONTAKTOVAT</a:t>
            </a:r>
          </a:p>
        </p:txBody>
      </p:sp>
      <p:sp>
        <p:nvSpPr>
          <p:cNvPr id="13" name="Elipsa 42">
            <a:extLst>
              <a:ext uri="{FF2B5EF4-FFF2-40B4-BE49-F238E27FC236}">
                <a16:creationId xmlns:a16="http://schemas.microsoft.com/office/drawing/2014/main" xmlns="" id="{4032BA86-8C87-44B4-91CB-90F1F1BF8FB4}"/>
              </a:ext>
            </a:extLst>
          </p:cNvPr>
          <p:cNvSpPr/>
          <p:nvPr/>
        </p:nvSpPr>
        <p:spPr>
          <a:xfrm>
            <a:off x="683568" y="1439643"/>
            <a:ext cx="1123200" cy="1123200"/>
          </a:xfrm>
          <a:prstGeom prst="ellipse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69">
              <a:defRPr/>
            </a:pPr>
            <a:endParaRPr lang="cs-CZ" sz="1799" kern="0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xmlns="" id="{87E8EDE2-6223-40C8-AC21-C40EABB26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93" y="1568522"/>
            <a:ext cx="2233555" cy="76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 lIns="91977" tIns="45992" rIns="91977" bIns="45992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b="1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Jana </a:t>
            </a:r>
            <a:r>
              <a:rPr lang="cs-CZ" sz="1200" b="1" dirty="0" err="1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Hastíková</a:t>
            </a:r>
            <a:endParaRPr lang="en-US" sz="1200" b="1" dirty="0">
              <a:solidFill>
                <a:srgbClr val="404040"/>
              </a:solidFill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05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</a:t>
            </a: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05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</a:t>
            </a:r>
            <a:endParaRPr lang="cs-CZ" sz="105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050" dirty="0" err="1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jana.hastikova</a:t>
            </a: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@ipsos.com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GSM: +420 </a:t>
            </a: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724</a:t>
            </a: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 </a:t>
            </a: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601</a:t>
            </a: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 </a:t>
            </a: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237</a:t>
            </a:r>
            <a:endParaRPr lang="en-US" sz="1050" dirty="0">
              <a:solidFill>
                <a:srgbClr val="404040"/>
              </a:solidFill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863D6FE6-FAC8-4316-A8FA-B108E64DB8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" t="3882" r="325" b="27848"/>
          <a:stretch/>
        </p:blipFill>
        <p:spPr>
          <a:xfrm>
            <a:off x="841332" y="1515243"/>
            <a:ext cx="935125" cy="972000"/>
          </a:xfrm>
          <a:prstGeom prst="ellipse">
            <a:avLst/>
          </a:prstGeom>
        </p:spPr>
      </p:pic>
      <p:sp>
        <p:nvSpPr>
          <p:cNvPr id="17" name="Elipsa 48">
            <a:extLst>
              <a:ext uri="{FF2B5EF4-FFF2-40B4-BE49-F238E27FC236}">
                <a16:creationId xmlns:a16="http://schemas.microsoft.com/office/drawing/2014/main" xmlns="" id="{BDC59BDD-252F-4529-ABCD-E2B7838C4646}"/>
              </a:ext>
            </a:extLst>
          </p:cNvPr>
          <p:cNvSpPr/>
          <p:nvPr/>
        </p:nvSpPr>
        <p:spPr>
          <a:xfrm>
            <a:off x="6745546" y="2802182"/>
            <a:ext cx="1123200" cy="1123200"/>
          </a:xfrm>
          <a:prstGeom prst="ellipse">
            <a:avLst/>
          </a:prstGeom>
          <a:solidFill>
            <a:srgbClr val="008E9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69">
              <a:defRPr/>
            </a:pPr>
            <a:endParaRPr lang="cs-CZ" sz="1799" kern="0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xmlns="" id="{761E37E8-24D6-4DF9-A78D-007DAE21F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2141" y="2931061"/>
            <a:ext cx="2246400" cy="76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92" rIns="91977" bIns="45992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200" b="1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 Mudrová</a:t>
            </a:r>
            <a:endParaRPr lang="en-GB" sz="1200" b="1" kern="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defTabSz="9141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050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</a:t>
            </a:r>
            <a:r>
              <a:rPr lang="cs-CZ" sz="1050" kern="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cs-CZ" sz="1050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050" kern="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</a:t>
            </a:r>
            <a:endParaRPr lang="cs-CZ" sz="1050" kern="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defTabSz="9141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050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Anna.mudrova@Ipsos.com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050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GSM: +420 724 549 790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xmlns="" id="{0DCA0D88-2CA7-438E-8115-D1673C746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1" b="21694"/>
          <a:stretch/>
        </p:blipFill>
        <p:spPr>
          <a:xfrm>
            <a:off x="6804248" y="2859782"/>
            <a:ext cx="860010" cy="100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6823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4000" u="none" cap="all" dirty="0">
                <a:solidFill>
                  <a:srgbClr val="FFFFFF"/>
                </a:solidFill>
                <a:latin typeface="Calibri"/>
              </a:rPr>
              <a:t>CELKOVÉ VÝSLEDKy</a:t>
            </a:r>
            <a:r>
              <a:rPr lang="en-US" sz="4000" u="none" cap="all" dirty="0">
                <a:solidFill>
                  <a:srgbClr val="FFFFFF"/>
                </a:solidFill>
                <a:latin typeface="Calibri"/>
              </a:rPr>
              <a:t/>
            </a:r>
            <a:br>
              <a:rPr lang="en-US" sz="4000" u="none" cap="all" dirty="0">
                <a:solidFill>
                  <a:srgbClr val="FFFFFF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/>
              <a:pPr defTabSz="685800"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588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Co nám ukazují celková čísla?</a:t>
            </a: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CELKOVÉ VÝSLEDKY</a:t>
            </a:r>
          </a:p>
        </p:txBody>
      </p:sp>
      <p:grpSp>
        <p:nvGrpSpPr>
          <p:cNvPr id="85" name="Skupina 84"/>
          <p:cNvGrpSpPr/>
          <p:nvPr/>
        </p:nvGrpSpPr>
        <p:grpSpPr>
          <a:xfrm>
            <a:off x="276643" y="2094180"/>
            <a:ext cx="8589775" cy="762392"/>
            <a:chOff x="276643" y="2094180"/>
            <a:chExt cx="8589775" cy="762392"/>
          </a:xfrm>
        </p:grpSpPr>
        <p:grpSp>
          <p:nvGrpSpPr>
            <p:cNvPr id="77" name="Skupina 76"/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9" name="Obdélník 38"/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2626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Nadpis 3"/>
              <p:cNvSpPr txBox="1">
                <a:spLocks/>
              </p:cNvSpPr>
              <p:nvPr/>
            </p:nvSpPr>
            <p:spPr>
              <a:xfrm>
                <a:off x="343045" y="3040802"/>
                <a:ext cx="1817686" cy="102586"/>
              </a:xfrm>
              <a:prstGeom prst="rect">
                <a:avLst/>
              </a:prstGeom>
              <a:solidFill>
                <a:srgbClr val="262626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A8CCDD"/>
                    </a:solidFill>
                    <a:latin typeface="Calibri"/>
                  </a:rPr>
                  <a:t>EXTERIÉR TIC A PRVNÍ DOJEM</a:t>
                </a:r>
              </a:p>
            </p:txBody>
          </p:sp>
        </p:grpSp>
        <p:grpSp>
          <p:nvGrpSpPr>
            <p:cNvPr id="70" name="Skupina 69"/>
            <p:cNvGrpSpPr/>
            <p:nvPr/>
          </p:nvGrpSpPr>
          <p:grpSpPr>
            <a:xfrm>
              <a:off x="2502497" y="2632569"/>
              <a:ext cx="1947600" cy="221137"/>
              <a:chOff x="2501754" y="3456483"/>
              <a:chExt cx="1947600" cy="298552"/>
            </a:xfrm>
          </p:grpSpPr>
          <p:sp>
            <p:nvSpPr>
              <p:cNvPr id="12" name="Obdélník 38"/>
              <p:cNvSpPr/>
              <p:nvPr/>
            </p:nvSpPr>
            <p:spPr>
              <a:xfrm>
                <a:off x="2501754" y="3456483"/>
                <a:ext cx="1947600" cy="298552"/>
              </a:xfrm>
              <a:prstGeom prst="rect">
                <a:avLst/>
              </a:prstGeom>
              <a:solidFill>
                <a:srgbClr val="2626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Nadpis 3"/>
              <p:cNvSpPr txBox="1">
                <a:spLocks/>
              </p:cNvSpPr>
              <p:nvPr/>
            </p:nvSpPr>
            <p:spPr>
              <a:xfrm>
                <a:off x="2762271" y="3504547"/>
                <a:ext cx="1446960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A8CCDD"/>
                    </a:solidFill>
                    <a:latin typeface="Calibri"/>
                  </a:rPr>
                  <a:t>PRACOVNÍK TIC</a:t>
                </a:r>
              </a:p>
            </p:txBody>
          </p:sp>
        </p:grpSp>
        <p:grpSp>
          <p:nvGrpSpPr>
            <p:cNvPr id="71" name="Skupina 70"/>
            <p:cNvGrpSpPr/>
            <p:nvPr/>
          </p:nvGrpSpPr>
          <p:grpSpPr>
            <a:xfrm>
              <a:off x="4675325" y="2631894"/>
              <a:ext cx="1947600" cy="221137"/>
              <a:chOff x="4651885" y="3458190"/>
              <a:chExt cx="1947600" cy="298552"/>
            </a:xfrm>
          </p:grpSpPr>
          <p:sp>
            <p:nvSpPr>
              <p:cNvPr id="14" name="Obdélník 38"/>
              <p:cNvSpPr/>
              <p:nvPr/>
            </p:nvSpPr>
            <p:spPr>
              <a:xfrm>
                <a:off x="4651885" y="3458190"/>
                <a:ext cx="1947600" cy="298552"/>
              </a:xfrm>
              <a:prstGeom prst="rect">
                <a:avLst/>
              </a:prstGeom>
              <a:solidFill>
                <a:srgbClr val="2626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Nadpis 3"/>
              <p:cNvSpPr txBox="1">
                <a:spLocks/>
              </p:cNvSpPr>
              <p:nvPr/>
            </p:nvSpPr>
            <p:spPr>
              <a:xfrm>
                <a:off x="4889238" y="3512374"/>
                <a:ext cx="1464946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A8CCDD"/>
                    </a:solidFill>
                    <a:latin typeface="Calibri"/>
                  </a:rPr>
                  <a:t>INTERIÉR A VYBAVENOST TIC</a:t>
                </a:r>
              </a:p>
            </p:txBody>
          </p:sp>
        </p:grpSp>
        <p:grpSp>
          <p:nvGrpSpPr>
            <p:cNvPr id="72" name="Skupina 71"/>
            <p:cNvGrpSpPr/>
            <p:nvPr/>
          </p:nvGrpSpPr>
          <p:grpSpPr>
            <a:xfrm>
              <a:off x="6918818" y="2629288"/>
              <a:ext cx="1947600" cy="221137"/>
              <a:chOff x="6884153" y="3455216"/>
              <a:chExt cx="1947600" cy="298552"/>
            </a:xfrm>
          </p:grpSpPr>
          <p:sp>
            <p:nvSpPr>
              <p:cNvPr id="16" name="Obdélník 38"/>
              <p:cNvSpPr/>
              <p:nvPr/>
            </p:nvSpPr>
            <p:spPr>
              <a:xfrm>
                <a:off x="6884153" y="3455216"/>
                <a:ext cx="1947600" cy="298552"/>
              </a:xfrm>
              <a:prstGeom prst="rect">
                <a:avLst/>
              </a:prstGeom>
              <a:solidFill>
                <a:srgbClr val="26262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Nadpis 3"/>
              <p:cNvSpPr txBox="1">
                <a:spLocks/>
              </p:cNvSpPr>
              <p:nvPr/>
            </p:nvSpPr>
            <p:spPr>
              <a:xfrm>
                <a:off x="6979663" y="3499407"/>
                <a:ext cx="1748591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A8CCDD"/>
                    </a:solidFill>
                    <a:latin typeface="Calibri"/>
                  </a:rPr>
                  <a:t>ZNAČENÍ TIC A OTVÍRACÍ DOBA</a:t>
                </a:r>
              </a:p>
            </p:txBody>
          </p:sp>
        </p:grpSp>
        <p:grpSp>
          <p:nvGrpSpPr>
            <p:cNvPr id="76" name="Skupina 75"/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6" name="object 7"/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7" name="Hexagon 222"/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8" name="Hexagon 224"/>
              <p:cNvSpPr/>
              <p:nvPr/>
            </p:nvSpPr>
            <p:spPr>
              <a:xfrm>
                <a:off x="7659080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11" name="Hexagon 223"/>
              <p:cNvSpPr/>
              <p:nvPr/>
            </p:nvSpPr>
            <p:spPr>
              <a:xfrm>
                <a:off x="3266592" y="2128349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18" name="Hexagon 224"/>
              <p:cNvSpPr/>
              <p:nvPr/>
            </p:nvSpPr>
            <p:spPr>
              <a:xfrm>
                <a:off x="5426832" y="2128349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19" name="Freeform 20"/>
              <p:cNvSpPr>
                <a:spLocks noChangeAspect="1" noEditPoints="1"/>
              </p:cNvSpPr>
              <p:nvPr/>
            </p:nvSpPr>
            <p:spPr bwMode="auto">
              <a:xfrm>
                <a:off x="7753292" y="2216617"/>
                <a:ext cx="243242" cy="212945"/>
              </a:xfrm>
              <a:custGeom>
                <a:avLst/>
                <a:gdLst>
                  <a:gd name="T0" fmla="*/ 341 w 341"/>
                  <a:gd name="T1" fmla="*/ 74 h 298"/>
                  <a:gd name="T2" fmla="*/ 312 w 341"/>
                  <a:gd name="T3" fmla="*/ 45 h 298"/>
                  <a:gd name="T4" fmla="*/ 197 w 341"/>
                  <a:gd name="T5" fmla="*/ 45 h 298"/>
                  <a:gd name="T6" fmla="*/ 197 w 341"/>
                  <a:gd name="T7" fmla="*/ 110 h 298"/>
                  <a:gd name="T8" fmla="*/ 312 w 341"/>
                  <a:gd name="T9" fmla="*/ 110 h 298"/>
                  <a:gd name="T10" fmla="*/ 341 w 341"/>
                  <a:gd name="T11" fmla="*/ 74 h 298"/>
                  <a:gd name="T12" fmla="*/ 0 w 341"/>
                  <a:gd name="T13" fmla="*/ 74 h 298"/>
                  <a:gd name="T14" fmla="*/ 30 w 341"/>
                  <a:gd name="T15" fmla="*/ 110 h 298"/>
                  <a:gd name="T16" fmla="*/ 145 w 341"/>
                  <a:gd name="T17" fmla="*/ 110 h 298"/>
                  <a:gd name="T18" fmla="*/ 145 w 341"/>
                  <a:gd name="T19" fmla="*/ 45 h 298"/>
                  <a:gd name="T20" fmla="*/ 30 w 341"/>
                  <a:gd name="T21" fmla="*/ 45 h 298"/>
                  <a:gd name="T22" fmla="*/ 0 w 341"/>
                  <a:gd name="T23" fmla="*/ 74 h 298"/>
                  <a:gd name="T24" fmla="*/ 197 w 341"/>
                  <a:gd name="T25" fmla="*/ 123 h 298"/>
                  <a:gd name="T26" fmla="*/ 197 w 341"/>
                  <a:gd name="T27" fmla="*/ 188 h 298"/>
                  <a:gd name="T28" fmla="*/ 312 w 341"/>
                  <a:gd name="T29" fmla="*/ 188 h 298"/>
                  <a:gd name="T30" fmla="*/ 341 w 341"/>
                  <a:gd name="T31" fmla="*/ 152 h 298"/>
                  <a:gd name="T32" fmla="*/ 312 w 341"/>
                  <a:gd name="T33" fmla="*/ 123 h 298"/>
                  <a:gd name="T34" fmla="*/ 197 w 341"/>
                  <a:gd name="T35" fmla="*/ 123 h 298"/>
                  <a:gd name="T36" fmla="*/ 171 w 341"/>
                  <a:gd name="T37" fmla="*/ 0 h 298"/>
                  <a:gd name="T38" fmla="*/ 159 w 341"/>
                  <a:gd name="T39" fmla="*/ 12 h 298"/>
                  <a:gd name="T40" fmla="*/ 159 w 341"/>
                  <a:gd name="T41" fmla="*/ 298 h 298"/>
                  <a:gd name="T42" fmla="*/ 183 w 341"/>
                  <a:gd name="T43" fmla="*/ 298 h 298"/>
                  <a:gd name="T44" fmla="*/ 183 w 341"/>
                  <a:gd name="T45" fmla="*/ 12 h 298"/>
                  <a:gd name="T46" fmla="*/ 171 w 341"/>
                  <a:gd name="T4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1" h="298">
                    <a:moveTo>
                      <a:pt x="341" y="74"/>
                    </a:moveTo>
                    <a:cubicBezTo>
                      <a:pt x="312" y="45"/>
                      <a:pt x="312" y="45"/>
                      <a:pt x="312" y="45"/>
                    </a:cubicBezTo>
                    <a:cubicBezTo>
                      <a:pt x="197" y="45"/>
                      <a:pt x="197" y="45"/>
                      <a:pt x="197" y="45"/>
                    </a:cubicBezTo>
                    <a:cubicBezTo>
                      <a:pt x="197" y="110"/>
                      <a:pt x="197" y="110"/>
                      <a:pt x="197" y="110"/>
                    </a:cubicBezTo>
                    <a:cubicBezTo>
                      <a:pt x="312" y="110"/>
                      <a:pt x="312" y="110"/>
                      <a:pt x="312" y="110"/>
                    </a:cubicBezTo>
                    <a:lnTo>
                      <a:pt x="341" y="74"/>
                    </a:lnTo>
                    <a:close/>
                    <a:moveTo>
                      <a:pt x="0" y="74"/>
                    </a:moveTo>
                    <a:cubicBezTo>
                      <a:pt x="30" y="110"/>
                      <a:pt x="30" y="110"/>
                      <a:pt x="30" y="110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45"/>
                      <a:pt x="145" y="45"/>
                      <a:pt x="145" y="45"/>
                    </a:cubicBezTo>
                    <a:cubicBezTo>
                      <a:pt x="30" y="45"/>
                      <a:pt x="30" y="45"/>
                      <a:pt x="30" y="45"/>
                    </a:cubicBezTo>
                    <a:lnTo>
                      <a:pt x="0" y="74"/>
                    </a:lnTo>
                    <a:close/>
                    <a:moveTo>
                      <a:pt x="197" y="123"/>
                    </a:moveTo>
                    <a:cubicBezTo>
                      <a:pt x="197" y="188"/>
                      <a:pt x="197" y="188"/>
                      <a:pt x="197" y="188"/>
                    </a:cubicBezTo>
                    <a:cubicBezTo>
                      <a:pt x="312" y="188"/>
                      <a:pt x="312" y="188"/>
                      <a:pt x="312" y="188"/>
                    </a:cubicBezTo>
                    <a:cubicBezTo>
                      <a:pt x="341" y="152"/>
                      <a:pt x="341" y="152"/>
                      <a:pt x="341" y="152"/>
                    </a:cubicBezTo>
                    <a:cubicBezTo>
                      <a:pt x="312" y="123"/>
                      <a:pt x="312" y="123"/>
                      <a:pt x="312" y="123"/>
                    </a:cubicBezTo>
                    <a:lnTo>
                      <a:pt x="197" y="123"/>
                    </a:lnTo>
                    <a:close/>
                    <a:moveTo>
                      <a:pt x="171" y="0"/>
                    </a:moveTo>
                    <a:cubicBezTo>
                      <a:pt x="165" y="0"/>
                      <a:pt x="159" y="6"/>
                      <a:pt x="159" y="12"/>
                    </a:cubicBezTo>
                    <a:cubicBezTo>
                      <a:pt x="159" y="298"/>
                      <a:pt x="159" y="298"/>
                      <a:pt x="159" y="298"/>
                    </a:cubicBezTo>
                    <a:cubicBezTo>
                      <a:pt x="183" y="298"/>
                      <a:pt x="183" y="298"/>
                      <a:pt x="183" y="298"/>
                    </a:cubicBezTo>
                    <a:cubicBezTo>
                      <a:pt x="183" y="12"/>
                      <a:pt x="183" y="12"/>
                      <a:pt x="183" y="12"/>
                    </a:cubicBezTo>
                    <a:cubicBezTo>
                      <a:pt x="183" y="6"/>
                      <a:pt x="177" y="0"/>
                      <a:pt x="1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" name="Freeform 66"/>
              <p:cNvSpPr>
                <a:spLocks noChangeAspect="1" noEditPoints="1"/>
              </p:cNvSpPr>
              <p:nvPr/>
            </p:nvSpPr>
            <p:spPr bwMode="auto">
              <a:xfrm>
                <a:off x="1147888" y="2229450"/>
                <a:ext cx="203638" cy="1872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159" y="0"/>
                  </a:cxn>
                  <a:cxn ang="0">
                    <a:pos x="318" y="159"/>
                  </a:cxn>
                  <a:cxn ang="0">
                    <a:pos x="0" y="159"/>
                  </a:cxn>
                  <a:cxn ang="0">
                    <a:pos x="285" y="173"/>
                  </a:cxn>
                  <a:cxn ang="0">
                    <a:pos x="285" y="292"/>
                  </a:cxn>
                  <a:cxn ang="0">
                    <a:pos x="34" y="292"/>
                  </a:cxn>
                  <a:cxn ang="0">
                    <a:pos x="34" y="173"/>
                  </a:cxn>
                  <a:cxn ang="0">
                    <a:pos x="60" y="173"/>
                  </a:cxn>
                  <a:cxn ang="0">
                    <a:pos x="60" y="267"/>
                  </a:cxn>
                  <a:cxn ang="0">
                    <a:pos x="259" y="267"/>
                  </a:cxn>
                  <a:cxn ang="0">
                    <a:pos x="259" y="173"/>
                  </a:cxn>
                  <a:cxn ang="0">
                    <a:pos x="285" y="173"/>
                  </a:cxn>
                  <a:cxn ang="0">
                    <a:pos x="109" y="9"/>
                  </a:cxn>
                  <a:cxn ang="0">
                    <a:pos x="109" y="33"/>
                  </a:cxn>
                  <a:cxn ang="0">
                    <a:pos x="60" y="82"/>
                  </a:cxn>
                  <a:cxn ang="0">
                    <a:pos x="60" y="9"/>
                  </a:cxn>
                  <a:cxn ang="0">
                    <a:pos x="109" y="9"/>
                  </a:cxn>
                  <a:cxn ang="0">
                    <a:pos x="115" y="173"/>
                  </a:cxn>
                  <a:cxn ang="0">
                    <a:pos x="204" y="173"/>
                  </a:cxn>
                  <a:cxn ang="0">
                    <a:pos x="204" y="239"/>
                  </a:cxn>
                  <a:cxn ang="0">
                    <a:pos x="115" y="239"/>
                  </a:cxn>
                  <a:cxn ang="0">
                    <a:pos x="115" y="173"/>
                  </a:cxn>
                </a:cxnLst>
                <a:rect l="0" t="0" r="r" b="b"/>
                <a:pathLst>
                  <a:path w="318" h="292">
                    <a:moveTo>
                      <a:pt x="0" y="159"/>
                    </a:moveTo>
                    <a:cubicBezTo>
                      <a:pt x="159" y="0"/>
                      <a:pt x="159" y="0"/>
                      <a:pt x="159" y="0"/>
                    </a:cubicBezTo>
                    <a:cubicBezTo>
                      <a:pt x="318" y="159"/>
                      <a:pt x="318" y="159"/>
                      <a:pt x="318" y="159"/>
                    </a:cubicBezTo>
                    <a:cubicBezTo>
                      <a:pt x="212" y="159"/>
                      <a:pt x="106" y="159"/>
                      <a:pt x="0" y="159"/>
                    </a:cubicBezTo>
                    <a:close/>
                    <a:moveTo>
                      <a:pt x="285" y="173"/>
                    </a:moveTo>
                    <a:cubicBezTo>
                      <a:pt x="285" y="292"/>
                      <a:pt x="285" y="292"/>
                      <a:pt x="285" y="292"/>
                    </a:cubicBezTo>
                    <a:cubicBezTo>
                      <a:pt x="34" y="292"/>
                      <a:pt x="34" y="292"/>
                      <a:pt x="34" y="292"/>
                    </a:cubicBezTo>
                    <a:cubicBezTo>
                      <a:pt x="34" y="173"/>
                      <a:pt x="34" y="173"/>
                      <a:pt x="34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60" y="267"/>
                      <a:pt x="60" y="267"/>
                      <a:pt x="60" y="267"/>
                    </a:cubicBezTo>
                    <a:cubicBezTo>
                      <a:pt x="259" y="267"/>
                      <a:pt x="259" y="267"/>
                      <a:pt x="259" y="267"/>
                    </a:cubicBezTo>
                    <a:cubicBezTo>
                      <a:pt x="259" y="173"/>
                      <a:pt x="259" y="173"/>
                      <a:pt x="259" y="173"/>
                    </a:cubicBezTo>
                    <a:cubicBezTo>
                      <a:pt x="285" y="173"/>
                      <a:pt x="285" y="173"/>
                      <a:pt x="285" y="173"/>
                    </a:cubicBezTo>
                    <a:close/>
                    <a:moveTo>
                      <a:pt x="109" y="9"/>
                    </a:moveTo>
                    <a:cubicBezTo>
                      <a:pt x="109" y="33"/>
                      <a:pt x="109" y="33"/>
                      <a:pt x="109" y="33"/>
                    </a:cubicBezTo>
                    <a:cubicBezTo>
                      <a:pt x="60" y="82"/>
                      <a:pt x="60" y="82"/>
                      <a:pt x="60" y="82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109" y="9"/>
                      <a:pt x="109" y="9"/>
                      <a:pt x="109" y="9"/>
                    </a:cubicBezTo>
                    <a:close/>
                    <a:moveTo>
                      <a:pt x="115" y="173"/>
                    </a:moveTo>
                    <a:cubicBezTo>
                      <a:pt x="204" y="173"/>
                      <a:pt x="204" y="173"/>
                      <a:pt x="204" y="173"/>
                    </a:cubicBezTo>
                    <a:cubicBezTo>
                      <a:pt x="204" y="239"/>
                      <a:pt x="204" y="239"/>
                      <a:pt x="204" y="239"/>
                    </a:cubicBezTo>
                    <a:cubicBezTo>
                      <a:pt x="115" y="239"/>
                      <a:pt x="115" y="239"/>
                      <a:pt x="115" y="239"/>
                    </a:cubicBezTo>
                    <a:cubicBezTo>
                      <a:pt x="115" y="173"/>
                      <a:pt x="115" y="173"/>
                      <a:pt x="115" y="1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" name="Freeform 143"/>
              <p:cNvSpPr>
                <a:spLocks noChangeAspect="1" noEditPoints="1"/>
              </p:cNvSpPr>
              <p:nvPr/>
            </p:nvSpPr>
            <p:spPr bwMode="auto">
              <a:xfrm>
                <a:off x="3412442" y="2201018"/>
                <a:ext cx="127710" cy="249526"/>
              </a:xfrm>
              <a:custGeom>
                <a:avLst/>
                <a:gdLst/>
                <a:ahLst/>
                <a:cxnLst>
                  <a:cxn ang="0">
                    <a:pos x="119" y="58"/>
                  </a:cxn>
                  <a:cxn ang="0">
                    <a:pos x="112" y="41"/>
                  </a:cxn>
                  <a:cxn ang="0">
                    <a:pos x="95" y="33"/>
                  </a:cxn>
                  <a:cxn ang="0">
                    <a:pos x="89" y="24"/>
                  </a:cxn>
                  <a:cxn ang="0">
                    <a:pos x="89" y="19"/>
                  </a:cxn>
                  <a:cxn ang="0">
                    <a:pos x="90" y="10"/>
                  </a:cxn>
                  <a:cxn ang="0">
                    <a:pos x="85" y="2"/>
                  </a:cxn>
                  <a:cxn ang="0">
                    <a:pos x="75" y="0"/>
                  </a:cxn>
                  <a:cxn ang="0">
                    <a:pos x="67" y="2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4" y="8"/>
                  </a:cxn>
                  <a:cxn ang="0">
                    <a:pos x="64" y="10"/>
                  </a:cxn>
                  <a:cxn ang="0">
                    <a:pos x="65" y="12"/>
                  </a:cxn>
                  <a:cxn ang="0">
                    <a:pos x="73" y="29"/>
                  </a:cxn>
                  <a:cxn ang="0">
                    <a:pos x="62" y="41"/>
                  </a:cxn>
                  <a:cxn ang="0">
                    <a:pos x="55" y="45"/>
                  </a:cxn>
                  <a:cxn ang="0">
                    <a:pos x="50" y="46"/>
                  </a:cxn>
                  <a:cxn ang="0">
                    <a:pos x="35" y="43"/>
                  </a:cxn>
                  <a:cxn ang="0">
                    <a:pos x="21" y="29"/>
                  </a:cxn>
                  <a:cxn ang="0">
                    <a:pos x="14" y="14"/>
                  </a:cxn>
                  <a:cxn ang="0">
                    <a:pos x="14" y="22"/>
                  </a:cxn>
                  <a:cxn ang="0">
                    <a:pos x="2" y="19"/>
                  </a:cxn>
                  <a:cxn ang="0">
                    <a:pos x="4" y="24"/>
                  </a:cxn>
                  <a:cxn ang="0">
                    <a:pos x="11" y="33"/>
                  </a:cxn>
                  <a:cxn ang="0">
                    <a:pos x="14" y="43"/>
                  </a:cxn>
                  <a:cxn ang="0">
                    <a:pos x="16" y="51"/>
                  </a:cxn>
                  <a:cxn ang="0">
                    <a:pos x="50" y="64"/>
                  </a:cxn>
                  <a:cxn ang="0">
                    <a:pos x="56" y="98"/>
                  </a:cxn>
                  <a:cxn ang="0">
                    <a:pos x="51" y="133"/>
                  </a:cxn>
                  <a:cxn ang="0">
                    <a:pos x="49" y="151"/>
                  </a:cxn>
                  <a:cxn ang="0">
                    <a:pos x="47" y="173"/>
                  </a:cxn>
                  <a:cxn ang="0">
                    <a:pos x="43" y="195"/>
                  </a:cxn>
                  <a:cxn ang="0">
                    <a:pos x="37" y="220"/>
                  </a:cxn>
                  <a:cxn ang="0">
                    <a:pos x="35" y="233"/>
                  </a:cxn>
                  <a:cxn ang="0">
                    <a:pos x="27" y="240"/>
                  </a:cxn>
                  <a:cxn ang="0">
                    <a:pos x="19" y="245"/>
                  </a:cxn>
                  <a:cxn ang="0">
                    <a:pos x="12" y="247"/>
                  </a:cxn>
                  <a:cxn ang="0">
                    <a:pos x="32" y="252"/>
                  </a:cxn>
                  <a:cxn ang="0">
                    <a:pos x="48" y="250"/>
                  </a:cxn>
                  <a:cxn ang="0">
                    <a:pos x="56" y="233"/>
                  </a:cxn>
                  <a:cxn ang="0">
                    <a:pos x="76" y="166"/>
                  </a:cxn>
                  <a:cxn ang="0">
                    <a:pos x="86" y="210"/>
                  </a:cxn>
                  <a:cxn ang="0">
                    <a:pos x="82" y="243"/>
                  </a:cxn>
                  <a:cxn ang="0">
                    <a:pos x="76" y="250"/>
                  </a:cxn>
                  <a:cxn ang="0">
                    <a:pos x="86" y="254"/>
                  </a:cxn>
                  <a:cxn ang="0">
                    <a:pos x="100" y="250"/>
                  </a:cxn>
                  <a:cxn ang="0">
                    <a:pos x="104" y="233"/>
                  </a:cxn>
                  <a:cxn ang="0">
                    <a:pos x="102" y="172"/>
                  </a:cxn>
                  <a:cxn ang="0">
                    <a:pos x="99" y="138"/>
                  </a:cxn>
                  <a:cxn ang="0">
                    <a:pos x="101" y="120"/>
                  </a:cxn>
                  <a:cxn ang="0">
                    <a:pos x="112" y="121"/>
                  </a:cxn>
                  <a:cxn ang="0">
                    <a:pos x="125" y="98"/>
                  </a:cxn>
                  <a:cxn ang="0">
                    <a:pos x="64" y="10"/>
                  </a:cxn>
                  <a:cxn ang="0">
                    <a:pos x="108" y="97"/>
                  </a:cxn>
                  <a:cxn ang="0">
                    <a:pos x="105" y="103"/>
                  </a:cxn>
                  <a:cxn ang="0">
                    <a:pos x="99" y="101"/>
                  </a:cxn>
                  <a:cxn ang="0">
                    <a:pos x="105" y="75"/>
                  </a:cxn>
                  <a:cxn ang="0">
                    <a:pos x="111" y="83"/>
                  </a:cxn>
                </a:cxnLst>
                <a:rect l="0" t="0" r="r" b="b"/>
                <a:pathLst>
                  <a:path w="130" h="254">
                    <a:moveTo>
                      <a:pt x="130" y="80"/>
                    </a:moveTo>
                    <a:lnTo>
                      <a:pt x="130" y="79"/>
                    </a:lnTo>
                    <a:lnTo>
                      <a:pt x="130" y="76"/>
                    </a:lnTo>
                    <a:lnTo>
                      <a:pt x="130" y="76"/>
                    </a:lnTo>
                    <a:lnTo>
                      <a:pt x="130" y="75"/>
                    </a:lnTo>
                    <a:lnTo>
                      <a:pt x="129" y="74"/>
                    </a:lnTo>
                    <a:lnTo>
                      <a:pt x="128" y="71"/>
                    </a:lnTo>
                    <a:lnTo>
                      <a:pt x="127" y="71"/>
                    </a:lnTo>
                    <a:lnTo>
                      <a:pt x="127" y="70"/>
                    </a:lnTo>
                    <a:lnTo>
                      <a:pt x="126" y="68"/>
                    </a:lnTo>
                    <a:lnTo>
                      <a:pt x="124" y="65"/>
                    </a:lnTo>
                    <a:lnTo>
                      <a:pt x="120" y="60"/>
                    </a:lnTo>
                    <a:lnTo>
                      <a:pt x="119" y="58"/>
                    </a:lnTo>
                    <a:lnTo>
                      <a:pt x="118" y="57"/>
                    </a:lnTo>
                    <a:lnTo>
                      <a:pt x="118" y="57"/>
                    </a:lnTo>
                    <a:lnTo>
                      <a:pt x="118" y="56"/>
                    </a:lnTo>
                    <a:lnTo>
                      <a:pt x="117" y="53"/>
                    </a:lnTo>
                    <a:lnTo>
                      <a:pt x="115" y="52"/>
                    </a:lnTo>
                    <a:lnTo>
                      <a:pt x="115" y="52"/>
                    </a:lnTo>
                    <a:lnTo>
                      <a:pt x="114" y="51"/>
                    </a:lnTo>
                    <a:lnTo>
                      <a:pt x="114" y="50"/>
                    </a:lnTo>
                    <a:lnTo>
                      <a:pt x="114" y="49"/>
                    </a:lnTo>
                    <a:lnTo>
                      <a:pt x="114" y="45"/>
                    </a:lnTo>
                    <a:lnTo>
                      <a:pt x="113" y="43"/>
                    </a:lnTo>
                    <a:lnTo>
                      <a:pt x="113" y="42"/>
                    </a:lnTo>
                    <a:lnTo>
                      <a:pt x="112" y="41"/>
                    </a:lnTo>
                    <a:lnTo>
                      <a:pt x="112" y="40"/>
                    </a:lnTo>
                    <a:lnTo>
                      <a:pt x="111" y="39"/>
                    </a:lnTo>
                    <a:lnTo>
                      <a:pt x="110" y="39"/>
                    </a:lnTo>
                    <a:lnTo>
                      <a:pt x="109" y="39"/>
                    </a:lnTo>
                    <a:lnTo>
                      <a:pt x="108" y="38"/>
                    </a:lnTo>
                    <a:lnTo>
                      <a:pt x="107" y="38"/>
                    </a:lnTo>
                    <a:lnTo>
                      <a:pt x="104" y="38"/>
                    </a:lnTo>
                    <a:lnTo>
                      <a:pt x="102" y="37"/>
                    </a:lnTo>
                    <a:lnTo>
                      <a:pt x="98" y="36"/>
                    </a:lnTo>
                    <a:lnTo>
                      <a:pt x="97" y="36"/>
                    </a:lnTo>
                    <a:lnTo>
                      <a:pt x="96" y="35"/>
                    </a:lnTo>
                    <a:lnTo>
                      <a:pt x="95" y="35"/>
                    </a:lnTo>
                    <a:lnTo>
                      <a:pt x="95" y="33"/>
                    </a:lnTo>
                    <a:lnTo>
                      <a:pt x="94" y="33"/>
                    </a:lnTo>
                    <a:lnTo>
                      <a:pt x="94" y="32"/>
                    </a:lnTo>
                    <a:lnTo>
                      <a:pt x="94" y="31"/>
                    </a:lnTo>
                    <a:lnTo>
                      <a:pt x="93" y="31"/>
                    </a:lnTo>
                    <a:lnTo>
                      <a:pt x="93" y="30"/>
                    </a:lnTo>
                    <a:lnTo>
                      <a:pt x="93" y="30"/>
                    </a:lnTo>
                    <a:lnTo>
                      <a:pt x="92" y="29"/>
                    </a:lnTo>
                    <a:lnTo>
                      <a:pt x="92" y="29"/>
                    </a:lnTo>
                    <a:lnTo>
                      <a:pt x="91" y="29"/>
                    </a:lnTo>
                    <a:lnTo>
                      <a:pt x="90" y="29"/>
                    </a:lnTo>
                    <a:lnTo>
                      <a:pt x="90" y="28"/>
                    </a:lnTo>
                    <a:lnTo>
                      <a:pt x="90" y="27"/>
                    </a:lnTo>
                    <a:lnTo>
                      <a:pt x="89" y="24"/>
                    </a:lnTo>
                    <a:lnTo>
                      <a:pt x="89" y="22"/>
                    </a:lnTo>
                    <a:lnTo>
                      <a:pt x="89" y="21"/>
                    </a:lnTo>
                    <a:lnTo>
                      <a:pt x="89" y="21"/>
                    </a:lnTo>
                    <a:lnTo>
                      <a:pt x="89" y="20"/>
                    </a:lnTo>
                    <a:lnTo>
                      <a:pt x="89" y="20"/>
                    </a:lnTo>
                    <a:lnTo>
                      <a:pt x="89" y="20"/>
                    </a:lnTo>
                    <a:lnTo>
                      <a:pt x="89" y="20"/>
                    </a:lnTo>
                    <a:lnTo>
                      <a:pt x="89" y="20"/>
                    </a:lnTo>
                    <a:lnTo>
                      <a:pt x="89" y="19"/>
                    </a:lnTo>
                    <a:lnTo>
                      <a:pt x="89" y="19"/>
                    </a:lnTo>
                    <a:lnTo>
                      <a:pt x="89" y="19"/>
                    </a:lnTo>
                    <a:lnTo>
                      <a:pt x="89" y="19"/>
                    </a:lnTo>
                    <a:lnTo>
                      <a:pt x="89" y="19"/>
                    </a:lnTo>
                    <a:lnTo>
                      <a:pt x="89" y="18"/>
                    </a:lnTo>
                    <a:lnTo>
                      <a:pt x="89" y="18"/>
                    </a:lnTo>
                    <a:lnTo>
                      <a:pt x="89" y="18"/>
                    </a:lnTo>
                    <a:lnTo>
                      <a:pt x="89" y="18"/>
                    </a:lnTo>
                    <a:lnTo>
                      <a:pt x="89" y="18"/>
                    </a:lnTo>
                    <a:lnTo>
                      <a:pt x="89" y="17"/>
                    </a:lnTo>
                    <a:lnTo>
                      <a:pt x="90" y="17"/>
                    </a:lnTo>
                    <a:lnTo>
                      <a:pt x="90" y="16"/>
                    </a:lnTo>
                    <a:lnTo>
                      <a:pt x="90" y="14"/>
                    </a:lnTo>
                    <a:lnTo>
                      <a:pt x="91" y="13"/>
                    </a:lnTo>
                    <a:lnTo>
                      <a:pt x="91" y="12"/>
                    </a:lnTo>
                    <a:lnTo>
                      <a:pt x="90" y="10"/>
                    </a:lnTo>
                    <a:lnTo>
                      <a:pt x="90" y="10"/>
                    </a:lnTo>
                    <a:lnTo>
                      <a:pt x="90" y="9"/>
                    </a:lnTo>
                    <a:lnTo>
                      <a:pt x="89" y="9"/>
                    </a:lnTo>
                    <a:lnTo>
                      <a:pt x="89" y="9"/>
                    </a:lnTo>
                    <a:lnTo>
                      <a:pt x="88" y="8"/>
                    </a:lnTo>
                    <a:lnTo>
                      <a:pt x="88" y="7"/>
                    </a:lnTo>
                    <a:lnTo>
                      <a:pt x="88" y="7"/>
                    </a:lnTo>
                    <a:lnTo>
                      <a:pt x="88" y="6"/>
                    </a:lnTo>
                    <a:lnTo>
                      <a:pt x="88" y="6"/>
                    </a:lnTo>
                    <a:lnTo>
                      <a:pt x="88" y="5"/>
                    </a:lnTo>
                    <a:lnTo>
                      <a:pt x="87" y="5"/>
                    </a:lnTo>
                    <a:lnTo>
                      <a:pt x="87" y="4"/>
                    </a:lnTo>
                    <a:lnTo>
                      <a:pt x="86" y="3"/>
                    </a:lnTo>
                    <a:lnTo>
                      <a:pt x="85" y="2"/>
                    </a:lnTo>
                    <a:lnTo>
                      <a:pt x="83" y="1"/>
                    </a:lnTo>
                    <a:lnTo>
                      <a:pt x="83" y="1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0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8" y="0"/>
                    </a:lnTo>
                    <a:lnTo>
                      <a:pt x="77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9" y="1"/>
                    </a:lnTo>
                    <a:lnTo>
                      <a:pt x="69" y="1"/>
                    </a:lnTo>
                    <a:lnTo>
                      <a:pt x="69" y="1"/>
                    </a:lnTo>
                    <a:lnTo>
                      <a:pt x="67" y="1"/>
                    </a:lnTo>
                    <a:lnTo>
                      <a:pt x="67" y="1"/>
                    </a:lnTo>
                    <a:lnTo>
                      <a:pt x="67" y="1"/>
                    </a:lnTo>
                    <a:lnTo>
                      <a:pt x="67" y="1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6" y="2"/>
                    </a:lnTo>
                    <a:lnTo>
                      <a:pt x="66" y="2"/>
                    </a:lnTo>
                    <a:lnTo>
                      <a:pt x="66" y="2"/>
                    </a:lnTo>
                    <a:lnTo>
                      <a:pt x="66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5"/>
                    </a:lnTo>
                    <a:lnTo>
                      <a:pt x="64" y="5"/>
                    </a:lnTo>
                    <a:lnTo>
                      <a:pt x="64" y="5"/>
                    </a:lnTo>
                    <a:lnTo>
                      <a:pt x="65" y="5"/>
                    </a:lnTo>
                    <a:lnTo>
                      <a:pt x="65" y="5"/>
                    </a:lnTo>
                    <a:lnTo>
                      <a:pt x="65" y="5"/>
                    </a:lnTo>
                    <a:lnTo>
                      <a:pt x="65" y="5"/>
                    </a:lnTo>
                    <a:lnTo>
                      <a:pt x="65" y="5"/>
                    </a:lnTo>
                    <a:lnTo>
                      <a:pt x="65" y="5"/>
                    </a:lnTo>
                    <a:lnTo>
                      <a:pt x="65" y="5"/>
                    </a:lnTo>
                    <a:lnTo>
                      <a:pt x="65" y="6"/>
                    </a:lnTo>
                    <a:lnTo>
                      <a:pt x="64" y="7"/>
                    </a:lnTo>
                    <a:lnTo>
                      <a:pt x="64" y="7"/>
                    </a:lnTo>
                    <a:lnTo>
                      <a:pt x="64" y="7"/>
                    </a:lnTo>
                    <a:lnTo>
                      <a:pt x="64" y="7"/>
                    </a:lnTo>
                    <a:lnTo>
                      <a:pt x="64" y="8"/>
                    </a:lnTo>
                    <a:lnTo>
                      <a:pt x="64" y="8"/>
                    </a:lnTo>
                    <a:lnTo>
                      <a:pt x="64" y="8"/>
                    </a:lnTo>
                    <a:lnTo>
                      <a:pt x="64" y="8"/>
                    </a:lnTo>
                    <a:lnTo>
                      <a:pt x="64" y="8"/>
                    </a:lnTo>
                    <a:lnTo>
                      <a:pt x="64" y="8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10"/>
                    </a:lnTo>
                    <a:lnTo>
                      <a:pt x="64" y="10"/>
                    </a:lnTo>
                    <a:lnTo>
                      <a:pt x="64" y="10"/>
                    </a:lnTo>
                    <a:lnTo>
                      <a:pt x="64" y="10"/>
                    </a:lnTo>
                    <a:lnTo>
                      <a:pt x="64" y="10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5" y="12"/>
                    </a:lnTo>
                    <a:lnTo>
                      <a:pt x="65" y="12"/>
                    </a:lnTo>
                    <a:lnTo>
                      <a:pt x="65" y="13"/>
                    </a:lnTo>
                    <a:lnTo>
                      <a:pt x="65" y="14"/>
                    </a:lnTo>
                    <a:lnTo>
                      <a:pt x="65" y="15"/>
                    </a:lnTo>
                    <a:lnTo>
                      <a:pt x="66" y="16"/>
                    </a:lnTo>
                    <a:lnTo>
                      <a:pt x="66" y="16"/>
                    </a:lnTo>
                    <a:lnTo>
                      <a:pt x="66" y="17"/>
                    </a:lnTo>
                    <a:lnTo>
                      <a:pt x="67" y="22"/>
                    </a:lnTo>
                    <a:lnTo>
                      <a:pt x="68" y="23"/>
                    </a:lnTo>
                    <a:lnTo>
                      <a:pt x="69" y="25"/>
                    </a:lnTo>
                    <a:lnTo>
                      <a:pt x="71" y="27"/>
                    </a:lnTo>
                    <a:lnTo>
                      <a:pt x="72" y="28"/>
                    </a:lnTo>
                    <a:lnTo>
                      <a:pt x="73" y="29"/>
                    </a:lnTo>
                    <a:lnTo>
                      <a:pt x="75" y="32"/>
                    </a:lnTo>
                    <a:lnTo>
                      <a:pt x="75" y="32"/>
                    </a:lnTo>
                    <a:lnTo>
                      <a:pt x="76" y="33"/>
                    </a:lnTo>
                    <a:lnTo>
                      <a:pt x="76" y="34"/>
                    </a:lnTo>
                    <a:lnTo>
                      <a:pt x="76" y="34"/>
                    </a:lnTo>
                    <a:lnTo>
                      <a:pt x="76" y="35"/>
                    </a:lnTo>
                    <a:lnTo>
                      <a:pt x="75" y="37"/>
                    </a:lnTo>
                    <a:lnTo>
                      <a:pt x="73" y="39"/>
                    </a:lnTo>
                    <a:lnTo>
                      <a:pt x="73" y="39"/>
                    </a:lnTo>
                    <a:lnTo>
                      <a:pt x="70" y="39"/>
                    </a:lnTo>
                    <a:lnTo>
                      <a:pt x="66" y="40"/>
                    </a:lnTo>
                    <a:lnTo>
                      <a:pt x="63" y="40"/>
                    </a:lnTo>
                    <a:lnTo>
                      <a:pt x="62" y="41"/>
                    </a:lnTo>
                    <a:lnTo>
                      <a:pt x="61" y="41"/>
                    </a:lnTo>
                    <a:lnTo>
                      <a:pt x="60" y="41"/>
                    </a:lnTo>
                    <a:lnTo>
                      <a:pt x="60" y="41"/>
                    </a:lnTo>
                    <a:lnTo>
                      <a:pt x="59" y="41"/>
                    </a:lnTo>
                    <a:lnTo>
                      <a:pt x="59" y="41"/>
                    </a:lnTo>
                    <a:lnTo>
                      <a:pt x="58" y="41"/>
                    </a:lnTo>
                    <a:lnTo>
                      <a:pt x="57" y="42"/>
                    </a:lnTo>
                    <a:lnTo>
                      <a:pt x="56" y="42"/>
                    </a:lnTo>
                    <a:lnTo>
                      <a:pt x="56" y="42"/>
                    </a:lnTo>
                    <a:lnTo>
                      <a:pt x="55" y="43"/>
                    </a:lnTo>
                    <a:lnTo>
                      <a:pt x="55" y="44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4" y="46"/>
                    </a:lnTo>
                    <a:lnTo>
                      <a:pt x="54" y="45"/>
                    </a:lnTo>
                    <a:lnTo>
                      <a:pt x="53" y="45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2" y="46"/>
                    </a:lnTo>
                    <a:lnTo>
                      <a:pt x="52" y="46"/>
                    </a:lnTo>
                    <a:lnTo>
                      <a:pt x="52" y="46"/>
                    </a:lnTo>
                    <a:lnTo>
                      <a:pt x="51" y="46"/>
                    </a:lnTo>
                    <a:lnTo>
                      <a:pt x="51" y="46"/>
                    </a:lnTo>
                    <a:lnTo>
                      <a:pt x="50" y="46"/>
                    </a:lnTo>
                    <a:lnTo>
                      <a:pt x="50" y="46"/>
                    </a:lnTo>
                    <a:lnTo>
                      <a:pt x="49" y="46"/>
                    </a:lnTo>
                    <a:lnTo>
                      <a:pt x="48" y="46"/>
                    </a:lnTo>
                    <a:lnTo>
                      <a:pt x="47" y="46"/>
                    </a:lnTo>
                    <a:lnTo>
                      <a:pt x="47" y="46"/>
                    </a:lnTo>
                    <a:lnTo>
                      <a:pt x="46" y="46"/>
                    </a:lnTo>
                    <a:lnTo>
                      <a:pt x="45" y="46"/>
                    </a:lnTo>
                    <a:lnTo>
                      <a:pt x="43" y="45"/>
                    </a:lnTo>
                    <a:lnTo>
                      <a:pt x="42" y="45"/>
                    </a:lnTo>
                    <a:lnTo>
                      <a:pt x="41" y="46"/>
                    </a:lnTo>
                    <a:lnTo>
                      <a:pt x="40" y="46"/>
                    </a:lnTo>
                    <a:lnTo>
                      <a:pt x="38" y="45"/>
                    </a:lnTo>
                    <a:lnTo>
                      <a:pt x="36" y="43"/>
                    </a:lnTo>
                    <a:lnTo>
                      <a:pt x="35" y="43"/>
                    </a:lnTo>
                    <a:lnTo>
                      <a:pt x="34" y="42"/>
                    </a:lnTo>
                    <a:lnTo>
                      <a:pt x="32" y="41"/>
                    </a:lnTo>
                    <a:lnTo>
                      <a:pt x="31" y="39"/>
                    </a:lnTo>
                    <a:lnTo>
                      <a:pt x="29" y="38"/>
                    </a:lnTo>
                    <a:lnTo>
                      <a:pt x="29" y="38"/>
                    </a:lnTo>
                    <a:lnTo>
                      <a:pt x="28" y="38"/>
                    </a:lnTo>
                    <a:lnTo>
                      <a:pt x="26" y="35"/>
                    </a:lnTo>
                    <a:lnTo>
                      <a:pt x="24" y="34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22" y="33"/>
                    </a:lnTo>
                    <a:lnTo>
                      <a:pt x="21" y="31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1" y="28"/>
                    </a:lnTo>
                    <a:lnTo>
                      <a:pt x="21" y="27"/>
                    </a:lnTo>
                    <a:lnTo>
                      <a:pt x="21" y="26"/>
                    </a:lnTo>
                    <a:lnTo>
                      <a:pt x="20" y="24"/>
                    </a:lnTo>
                    <a:lnTo>
                      <a:pt x="18" y="20"/>
                    </a:lnTo>
                    <a:lnTo>
                      <a:pt x="17" y="18"/>
                    </a:lnTo>
                    <a:lnTo>
                      <a:pt x="17" y="17"/>
                    </a:lnTo>
                    <a:lnTo>
                      <a:pt x="16" y="15"/>
                    </a:lnTo>
                    <a:lnTo>
                      <a:pt x="16" y="14"/>
                    </a:lnTo>
                    <a:lnTo>
                      <a:pt x="15" y="14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3" y="14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7"/>
                    </a:lnTo>
                    <a:lnTo>
                      <a:pt x="13" y="18"/>
                    </a:lnTo>
                    <a:lnTo>
                      <a:pt x="15" y="20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4" y="22"/>
                    </a:lnTo>
                    <a:lnTo>
                      <a:pt x="14" y="22"/>
                    </a:lnTo>
                    <a:lnTo>
                      <a:pt x="12" y="22"/>
                    </a:lnTo>
                    <a:lnTo>
                      <a:pt x="10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20"/>
                    </a:lnTo>
                    <a:lnTo>
                      <a:pt x="8" y="20"/>
                    </a:lnTo>
                    <a:lnTo>
                      <a:pt x="7" y="20"/>
                    </a:lnTo>
                    <a:lnTo>
                      <a:pt x="6" y="19"/>
                    </a:lnTo>
                    <a:lnTo>
                      <a:pt x="5" y="19"/>
                    </a:lnTo>
                    <a:lnTo>
                      <a:pt x="4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0" y="22"/>
                    </a:lnTo>
                    <a:lnTo>
                      <a:pt x="1" y="22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3" y="23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5" y="25"/>
                    </a:lnTo>
                    <a:lnTo>
                      <a:pt x="5" y="25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8" y="27"/>
                    </a:lnTo>
                    <a:lnTo>
                      <a:pt x="8" y="28"/>
                    </a:lnTo>
                    <a:lnTo>
                      <a:pt x="8" y="29"/>
                    </a:lnTo>
                    <a:lnTo>
                      <a:pt x="8" y="30"/>
                    </a:lnTo>
                    <a:lnTo>
                      <a:pt x="9" y="31"/>
                    </a:lnTo>
                    <a:lnTo>
                      <a:pt x="9" y="32"/>
                    </a:lnTo>
                    <a:lnTo>
                      <a:pt x="10" y="32"/>
                    </a:lnTo>
                    <a:lnTo>
                      <a:pt x="10" y="33"/>
                    </a:lnTo>
                    <a:lnTo>
                      <a:pt x="11" y="33"/>
                    </a:lnTo>
                    <a:lnTo>
                      <a:pt x="12" y="34"/>
                    </a:lnTo>
                    <a:lnTo>
                      <a:pt x="13" y="34"/>
                    </a:lnTo>
                    <a:lnTo>
                      <a:pt x="14" y="36"/>
                    </a:lnTo>
                    <a:lnTo>
                      <a:pt x="16" y="36"/>
                    </a:lnTo>
                    <a:lnTo>
                      <a:pt x="16" y="37"/>
                    </a:lnTo>
                    <a:lnTo>
                      <a:pt x="16" y="37"/>
                    </a:lnTo>
                    <a:lnTo>
                      <a:pt x="17" y="38"/>
                    </a:lnTo>
                    <a:lnTo>
                      <a:pt x="17" y="38"/>
                    </a:lnTo>
                    <a:lnTo>
                      <a:pt x="16" y="38"/>
                    </a:lnTo>
                    <a:lnTo>
                      <a:pt x="16" y="39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4" y="43"/>
                    </a:lnTo>
                    <a:lnTo>
                      <a:pt x="13" y="46"/>
                    </a:lnTo>
                    <a:lnTo>
                      <a:pt x="13" y="47"/>
                    </a:lnTo>
                    <a:lnTo>
                      <a:pt x="13" y="49"/>
                    </a:lnTo>
                    <a:lnTo>
                      <a:pt x="13" y="49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4" y="50"/>
                    </a:lnTo>
                    <a:lnTo>
                      <a:pt x="14" y="51"/>
                    </a:lnTo>
                    <a:lnTo>
                      <a:pt x="15" y="51"/>
                    </a:lnTo>
                    <a:lnTo>
                      <a:pt x="16" y="51"/>
                    </a:lnTo>
                    <a:lnTo>
                      <a:pt x="17" y="52"/>
                    </a:lnTo>
                    <a:lnTo>
                      <a:pt x="19" y="53"/>
                    </a:lnTo>
                    <a:lnTo>
                      <a:pt x="22" y="54"/>
                    </a:lnTo>
                    <a:lnTo>
                      <a:pt x="24" y="55"/>
                    </a:lnTo>
                    <a:lnTo>
                      <a:pt x="27" y="56"/>
                    </a:lnTo>
                    <a:lnTo>
                      <a:pt x="29" y="57"/>
                    </a:lnTo>
                    <a:lnTo>
                      <a:pt x="33" y="58"/>
                    </a:lnTo>
                    <a:lnTo>
                      <a:pt x="36" y="60"/>
                    </a:lnTo>
                    <a:lnTo>
                      <a:pt x="39" y="61"/>
                    </a:lnTo>
                    <a:lnTo>
                      <a:pt x="42" y="62"/>
                    </a:lnTo>
                    <a:lnTo>
                      <a:pt x="45" y="62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4" y="65"/>
                    </a:lnTo>
                    <a:lnTo>
                      <a:pt x="55" y="65"/>
                    </a:lnTo>
                    <a:lnTo>
                      <a:pt x="55" y="65"/>
                    </a:lnTo>
                    <a:lnTo>
                      <a:pt x="56" y="66"/>
                    </a:lnTo>
                    <a:lnTo>
                      <a:pt x="56" y="74"/>
                    </a:lnTo>
                    <a:lnTo>
                      <a:pt x="56" y="79"/>
                    </a:lnTo>
                    <a:lnTo>
                      <a:pt x="56" y="84"/>
                    </a:lnTo>
                    <a:lnTo>
                      <a:pt x="56" y="88"/>
                    </a:lnTo>
                    <a:lnTo>
                      <a:pt x="56" y="91"/>
                    </a:lnTo>
                    <a:lnTo>
                      <a:pt x="56" y="93"/>
                    </a:lnTo>
                    <a:lnTo>
                      <a:pt x="56" y="95"/>
                    </a:lnTo>
                    <a:lnTo>
                      <a:pt x="56" y="98"/>
                    </a:lnTo>
                    <a:lnTo>
                      <a:pt x="56" y="99"/>
                    </a:lnTo>
                    <a:lnTo>
                      <a:pt x="56" y="100"/>
                    </a:lnTo>
                    <a:lnTo>
                      <a:pt x="55" y="107"/>
                    </a:lnTo>
                    <a:lnTo>
                      <a:pt x="55" y="109"/>
                    </a:lnTo>
                    <a:lnTo>
                      <a:pt x="54" y="112"/>
                    </a:lnTo>
                    <a:lnTo>
                      <a:pt x="53" y="117"/>
                    </a:lnTo>
                    <a:lnTo>
                      <a:pt x="52" y="121"/>
                    </a:lnTo>
                    <a:lnTo>
                      <a:pt x="51" y="125"/>
                    </a:lnTo>
                    <a:lnTo>
                      <a:pt x="51" y="129"/>
                    </a:lnTo>
                    <a:lnTo>
                      <a:pt x="50" y="131"/>
                    </a:lnTo>
                    <a:lnTo>
                      <a:pt x="50" y="132"/>
                    </a:lnTo>
                    <a:lnTo>
                      <a:pt x="51" y="132"/>
                    </a:lnTo>
                    <a:lnTo>
                      <a:pt x="51" y="133"/>
                    </a:lnTo>
                    <a:lnTo>
                      <a:pt x="51" y="137"/>
                    </a:lnTo>
                    <a:lnTo>
                      <a:pt x="50" y="138"/>
                    </a:lnTo>
                    <a:lnTo>
                      <a:pt x="50" y="140"/>
                    </a:lnTo>
                    <a:lnTo>
                      <a:pt x="50" y="141"/>
                    </a:lnTo>
                    <a:lnTo>
                      <a:pt x="50" y="142"/>
                    </a:lnTo>
                    <a:lnTo>
                      <a:pt x="50" y="143"/>
                    </a:lnTo>
                    <a:lnTo>
                      <a:pt x="50" y="145"/>
                    </a:lnTo>
                    <a:lnTo>
                      <a:pt x="50" y="145"/>
                    </a:lnTo>
                    <a:lnTo>
                      <a:pt x="50" y="145"/>
                    </a:lnTo>
                    <a:lnTo>
                      <a:pt x="50" y="146"/>
                    </a:lnTo>
                    <a:lnTo>
                      <a:pt x="50" y="147"/>
                    </a:lnTo>
                    <a:lnTo>
                      <a:pt x="49" y="150"/>
                    </a:lnTo>
                    <a:lnTo>
                      <a:pt x="49" y="151"/>
                    </a:lnTo>
                    <a:lnTo>
                      <a:pt x="48" y="153"/>
                    </a:lnTo>
                    <a:lnTo>
                      <a:pt x="49" y="155"/>
                    </a:lnTo>
                    <a:lnTo>
                      <a:pt x="49" y="156"/>
                    </a:lnTo>
                    <a:lnTo>
                      <a:pt x="49" y="157"/>
                    </a:lnTo>
                    <a:lnTo>
                      <a:pt x="49" y="161"/>
                    </a:lnTo>
                    <a:lnTo>
                      <a:pt x="48" y="163"/>
                    </a:lnTo>
                    <a:lnTo>
                      <a:pt x="48" y="166"/>
                    </a:lnTo>
                    <a:lnTo>
                      <a:pt x="48" y="167"/>
                    </a:lnTo>
                    <a:lnTo>
                      <a:pt x="48" y="169"/>
                    </a:lnTo>
                    <a:lnTo>
                      <a:pt x="48" y="170"/>
                    </a:lnTo>
                    <a:lnTo>
                      <a:pt x="48" y="170"/>
                    </a:lnTo>
                    <a:lnTo>
                      <a:pt x="47" y="172"/>
                    </a:lnTo>
                    <a:lnTo>
                      <a:pt x="47" y="173"/>
                    </a:lnTo>
                    <a:lnTo>
                      <a:pt x="46" y="176"/>
                    </a:lnTo>
                    <a:lnTo>
                      <a:pt x="46" y="179"/>
                    </a:lnTo>
                    <a:lnTo>
                      <a:pt x="46" y="182"/>
                    </a:lnTo>
                    <a:lnTo>
                      <a:pt x="45" y="184"/>
                    </a:lnTo>
                    <a:lnTo>
                      <a:pt x="43" y="186"/>
                    </a:lnTo>
                    <a:lnTo>
                      <a:pt x="43" y="186"/>
                    </a:lnTo>
                    <a:lnTo>
                      <a:pt x="42" y="188"/>
                    </a:lnTo>
                    <a:lnTo>
                      <a:pt x="42" y="190"/>
                    </a:lnTo>
                    <a:lnTo>
                      <a:pt x="42" y="191"/>
                    </a:lnTo>
                    <a:lnTo>
                      <a:pt x="43" y="193"/>
                    </a:lnTo>
                    <a:lnTo>
                      <a:pt x="43" y="194"/>
                    </a:lnTo>
                    <a:lnTo>
                      <a:pt x="43" y="195"/>
                    </a:lnTo>
                    <a:lnTo>
                      <a:pt x="43" y="195"/>
                    </a:lnTo>
                    <a:lnTo>
                      <a:pt x="43" y="196"/>
                    </a:lnTo>
                    <a:lnTo>
                      <a:pt x="41" y="204"/>
                    </a:lnTo>
                    <a:lnTo>
                      <a:pt x="41" y="208"/>
                    </a:lnTo>
                    <a:lnTo>
                      <a:pt x="41" y="209"/>
                    </a:lnTo>
                    <a:lnTo>
                      <a:pt x="41" y="210"/>
                    </a:lnTo>
                    <a:lnTo>
                      <a:pt x="40" y="212"/>
                    </a:lnTo>
                    <a:lnTo>
                      <a:pt x="40" y="213"/>
                    </a:lnTo>
                    <a:lnTo>
                      <a:pt x="39" y="214"/>
                    </a:lnTo>
                    <a:lnTo>
                      <a:pt x="39" y="214"/>
                    </a:lnTo>
                    <a:lnTo>
                      <a:pt x="39" y="215"/>
                    </a:lnTo>
                    <a:lnTo>
                      <a:pt x="39" y="217"/>
                    </a:lnTo>
                    <a:lnTo>
                      <a:pt x="38" y="218"/>
                    </a:lnTo>
                    <a:lnTo>
                      <a:pt x="37" y="220"/>
                    </a:lnTo>
                    <a:lnTo>
                      <a:pt x="37" y="221"/>
                    </a:lnTo>
                    <a:lnTo>
                      <a:pt x="37" y="222"/>
                    </a:lnTo>
                    <a:lnTo>
                      <a:pt x="37" y="223"/>
                    </a:lnTo>
                    <a:lnTo>
                      <a:pt x="37" y="224"/>
                    </a:lnTo>
                    <a:lnTo>
                      <a:pt x="37" y="226"/>
                    </a:lnTo>
                    <a:lnTo>
                      <a:pt x="37" y="226"/>
                    </a:lnTo>
                    <a:lnTo>
                      <a:pt x="37" y="227"/>
                    </a:lnTo>
                    <a:lnTo>
                      <a:pt x="36" y="228"/>
                    </a:lnTo>
                    <a:lnTo>
                      <a:pt x="36" y="229"/>
                    </a:lnTo>
                    <a:lnTo>
                      <a:pt x="36" y="231"/>
                    </a:lnTo>
                    <a:lnTo>
                      <a:pt x="36" y="232"/>
                    </a:lnTo>
                    <a:lnTo>
                      <a:pt x="36" y="232"/>
                    </a:lnTo>
                    <a:lnTo>
                      <a:pt x="35" y="233"/>
                    </a:lnTo>
                    <a:lnTo>
                      <a:pt x="35" y="234"/>
                    </a:lnTo>
                    <a:lnTo>
                      <a:pt x="34" y="234"/>
                    </a:lnTo>
                    <a:lnTo>
                      <a:pt x="33" y="234"/>
                    </a:lnTo>
                    <a:lnTo>
                      <a:pt x="33" y="235"/>
                    </a:lnTo>
                    <a:lnTo>
                      <a:pt x="33" y="236"/>
                    </a:lnTo>
                    <a:lnTo>
                      <a:pt x="32" y="237"/>
                    </a:lnTo>
                    <a:lnTo>
                      <a:pt x="31" y="238"/>
                    </a:lnTo>
                    <a:lnTo>
                      <a:pt x="31" y="238"/>
                    </a:lnTo>
                    <a:lnTo>
                      <a:pt x="30" y="238"/>
                    </a:lnTo>
                    <a:lnTo>
                      <a:pt x="29" y="238"/>
                    </a:lnTo>
                    <a:lnTo>
                      <a:pt x="29" y="238"/>
                    </a:lnTo>
                    <a:lnTo>
                      <a:pt x="28" y="239"/>
                    </a:lnTo>
                    <a:lnTo>
                      <a:pt x="27" y="240"/>
                    </a:lnTo>
                    <a:lnTo>
                      <a:pt x="26" y="240"/>
                    </a:lnTo>
                    <a:lnTo>
                      <a:pt x="26" y="241"/>
                    </a:lnTo>
                    <a:lnTo>
                      <a:pt x="26" y="241"/>
                    </a:lnTo>
                    <a:lnTo>
                      <a:pt x="25" y="241"/>
                    </a:lnTo>
                    <a:lnTo>
                      <a:pt x="24" y="242"/>
                    </a:lnTo>
                    <a:lnTo>
                      <a:pt x="24" y="242"/>
                    </a:lnTo>
                    <a:lnTo>
                      <a:pt x="23" y="242"/>
                    </a:lnTo>
                    <a:lnTo>
                      <a:pt x="23" y="243"/>
                    </a:lnTo>
                    <a:lnTo>
                      <a:pt x="23" y="243"/>
                    </a:lnTo>
                    <a:lnTo>
                      <a:pt x="22" y="244"/>
                    </a:lnTo>
                    <a:lnTo>
                      <a:pt x="21" y="244"/>
                    </a:lnTo>
                    <a:lnTo>
                      <a:pt x="20" y="245"/>
                    </a:lnTo>
                    <a:lnTo>
                      <a:pt x="19" y="245"/>
                    </a:lnTo>
                    <a:lnTo>
                      <a:pt x="18" y="245"/>
                    </a:lnTo>
                    <a:lnTo>
                      <a:pt x="17" y="245"/>
                    </a:lnTo>
                    <a:lnTo>
                      <a:pt x="17" y="245"/>
                    </a:lnTo>
                    <a:lnTo>
                      <a:pt x="14" y="244"/>
                    </a:lnTo>
                    <a:lnTo>
                      <a:pt x="13" y="244"/>
                    </a:lnTo>
                    <a:lnTo>
                      <a:pt x="13" y="245"/>
                    </a:lnTo>
                    <a:lnTo>
                      <a:pt x="13" y="245"/>
                    </a:lnTo>
                    <a:lnTo>
                      <a:pt x="12" y="245"/>
                    </a:lnTo>
                    <a:lnTo>
                      <a:pt x="12" y="246"/>
                    </a:lnTo>
                    <a:lnTo>
                      <a:pt x="12" y="246"/>
                    </a:lnTo>
                    <a:lnTo>
                      <a:pt x="12" y="247"/>
                    </a:lnTo>
                    <a:lnTo>
                      <a:pt x="12" y="247"/>
                    </a:lnTo>
                    <a:lnTo>
                      <a:pt x="12" y="247"/>
                    </a:lnTo>
                    <a:lnTo>
                      <a:pt x="11" y="248"/>
                    </a:lnTo>
                    <a:lnTo>
                      <a:pt x="11" y="249"/>
                    </a:lnTo>
                    <a:lnTo>
                      <a:pt x="12" y="249"/>
                    </a:lnTo>
                    <a:lnTo>
                      <a:pt x="12" y="250"/>
                    </a:lnTo>
                    <a:lnTo>
                      <a:pt x="13" y="250"/>
                    </a:lnTo>
                    <a:lnTo>
                      <a:pt x="14" y="251"/>
                    </a:lnTo>
                    <a:lnTo>
                      <a:pt x="16" y="251"/>
                    </a:lnTo>
                    <a:lnTo>
                      <a:pt x="20" y="252"/>
                    </a:lnTo>
                    <a:lnTo>
                      <a:pt x="23" y="252"/>
                    </a:lnTo>
                    <a:lnTo>
                      <a:pt x="24" y="252"/>
                    </a:lnTo>
                    <a:lnTo>
                      <a:pt x="28" y="252"/>
                    </a:lnTo>
                    <a:lnTo>
                      <a:pt x="31" y="252"/>
                    </a:lnTo>
                    <a:lnTo>
                      <a:pt x="32" y="252"/>
                    </a:lnTo>
                    <a:lnTo>
                      <a:pt x="36" y="252"/>
                    </a:lnTo>
                    <a:lnTo>
                      <a:pt x="36" y="252"/>
                    </a:lnTo>
                    <a:lnTo>
                      <a:pt x="36" y="252"/>
                    </a:lnTo>
                    <a:lnTo>
                      <a:pt x="36" y="252"/>
                    </a:lnTo>
                    <a:lnTo>
                      <a:pt x="38" y="253"/>
                    </a:lnTo>
                    <a:lnTo>
                      <a:pt x="39" y="253"/>
                    </a:lnTo>
                    <a:lnTo>
                      <a:pt x="44" y="253"/>
                    </a:lnTo>
                    <a:lnTo>
                      <a:pt x="45" y="253"/>
                    </a:lnTo>
                    <a:lnTo>
                      <a:pt x="47" y="253"/>
                    </a:lnTo>
                    <a:lnTo>
                      <a:pt x="48" y="253"/>
                    </a:lnTo>
                    <a:lnTo>
                      <a:pt x="48" y="253"/>
                    </a:lnTo>
                    <a:lnTo>
                      <a:pt x="48" y="252"/>
                    </a:lnTo>
                    <a:lnTo>
                      <a:pt x="48" y="250"/>
                    </a:lnTo>
                    <a:lnTo>
                      <a:pt x="48" y="250"/>
                    </a:lnTo>
                    <a:lnTo>
                      <a:pt x="48" y="250"/>
                    </a:lnTo>
                    <a:lnTo>
                      <a:pt x="48" y="248"/>
                    </a:lnTo>
                    <a:lnTo>
                      <a:pt x="48" y="248"/>
                    </a:lnTo>
                    <a:lnTo>
                      <a:pt x="48" y="248"/>
                    </a:lnTo>
                    <a:lnTo>
                      <a:pt x="50" y="248"/>
                    </a:lnTo>
                    <a:lnTo>
                      <a:pt x="50" y="248"/>
                    </a:lnTo>
                    <a:lnTo>
                      <a:pt x="50" y="248"/>
                    </a:lnTo>
                    <a:lnTo>
                      <a:pt x="50" y="248"/>
                    </a:lnTo>
                    <a:lnTo>
                      <a:pt x="53" y="241"/>
                    </a:lnTo>
                    <a:lnTo>
                      <a:pt x="55" y="237"/>
                    </a:lnTo>
                    <a:lnTo>
                      <a:pt x="55" y="235"/>
                    </a:lnTo>
                    <a:lnTo>
                      <a:pt x="56" y="233"/>
                    </a:lnTo>
                    <a:lnTo>
                      <a:pt x="57" y="229"/>
                    </a:lnTo>
                    <a:lnTo>
                      <a:pt x="59" y="224"/>
                    </a:lnTo>
                    <a:lnTo>
                      <a:pt x="61" y="221"/>
                    </a:lnTo>
                    <a:lnTo>
                      <a:pt x="62" y="215"/>
                    </a:lnTo>
                    <a:lnTo>
                      <a:pt x="65" y="209"/>
                    </a:lnTo>
                    <a:lnTo>
                      <a:pt x="66" y="204"/>
                    </a:lnTo>
                    <a:lnTo>
                      <a:pt x="68" y="196"/>
                    </a:lnTo>
                    <a:lnTo>
                      <a:pt x="70" y="188"/>
                    </a:lnTo>
                    <a:lnTo>
                      <a:pt x="74" y="175"/>
                    </a:lnTo>
                    <a:lnTo>
                      <a:pt x="75" y="168"/>
                    </a:lnTo>
                    <a:lnTo>
                      <a:pt x="76" y="166"/>
                    </a:lnTo>
                    <a:lnTo>
                      <a:pt x="76" y="166"/>
                    </a:lnTo>
                    <a:lnTo>
                      <a:pt x="76" y="166"/>
                    </a:lnTo>
                    <a:lnTo>
                      <a:pt x="77" y="167"/>
                    </a:lnTo>
                    <a:lnTo>
                      <a:pt x="78" y="169"/>
                    </a:lnTo>
                    <a:lnTo>
                      <a:pt x="79" y="175"/>
                    </a:lnTo>
                    <a:lnTo>
                      <a:pt x="80" y="178"/>
                    </a:lnTo>
                    <a:lnTo>
                      <a:pt x="80" y="181"/>
                    </a:lnTo>
                    <a:lnTo>
                      <a:pt x="82" y="186"/>
                    </a:lnTo>
                    <a:lnTo>
                      <a:pt x="83" y="189"/>
                    </a:lnTo>
                    <a:lnTo>
                      <a:pt x="84" y="194"/>
                    </a:lnTo>
                    <a:lnTo>
                      <a:pt x="84" y="197"/>
                    </a:lnTo>
                    <a:lnTo>
                      <a:pt x="84" y="199"/>
                    </a:lnTo>
                    <a:lnTo>
                      <a:pt x="85" y="201"/>
                    </a:lnTo>
                    <a:lnTo>
                      <a:pt x="86" y="206"/>
                    </a:lnTo>
                    <a:lnTo>
                      <a:pt x="86" y="210"/>
                    </a:lnTo>
                    <a:lnTo>
                      <a:pt x="86" y="212"/>
                    </a:lnTo>
                    <a:lnTo>
                      <a:pt x="86" y="212"/>
                    </a:lnTo>
                    <a:lnTo>
                      <a:pt x="85" y="218"/>
                    </a:lnTo>
                    <a:lnTo>
                      <a:pt x="84" y="222"/>
                    </a:lnTo>
                    <a:lnTo>
                      <a:pt x="84" y="226"/>
                    </a:lnTo>
                    <a:lnTo>
                      <a:pt x="83" y="230"/>
                    </a:lnTo>
                    <a:lnTo>
                      <a:pt x="83" y="232"/>
                    </a:lnTo>
                    <a:lnTo>
                      <a:pt x="83" y="234"/>
                    </a:lnTo>
                    <a:lnTo>
                      <a:pt x="83" y="237"/>
                    </a:lnTo>
                    <a:lnTo>
                      <a:pt x="83" y="239"/>
                    </a:lnTo>
                    <a:lnTo>
                      <a:pt x="83" y="241"/>
                    </a:lnTo>
                    <a:lnTo>
                      <a:pt x="83" y="241"/>
                    </a:lnTo>
                    <a:lnTo>
                      <a:pt x="82" y="243"/>
                    </a:lnTo>
                    <a:lnTo>
                      <a:pt x="81" y="245"/>
                    </a:lnTo>
                    <a:lnTo>
                      <a:pt x="81" y="245"/>
                    </a:lnTo>
                    <a:lnTo>
                      <a:pt x="81" y="245"/>
                    </a:lnTo>
                    <a:lnTo>
                      <a:pt x="81" y="245"/>
                    </a:lnTo>
                    <a:lnTo>
                      <a:pt x="81" y="245"/>
                    </a:lnTo>
                    <a:lnTo>
                      <a:pt x="81" y="245"/>
                    </a:lnTo>
                    <a:lnTo>
                      <a:pt x="80" y="245"/>
                    </a:lnTo>
                    <a:lnTo>
                      <a:pt x="80" y="246"/>
                    </a:lnTo>
                    <a:lnTo>
                      <a:pt x="80" y="247"/>
                    </a:lnTo>
                    <a:lnTo>
                      <a:pt x="79" y="248"/>
                    </a:lnTo>
                    <a:lnTo>
                      <a:pt x="77" y="249"/>
                    </a:lnTo>
                    <a:lnTo>
                      <a:pt x="76" y="249"/>
                    </a:lnTo>
                    <a:lnTo>
                      <a:pt x="76" y="250"/>
                    </a:lnTo>
                    <a:lnTo>
                      <a:pt x="76" y="250"/>
                    </a:lnTo>
                    <a:lnTo>
                      <a:pt x="76" y="251"/>
                    </a:lnTo>
                    <a:lnTo>
                      <a:pt x="76" y="251"/>
                    </a:lnTo>
                    <a:lnTo>
                      <a:pt x="76" y="252"/>
                    </a:lnTo>
                    <a:lnTo>
                      <a:pt x="76" y="252"/>
                    </a:lnTo>
                    <a:lnTo>
                      <a:pt x="76" y="253"/>
                    </a:lnTo>
                    <a:lnTo>
                      <a:pt x="76" y="253"/>
                    </a:lnTo>
                    <a:lnTo>
                      <a:pt x="76" y="253"/>
                    </a:lnTo>
                    <a:lnTo>
                      <a:pt x="76" y="253"/>
                    </a:lnTo>
                    <a:lnTo>
                      <a:pt x="76" y="254"/>
                    </a:lnTo>
                    <a:lnTo>
                      <a:pt x="77" y="254"/>
                    </a:lnTo>
                    <a:lnTo>
                      <a:pt x="78" y="254"/>
                    </a:lnTo>
                    <a:lnTo>
                      <a:pt x="86" y="254"/>
                    </a:lnTo>
                    <a:lnTo>
                      <a:pt x="88" y="254"/>
                    </a:lnTo>
                    <a:lnTo>
                      <a:pt x="89" y="254"/>
                    </a:lnTo>
                    <a:lnTo>
                      <a:pt x="93" y="253"/>
                    </a:lnTo>
                    <a:lnTo>
                      <a:pt x="94" y="253"/>
                    </a:lnTo>
                    <a:lnTo>
                      <a:pt x="94" y="252"/>
                    </a:lnTo>
                    <a:lnTo>
                      <a:pt x="96" y="251"/>
                    </a:lnTo>
                    <a:lnTo>
                      <a:pt x="96" y="251"/>
                    </a:lnTo>
                    <a:lnTo>
                      <a:pt x="97" y="251"/>
                    </a:lnTo>
                    <a:lnTo>
                      <a:pt x="98" y="251"/>
                    </a:lnTo>
                    <a:lnTo>
                      <a:pt x="99" y="251"/>
                    </a:lnTo>
                    <a:lnTo>
                      <a:pt x="100" y="250"/>
                    </a:lnTo>
                    <a:lnTo>
                      <a:pt x="100" y="250"/>
                    </a:lnTo>
                    <a:lnTo>
                      <a:pt x="100" y="250"/>
                    </a:lnTo>
                    <a:lnTo>
                      <a:pt x="100" y="249"/>
                    </a:lnTo>
                    <a:lnTo>
                      <a:pt x="100" y="247"/>
                    </a:lnTo>
                    <a:lnTo>
                      <a:pt x="100" y="247"/>
                    </a:lnTo>
                    <a:lnTo>
                      <a:pt x="100" y="245"/>
                    </a:lnTo>
                    <a:lnTo>
                      <a:pt x="100" y="245"/>
                    </a:lnTo>
                    <a:lnTo>
                      <a:pt x="101" y="243"/>
                    </a:lnTo>
                    <a:lnTo>
                      <a:pt x="101" y="242"/>
                    </a:lnTo>
                    <a:lnTo>
                      <a:pt x="101" y="241"/>
                    </a:lnTo>
                    <a:lnTo>
                      <a:pt x="102" y="240"/>
                    </a:lnTo>
                    <a:lnTo>
                      <a:pt x="103" y="237"/>
                    </a:lnTo>
                    <a:lnTo>
                      <a:pt x="103" y="236"/>
                    </a:lnTo>
                    <a:lnTo>
                      <a:pt x="103" y="234"/>
                    </a:lnTo>
                    <a:lnTo>
                      <a:pt x="104" y="233"/>
                    </a:lnTo>
                    <a:lnTo>
                      <a:pt x="103" y="226"/>
                    </a:lnTo>
                    <a:lnTo>
                      <a:pt x="103" y="222"/>
                    </a:lnTo>
                    <a:lnTo>
                      <a:pt x="103" y="219"/>
                    </a:lnTo>
                    <a:lnTo>
                      <a:pt x="103" y="216"/>
                    </a:lnTo>
                    <a:lnTo>
                      <a:pt x="103" y="212"/>
                    </a:lnTo>
                    <a:lnTo>
                      <a:pt x="104" y="209"/>
                    </a:lnTo>
                    <a:lnTo>
                      <a:pt x="104" y="205"/>
                    </a:lnTo>
                    <a:lnTo>
                      <a:pt x="104" y="199"/>
                    </a:lnTo>
                    <a:lnTo>
                      <a:pt x="104" y="195"/>
                    </a:lnTo>
                    <a:lnTo>
                      <a:pt x="104" y="191"/>
                    </a:lnTo>
                    <a:lnTo>
                      <a:pt x="103" y="180"/>
                    </a:lnTo>
                    <a:lnTo>
                      <a:pt x="103" y="177"/>
                    </a:lnTo>
                    <a:lnTo>
                      <a:pt x="102" y="172"/>
                    </a:lnTo>
                    <a:lnTo>
                      <a:pt x="102" y="167"/>
                    </a:lnTo>
                    <a:lnTo>
                      <a:pt x="101" y="164"/>
                    </a:lnTo>
                    <a:lnTo>
                      <a:pt x="100" y="157"/>
                    </a:lnTo>
                    <a:lnTo>
                      <a:pt x="100" y="157"/>
                    </a:lnTo>
                    <a:lnTo>
                      <a:pt x="100" y="153"/>
                    </a:lnTo>
                    <a:lnTo>
                      <a:pt x="100" y="149"/>
                    </a:lnTo>
                    <a:lnTo>
                      <a:pt x="100" y="146"/>
                    </a:lnTo>
                    <a:lnTo>
                      <a:pt x="100" y="144"/>
                    </a:lnTo>
                    <a:lnTo>
                      <a:pt x="99" y="143"/>
                    </a:lnTo>
                    <a:lnTo>
                      <a:pt x="99" y="141"/>
                    </a:lnTo>
                    <a:lnTo>
                      <a:pt x="99" y="141"/>
                    </a:lnTo>
                    <a:lnTo>
                      <a:pt x="99" y="140"/>
                    </a:lnTo>
                    <a:lnTo>
                      <a:pt x="99" y="138"/>
                    </a:lnTo>
                    <a:lnTo>
                      <a:pt x="99" y="136"/>
                    </a:lnTo>
                    <a:lnTo>
                      <a:pt x="99" y="136"/>
                    </a:lnTo>
                    <a:lnTo>
                      <a:pt x="99" y="136"/>
                    </a:lnTo>
                    <a:lnTo>
                      <a:pt x="100" y="136"/>
                    </a:lnTo>
                    <a:lnTo>
                      <a:pt x="100" y="136"/>
                    </a:lnTo>
                    <a:lnTo>
                      <a:pt x="100" y="133"/>
                    </a:lnTo>
                    <a:lnTo>
                      <a:pt x="100" y="132"/>
                    </a:lnTo>
                    <a:lnTo>
                      <a:pt x="100" y="128"/>
                    </a:lnTo>
                    <a:lnTo>
                      <a:pt x="100" y="124"/>
                    </a:lnTo>
                    <a:lnTo>
                      <a:pt x="100" y="121"/>
                    </a:lnTo>
                    <a:lnTo>
                      <a:pt x="100" y="120"/>
                    </a:lnTo>
                    <a:lnTo>
                      <a:pt x="100" y="120"/>
                    </a:lnTo>
                    <a:lnTo>
                      <a:pt x="101" y="120"/>
                    </a:lnTo>
                    <a:lnTo>
                      <a:pt x="102" y="119"/>
                    </a:lnTo>
                    <a:lnTo>
                      <a:pt x="102" y="119"/>
                    </a:lnTo>
                    <a:lnTo>
                      <a:pt x="102" y="119"/>
                    </a:lnTo>
                    <a:lnTo>
                      <a:pt x="102" y="119"/>
                    </a:lnTo>
                    <a:lnTo>
                      <a:pt x="103" y="119"/>
                    </a:lnTo>
                    <a:lnTo>
                      <a:pt x="104" y="118"/>
                    </a:lnTo>
                    <a:lnTo>
                      <a:pt x="105" y="118"/>
                    </a:lnTo>
                    <a:lnTo>
                      <a:pt x="106" y="118"/>
                    </a:lnTo>
                    <a:lnTo>
                      <a:pt x="107" y="119"/>
                    </a:lnTo>
                    <a:lnTo>
                      <a:pt x="111" y="121"/>
                    </a:lnTo>
                    <a:lnTo>
                      <a:pt x="111" y="121"/>
                    </a:lnTo>
                    <a:lnTo>
                      <a:pt x="112" y="121"/>
                    </a:lnTo>
                    <a:lnTo>
                      <a:pt x="112" y="121"/>
                    </a:lnTo>
                    <a:lnTo>
                      <a:pt x="112" y="120"/>
                    </a:lnTo>
                    <a:lnTo>
                      <a:pt x="113" y="118"/>
                    </a:lnTo>
                    <a:lnTo>
                      <a:pt x="115" y="115"/>
                    </a:lnTo>
                    <a:lnTo>
                      <a:pt x="117" y="112"/>
                    </a:lnTo>
                    <a:lnTo>
                      <a:pt x="118" y="110"/>
                    </a:lnTo>
                    <a:lnTo>
                      <a:pt x="119" y="109"/>
                    </a:lnTo>
                    <a:lnTo>
                      <a:pt x="120" y="108"/>
                    </a:lnTo>
                    <a:lnTo>
                      <a:pt x="121" y="107"/>
                    </a:lnTo>
                    <a:lnTo>
                      <a:pt x="122" y="104"/>
                    </a:lnTo>
                    <a:lnTo>
                      <a:pt x="122" y="103"/>
                    </a:lnTo>
                    <a:lnTo>
                      <a:pt x="123" y="101"/>
                    </a:lnTo>
                    <a:lnTo>
                      <a:pt x="124" y="99"/>
                    </a:lnTo>
                    <a:lnTo>
                      <a:pt x="125" y="98"/>
                    </a:lnTo>
                    <a:lnTo>
                      <a:pt x="126" y="96"/>
                    </a:lnTo>
                    <a:lnTo>
                      <a:pt x="128" y="90"/>
                    </a:lnTo>
                    <a:lnTo>
                      <a:pt x="129" y="88"/>
                    </a:lnTo>
                    <a:lnTo>
                      <a:pt x="129" y="86"/>
                    </a:lnTo>
                    <a:lnTo>
                      <a:pt x="130" y="86"/>
                    </a:lnTo>
                    <a:lnTo>
                      <a:pt x="130" y="85"/>
                    </a:lnTo>
                    <a:lnTo>
                      <a:pt x="130" y="84"/>
                    </a:lnTo>
                    <a:lnTo>
                      <a:pt x="130" y="83"/>
                    </a:lnTo>
                    <a:lnTo>
                      <a:pt x="130" y="80"/>
                    </a:lnTo>
                    <a:close/>
                    <a:moveTo>
                      <a:pt x="64" y="10"/>
                    </a:moveTo>
                    <a:lnTo>
                      <a:pt x="64" y="10"/>
                    </a:lnTo>
                    <a:lnTo>
                      <a:pt x="64" y="10"/>
                    </a:lnTo>
                    <a:lnTo>
                      <a:pt x="64" y="10"/>
                    </a:lnTo>
                    <a:close/>
                    <a:moveTo>
                      <a:pt x="64" y="11"/>
                    </a:moveTo>
                    <a:lnTo>
                      <a:pt x="64" y="10"/>
                    </a:lnTo>
                    <a:lnTo>
                      <a:pt x="64" y="10"/>
                    </a:lnTo>
                    <a:lnTo>
                      <a:pt x="64" y="10"/>
                    </a:lnTo>
                    <a:lnTo>
                      <a:pt x="64" y="11"/>
                    </a:lnTo>
                    <a:close/>
                    <a:moveTo>
                      <a:pt x="112" y="90"/>
                    </a:moveTo>
                    <a:lnTo>
                      <a:pt x="110" y="91"/>
                    </a:lnTo>
                    <a:lnTo>
                      <a:pt x="109" y="91"/>
                    </a:lnTo>
                    <a:lnTo>
                      <a:pt x="109" y="92"/>
                    </a:lnTo>
                    <a:lnTo>
                      <a:pt x="108" y="93"/>
                    </a:lnTo>
                    <a:lnTo>
                      <a:pt x="108" y="94"/>
                    </a:lnTo>
                    <a:lnTo>
                      <a:pt x="108" y="95"/>
                    </a:lnTo>
                    <a:lnTo>
                      <a:pt x="108" y="97"/>
                    </a:lnTo>
                    <a:lnTo>
                      <a:pt x="108" y="97"/>
                    </a:lnTo>
                    <a:lnTo>
                      <a:pt x="108" y="99"/>
                    </a:lnTo>
                    <a:lnTo>
                      <a:pt x="108" y="99"/>
                    </a:lnTo>
                    <a:lnTo>
                      <a:pt x="108" y="100"/>
                    </a:lnTo>
                    <a:lnTo>
                      <a:pt x="108" y="100"/>
                    </a:lnTo>
                    <a:lnTo>
                      <a:pt x="108" y="101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7" y="102"/>
                    </a:lnTo>
                    <a:lnTo>
                      <a:pt x="106" y="102"/>
                    </a:lnTo>
                    <a:lnTo>
                      <a:pt x="105" y="102"/>
                    </a:lnTo>
                    <a:lnTo>
                      <a:pt x="105" y="103"/>
                    </a:lnTo>
                    <a:lnTo>
                      <a:pt x="105" y="103"/>
                    </a:lnTo>
                    <a:lnTo>
                      <a:pt x="104" y="103"/>
                    </a:lnTo>
                    <a:lnTo>
                      <a:pt x="104" y="105"/>
                    </a:lnTo>
                    <a:lnTo>
                      <a:pt x="104" y="105"/>
                    </a:lnTo>
                    <a:lnTo>
                      <a:pt x="104" y="106"/>
                    </a:lnTo>
                    <a:lnTo>
                      <a:pt x="102" y="107"/>
                    </a:lnTo>
                    <a:lnTo>
                      <a:pt x="100" y="109"/>
                    </a:lnTo>
                    <a:lnTo>
                      <a:pt x="99" y="108"/>
                    </a:lnTo>
                    <a:lnTo>
                      <a:pt x="99" y="108"/>
                    </a:lnTo>
                    <a:lnTo>
                      <a:pt x="99" y="106"/>
                    </a:lnTo>
                    <a:lnTo>
                      <a:pt x="98" y="104"/>
                    </a:lnTo>
                    <a:lnTo>
                      <a:pt x="99" y="104"/>
                    </a:lnTo>
                    <a:lnTo>
                      <a:pt x="99" y="103"/>
                    </a:lnTo>
                    <a:lnTo>
                      <a:pt x="99" y="101"/>
                    </a:lnTo>
                    <a:lnTo>
                      <a:pt x="99" y="99"/>
                    </a:lnTo>
                    <a:lnTo>
                      <a:pt x="99" y="98"/>
                    </a:lnTo>
                    <a:lnTo>
                      <a:pt x="100" y="95"/>
                    </a:lnTo>
                    <a:lnTo>
                      <a:pt x="100" y="91"/>
                    </a:lnTo>
                    <a:lnTo>
                      <a:pt x="102" y="86"/>
                    </a:lnTo>
                    <a:lnTo>
                      <a:pt x="102" y="85"/>
                    </a:lnTo>
                    <a:lnTo>
                      <a:pt x="103" y="84"/>
                    </a:lnTo>
                    <a:lnTo>
                      <a:pt x="103" y="83"/>
                    </a:lnTo>
                    <a:lnTo>
                      <a:pt x="103" y="80"/>
                    </a:lnTo>
                    <a:lnTo>
                      <a:pt x="104" y="79"/>
                    </a:lnTo>
                    <a:lnTo>
                      <a:pt x="104" y="77"/>
                    </a:lnTo>
                    <a:lnTo>
                      <a:pt x="105" y="76"/>
                    </a:lnTo>
                    <a:lnTo>
                      <a:pt x="105" y="75"/>
                    </a:lnTo>
                    <a:lnTo>
                      <a:pt x="107" y="74"/>
                    </a:lnTo>
                    <a:lnTo>
                      <a:pt x="107" y="73"/>
                    </a:lnTo>
                    <a:lnTo>
                      <a:pt x="107" y="72"/>
                    </a:lnTo>
                    <a:lnTo>
                      <a:pt x="107" y="72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74"/>
                    </a:lnTo>
                    <a:lnTo>
                      <a:pt x="108" y="75"/>
                    </a:lnTo>
                    <a:lnTo>
                      <a:pt x="109" y="76"/>
                    </a:lnTo>
                    <a:lnTo>
                      <a:pt x="109" y="77"/>
                    </a:lnTo>
                    <a:lnTo>
                      <a:pt x="110" y="79"/>
                    </a:lnTo>
                    <a:lnTo>
                      <a:pt x="111" y="81"/>
                    </a:lnTo>
                    <a:lnTo>
                      <a:pt x="111" y="83"/>
                    </a:lnTo>
                    <a:lnTo>
                      <a:pt x="111" y="85"/>
                    </a:lnTo>
                    <a:lnTo>
                      <a:pt x="111" y="88"/>
                    </a:lnTo>
                    <a:lnTo>
                      <a:pt x="112" y="88"/>
                    </a:lnTo>
                    <a:lnTo>
                      <a:pt x="112" y="89"/>
                    </a:lnTo>
                    <a:lnTo>
                      <a:pt x="112" y="9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" name="Freeform 47"/>
              <p:cNvSpPr>
                <a:spLocks noChangeAspect="1" noEditPoints="1"/>
              </p:cNvSpPr>
              <p:nvPr/>
            </p:nvSpPr>
            <p:spPr bwMode="auto">
              <a:xfrm>
                <a:off x="5501214" y="2213022"/>
                <a:ext cx="263086" cy="165548"/>
              </a:xfrm>
              <a:custGeom>
                <a:avLst/>
                <a:gdLst/>
                <a:ahLst/>
                <a:cxnLst>
                  <a:cxn ang="0">
                    <a:pos x="377" y="1001"/>
                  </a:cxn>
                  <a:cxn ang="0">
                    <a:pos x="151" y="1080"/>
                  </a:cxn>
                  <a:cxn ang="0">
                    <a:pos x="289" y="1248"/>
                  </a:cxn>
                  <a:cxn ang="0">
                    <a:pos x="524" y="1145"/>
                  </a:cxn>
                  <a:cxn ang="0">
                    <a:pos x="340" y="1137"/>
                  </a:cxn>
                  <a:cxn ang="0">
                    <a:pos x="249" y="1147"/>
                  </a:cxn>
                  <a:cxn ang="0">
                    <a:pos x="306" y="1100"/>
                  </a:cxn>
                  <a:cxn ang="0">
                    <a:pos x="335" y="1089"/>
                  </a:cxn>
                  <a:cxn ang="0">
                    <a:pos x="419" y="1080"/>
                  </a:cxn>
                  <a:cxn ang="0">
                    <a:pos x="369" y="1125"/>
                  </a:cxn>
                  <a:cxn ang="0">
                    <a:pos x="312" y="1108"/>
                  </a:cxn>
                  <a:cxn ang="0">
                    <a:pos x="351" y="1115"/>
                  </a:cxn>
                  <a:cxn ang="0">
                    <a:pos x="351" y="1115"/>
                  </a:cxn>
                  <a:cxn ang="0">
                    <a:pos x="1264" y="538"/>
                  </a:cxn>
                  <a:cxn ang="0">
                    <a:pos x="1239" y="684"/>
                  </a:cxn>
                  <a:cxn ang="0">
                    <a:pos x="1343" y="736"/>
                  </a:cxn>
                  <a:cxn ang="0">
                    <a:pos x="1381" y="925"/>
                  </a:cxn>
                  <a:cxn ang="0">
                    <a:pos x="1136" y="753"/>
                  </a:cxn>
                  <a:cxn ang="0">
                    <a:pos x="1182" y="724"/>
                  </a:cxn>
                  <a:cxn ang="0">
                    <a:pos x="1237" y="222"/>
                  </a:cxn>
                  <a:cxn ang="0">
                    <a:pos x="1475" y="102"/>
                  </a:cxn>
                  <a:cxn ang="0">
                    <a:pos x="1178" y="11"/>
                  </a:cxn>
                  <a:cxn ang="0">
                    <a:pos x="1204" y="0"/>
                  </a:cxn>
                  <a:cxn ang="0">
                    <a:pos x="344" y="552"/>
                  </a:cxn>
                  <a:cxn ang="0">
                    <a:pos x="2186" y="1340"/>
                  </a:cxn>
                  <a:cxn ang="0">
                    <a:pos x="1085" y="606"/>
                  </a:cxn>
                  <a:cxn ang="0">
                    <a:pos x="1783" y="634"/>
                  </a:cxn>
                  <a:cxn ang="0">
                    <a:pos x="1346" y="759"/>
                  </a:cxn>
                  <a:cxn ang="0">
                    <a:pos x="1356" y="739"/>
                  </a:cxn>
                  <a:cxn ang="0">
                    <a:pos x="1356" y="739"/>
                  </a:cxn>
                  <a:cxn ang="0">
                    <a:pos x="820" y="794"/>
                  </a:cxn>
                  <a:cxn ang="0">
                    <a:pos x="936" y="639"/>
                  </a:cxn>
                  <a:cxn ang="0">
                    <a:pos x="821" y="787"/>
                  </a:cxn>
                  <a:cxn ang="0">
                    <a:pos x="778" y="792"/>
                  </a:cxn>
                  <a:cxn ang="0">
                    <a:pos x="826" y="660"/>
                  </a:cxn>
                  <a:cxn ang="0">
                    <a:pos x="807" y="796"/>
                  </a:cxn>
                  <a:cxn ang="0">
                    <a:pos x="291" y="728"/>
                  </a:cxn>
                  <a:cxn ang="0">
                    <a:pos x="254" y="803"/>
                  </a:cxn>
                  <a:cxn ang="0">
                    <a:pos x="779" y="1002"/>
                  </a:cxn>
                  <a:cxn ang="0">
                    <a:pos x="495" y="1280"/>
                  </a:cxn>
                  <a:cxn ang="0">
                    <a:pos x="446" y="1305"/>
                  </a:cxn>
                  <a:cxn ang="0">
                    <a:pos x="768" y="1084"/>
                  </a:cxn>
                  <a:cxn ang="0">
                    <a:pos x="1043" y="1180"/>
                  </a:cxn>
                  <a:cxn ang="0">
                    <a:pos x="802" y="1334"/>
                  </a:cxn>
                  <a:cxn ang="0">
                    <a:pos x="745" y="1346"/>
                  </a:cxn>
                  <a:cxn ang="0">
                    <a:pos x="1410" y="1211"/>
                  </a:cxn>
                  <a:cxn ang="0">
                    <a:pos x="783" y="1068"/>
                  </a:cxn>
                  <a:cxn ang="0">
                    <a:pos x="1387" y="958"/>
                  </a:cxn>
                  <a:cxn ang="0">
                    <a:pos x="1404" y="980"/>
                  </a:cxn>
                  <a:cxn ang="0">
                    <a:pos x="1399" y="938"/>
                  </a:cxn>
                  <a:cxn ang="0">
                    <a:pos x="1621" y="1230"/>
                  </a:cxn>
                  <a:cxn ang="0">
                    <a:pos x="2136" y="1305"/>
                  </a:cxn>
                </a:cxnLst>
                <a:rect l="0" t="0" r="r" b="b"/>
                <a:pathLst>
                  <a:path w="2186" h="1376">
                    <a:moveTo>
                      <a:pt x="405" y="1100"/>
                    </a:moveTo>
                    <a:cubicBezTo>
                      <a:pt x="448" y="1069"/>
                      <a:pt x="448" y="1069"/>
                      <a:pt x="448" y="1069"/>
                    </a:cubicBezTo>
                    <a:cubicBezTo>
                      <a:pt x="385" y="1080"/>
                      <a:pt x="385" y="1080"/>
                      <a:pt x="385" y="1080"/>
                    </a:cubicBezTo>
                    <a:cubicBezTo>
                      <a:pt x="377" y="1001"/>
                      <a:pt x="377" y="1001"/>
                      <a:pt x="377" y="1001"/>
                    </a:cubicBezTo>
                    <a:cubicBezTo>
                      <a:pt x="317" y="1068"/>
                      <a:pt x="317" y="1068"/>
                      <a:pt x="317" y="1068"/>
                    </a:cubicBezTo>
                    <a:cubicBezTo>
                      <a:pt x="269" y="1038"/>
                      <a:pt x="269" y="1038"/>
                      <a:pt x="269" y="1038"/>
                    </a:cubicBezTo>
                    <a:cubicBezTo>
                      <a:pt x="286" y="1080"/>
                      <a:pt x="286" y="1080"/>
                      <a:pt x="286" y="1080"/>
                    </a:cubicBezTo>
                    <a:cubicBezTo>
                      <a:pt x="151" y="1080"/>
                      <a:pt x="151" y="1080"/>
                      <a:pt x="151" y="1080"/>
                    </a:cubicBezTo>
                    <a:cubicBezTo>
                      <a:pt x="268" y="1125"/>
                      <a:pt x="268" y="1125"/>
                      <a:pt x="268" y="1125"/>
                    </a:cubicBezTo>
                    <a:cubicBezTo>
                      <a:pt x="216" y="1160"/>
                      <a:pt x="216" y="1160"/>
                      <a:pt x="216" y="1160"/>
                    </a:cubicBezTo>
                    <a:cubicBezTo>
                      <a:pt x="287" y="1147"/>
                      <a:pt x="287" y="1147"/>
                      <a:pt x="287" y="1147"/>
                    </a:cubicBezTo>
                    <a:cubicBezTo>
                      <a:pt x="289" y="1248"/>
                      <a:pt x="289" y="1248"/>
                      <a:pt x="289" y="1248"/>
                    </a:cubicBezTo>
                    <a:cubicBezTo>
                      <a:pt x="359" y="1160"/>
                      <a:pt x="359" y="1160"/>
                      <a:pt x="359" y="1160"/>
                    </a:cubicBezTo>
                    <a:cubicBezTo>
                      <a:pt x="413" y="1194"/>
                      <a:pt x="413" y="1194"/>
                      <a:pt x="413" y="1194"/>
                    </a:cubicBezTo>
                    <a:cubicBezTo>
                      <a:pt x="391" y="1146"/>
                      <a:pt x="391" y="1146"/>
                      <a:pt x="391" y="1146"/>
                    </a:cubicBezTo>
                    <a:cubicBezTo>
                      <a:pt x="524" y="1145"/>
                      <a:pt x="524" y="1145"/>
                      <a:pt x="524" y="1145"/>
                    </a:cubicBezTo>
                    <a:lnTo>
                      <a:pt x="405" y="1100"/>
                    </a:lnTo>
                    <a:close/>
                    <a:moveTo>
                      <a:pt x="392" y="1172"/>
                    </a:moveTo>
                    <a:cubicBezTo>
                      <a:pt x="351" y="1136"/>
                      <a:pt x="351" y="1136"/>
                      <a:pt x="351" y="1136"/>
                    </a:cubicBezTo>
                    <a:cubicBezTo>
                      <a:pt x="348" y="1137"/>
                      <a:pt x="344" y="1137"/>
                      <a:pt x="340" y="1137"/>
                    </a:cubicBezTo>
                    <a:cubicBezTo>
                      <a:pt x="303" y="1209"/>
                      <a:pt x="303" y="1209"/>
                      <a:pt x="303" y="1209"/>
                    </a:cubicBezTo>
                    <a:cubicBezTo>
                      <a:pt x="319" y="1134"/>
                      <a:pt x="319" y="1134"/>
                      <a:pt x="319" y="1134"/>
                    </a:cubicBezTo>
                    <a:cubicBezTo>
                      <a:pt x="315" y="1132"/>
                      <a:pt x="312" y="1130"/>
                      <a:pt x="310" y="1128"/>
                    </a:cubicBezTo>
                    <a:cubicBezTo>
                      <a:pt x="249" y="1147"/>
                      <a:pt x="249" y="1147"/>
                      <a:pt x="249" y="1147"/>
                    </a:cubicBezTo>
                    <a:cubicBezTo>
                      <a:pt x="303" y="1121"/>
                      <a:pt x="303" y="1121"/>
                      <a:pt x="303" y="1121"/>
                    </a:cubicBezTo>
                    <a:cubicBezTo>
                      <a:pt x="302" y="1119"/>
                      <a:pt x="301" y="1116"/>
                      <a:pt x="301" y="1113"/>
                    </a:cubicBezTo>
                    <a:cubicBezTo>
                      <a:pt x="201" y="1089"/>
                      <a:pt x="201" y="1089"/>
                      <a:pt x="201" y="1089"/>
                    </a:cubicBezTo>
                    <a:cubicBezTo>
                      <a:pt x="306" y="1100"/>
                      <a:pt x="306" y="1100"/>
                      <a:pt x="306" y="1100"/>
                    </a:cubicBezTo>
                    <a:cubicBezTo>
                      <a:pt x="308" y="1098"/>
                      <a:pt x="310" y="1096"/>
                      <a:pt x="313" y="1094"/>
                    </a:cubicBezTo>
                    <a:cubicBezTo>
                      <a:pt x="287" y="1057"/>
                      <a:pt x="287" y="1057"/>
                      <a:pt x="287" y="1057"/>
                    </a:cubicBezTo>
                    <a:cubicBezTo>
                      <a:pt x="324" y="1090"/>
                      <a:pt x="324" y="1090"/>
                      <a:pt x="324" y="1090"/>
                    </a:cubicBezTo>
                    <a:cubicBezTo>
                      <a:pt x="328" y="1089"/>
                      <a:pt x="331" y="1089"/>
                      <a:pt x="335" y="1089"/>
                    </a:cubicBezTo>
                    <a:cubicBezTo>
                      <a:pt x="367" y="1029"/>
                      <a:pt x="367" y="1029"/>
                      <a:pt x="367" y="1029"/>
                    </a:cubicBezTo>
                    <a:cubicBezTo>
                      <a:pt x="355" y="1092"/>
                      <a:pt x="355" y="1092"/>
                      <a:pt x="355" y="1092"/>
                    </a:cubicBezTo>
                    <a:cubicBezTo>
                      <a:pt x="359" y="1093"/>
                      <a:pt x="362" y="1095"/>
                      <a:pt x="364" y="1097"/>
                    </a:cubicBezTo>
                    <a:cubicBezTo>
                      <a:pt x="419" y="1080"/>
                      <a:pt x="419" y="1080"/>
                      <a:pt x="419" y="1080"/>
                    </a:cubicBezTo>
                    <a:cubicBezTo>
                      <a:pt x="371" y="1104"/>
                      <a:pt x="371" y="1104"/>
                      <a:pt x="371" y="1104"/>
                    </a:cubicBezTo>
                    <a:cubicBezTo>
                      <a:pt x="373" y="1106"/>
                      <a:pt x="374" y="1109"/>
                      <a:pt x="374" y="1112"/>
                    </a:cubicBezTo>
                    <a:cubicBezTo>
                      <a:pt x="474" y="1136"/>
                      <a:pt x="474" y="1136"/>
                      <a:pt x="474" y="1136"/>
                    </a:cubicBezTo>
                    <a:cubicBezTo>
                      <a:pt x="369" y="1125"/>
                      <a:pt x="369" y="1125"/>
                      <a:pt x="369" y="1125"/>
                    </a:cubicBezTo>
                    <a:cubicBezTo>
                      <a:pt x="368" y="1127"/>
                      <a:pt x="365" y="1129"/>
                      <a:pt x="362" y="1131"/>
                    </a:cubicBezTo>
                    <a:lnTo>
                      <a:pt x="392" y="1172"/>
                    </a:lnTo>
                    <a:close/>
                    <a:moveTo>
                      <a:pt x="343" y="1096"/>
                    </a:moveTo>
                    <a:cubicBezTo>
                      <a:pt x="329" y="1094"/>
                      <a:pt x="315" y="1099"/>
                      <a:pt x="312" y="1108"/>
                    </a:cubicBezTo>
                    <a:cubicBezTo>
                      <a:pt x="308" y="1117"/>
                      <a:pt x="317" y="1127"/>
                      <a:pt x="331" y="1129"/>
                    </a:cubicBezTo>
                    <a:cubicBezTo>
                      <a:pt x="346" y="1132"/>
                      <a:pt x="360" y="1126"/>
                      <a:pt x="363" y="1117"/>
                    </a:cubicBezTo>
                    <a:cubicBezTo>
                      <a:pt x="366" y="1108"/>
                      <a:pt x="357" y="1098"/>
                      <a:pt x="343" y="1096"/>
                    </a:cubicBezTo>
                    <a:close/>
                    <a:moveTo>
                      <a:pt x="351" y="1115"/>
                    </a:moveTo>
                    <a:cubicBezTo>
                      <a:pt x="349" y="1120"/>
                      <a:pt x="342" y="1123"/>
                      <a:pt x="334" y="1122"/>
                    </a:cubicBezTo>
                    <a:cubicBezTo>
                      <a:pt x="327" y="1120"/>
                      <a:pt x="322" y="1115"/>
                      <a:pt x="324" y="1110"/>
                    </a:cubicBezTo>
                    <a:cubicBezTo>
                      <a:pt x="326" y="1105"/>
                      <a:pt x="333" y="1102"/>
                      <a:pt x="341" y="1103"/>
                    </a:cubicBezTo>
                    <a:cubicBezTo>
                      <a:pt x="348" y="1105"/>
                      <a:pt x="353" y="1110"/>
                      <a:pt x="351" y="1115"/>
                    </a:cubicBezTo>
                    <a:close/>
                    <a:moveTo>
                      <a:pt x="1801" y="609"/>
                    </a:moveTo>
                    <a:cubicBezTo>
                      <a:pt x="1794" y="608"/>
                      <a:pt x="1794" y="608"/>
                      <a:pt x="1794" y="608"/>
                    </a:cubicBezTo>
                    <a:cubicBezTo>
                      <a:pt x="1310" y="528"/>
                      <a:pt x="1310" y="528"/>
                      <a:pt x="1310" y="528"/>
                    </a:cubicBezTo>
                    <a:cubicBezTo>
                      <a:pt x="1264" y="538"/>
                      <a:pt x="1264" y="538"/>
                      <a:pt x="1264" y="538"/>
                    </a:cubicBezTo>
                    <a:cubicBezTo>
                      <a:pt x="1261" y="548"/>
                      <a:pt x="1258" y="558"/>
                      <a:pt x="1256" y="568"/>
                    </a:cubicBezTo>
                    <a:cubicBezTo>
                      <a:pt x="1307" y="557"/>
                      <a:pt x="1307" y="557"/>
                      <a:pt x="1307" y="557"/>
                    </a:cubicBezTo>
                    <a:cubicBezTo>
                      <a:pt x="1325" y="647"/>
                      <a:pt x="1325" y="647"/>
                      <a:pt x="1325" y="647"/>
                    </a:cubicBezTo>
                    <a:cubicBezTo>
                      <a:pt x="1239" y="684"/>
                      <a:pt x="1239" y="684"/>
                      <a:pt x="1239" y="684"/>
                    </a:cubicBezTo>
                    <a:cubicBezTo>
                      <a:pt x="1239" y="693"/>
                      <a:pt x="1239" y="701"/>
                      <a:pt x="1238" y="708"/>
                    </a:cubicBezTo>
                    <a:cubicBezTo>
                      <a:pt x="1328" y="670"/>
                      <a:pt x="1328" y="670"/>
                      <a:pt x="1328" y="670"/>
                    </a:cubicBezTo>
                    <a:cubicBezTo>
                      <a:pt x="1330" y="670"/>
                      <a:pt x="1330" y="670"/>
                      <a:pt x="1330" y="670"/>
                    </a:cubicBezTo>
                    <a:cubicBezTo>
                      <a:pt x="1343" y="736"/>
                      <a:pt x="1343" y="736"/>
                      <a:pt x="1343" y="736"/>
                    </a:cubicBezTo>
                    <a:cubicBezTo>
                      <a:pt x="1287" y="761"/>
                      <a:pt x="1287" y="761"/>
                      <a:pt x="1287" y="761"/>
                    </a:cubicBezTo>
                    <a:cubicBezTo>
                      <a:pt x="1347" y="799"/>
                      <a:pt x="1347" y="799"/>
                      <a:pt x="1347" y="799"/>
                    </a:cubicBezTo>
                    <a:cubicBezTo>
                      <a:pt x="1358" y="812"/>
                      <a:pt x="1358" y="812"/>
                      <a:pt x="1358" y="812"/>
                    </a:cubicBezTo>
                    <a:cubicBezTo>
                      <a:pt x="1381" y="925"/>
                      <a:pt x="1381" y="925"/>
                      <a:pt x="1381" y="925"/>
                    </a:cubicBezTo>
                    <a:cubicBezTo>
                      <a:pt x="1200" y="798"/>
                      <a:pt x="1200" y="798"/>
                      <a:pt x="1200" y="798"/>
                    </a:cubicBezTo>
                    <a:cubicBezTo>
                      <a:pt x="796" y="973"/>
                      <a:pt x="796" y="973"/>
                      <a:pt x="796" y="973"/>
                    </a:cubicBezTo>
                    <a:cubicBezTo>
                      <a:pt x="806" y="895"/>
                      <a:pt x="806" y="895"/>
                      <a:pt x="806" y="895"/>
                    </a:cubicBezTo>
                    <a:cubicBezTo>
                      <a:pt x="1136" y="753"/>
                      <a:pt x="1136" y="753"/>
                      <a:pt x="1136" y="753"/>
                    </a:cubicBezTo>
                    <a:cubicBezTo>
                      <a:pt x="964" y="633"/>
                      <a:pt x="964" y="633"/>
                      <a:pt x="964" y="633"/>
                    </a:cubicBezTo>
                    <a:cubicBezTo>
                      <a:pt x="1055" y="613"/>
                      <a:pt x="1055" y="613"/>
                      <a:pt x="1055" y="613"/>
                    </a:cubicBezTo>
                    <a:cubicBezTo>
                      <a:pt x="1181" y="693"/>
                      <a:pt x="1181" y="693"/>
                      <a:pt x="1181" y="693"/>
                    </a:cubicBezTo>
                    <a:cubicBezTo>
                      <a:pt x="1182" y="724"/>
                      <a:pt x="1182" y="724"/>
                      <a:pt x="1182" y="724"/>
                    </a:cubicBezTo>
                    <a:cubicBezTo>
                      <a:pt x="1183" y="761"/>
                      <a:pt x="1183" y="761"/>
                      <a:pt x="1183" y="761"/>
                    </a:cubicBezTo>
                    <a:cubicBezTo>
                      <a:pt x="1183" y="764"/>
                      <a:pt x="1192" y="766"/>
                      <a:pt x="1204" y="766"/>
                    </a:cubicBezTo>
                    <a:cubicBezTo>
                      <a:pt x="1216" y="766"/>
                      <a:pt x="1226" y="764"/>
                      <a:pt x="1226" y="761"/>
                    </a:cubicBezTo>
                    <a:cubicBezTo>
                      <a:pt x="1237" y="222"/>
                      <a:pt x="1237" y="222"/>
                      <a:pt x="1237" y="222"/>
                    </a:cubicBezTo>
                    <a:cubicBezTo>
                      <a:pt x="1240" y="287"/>
                      <a:pt x="1246" y="371"/>
                      <a:pt x="1259" y="416"/>
                    </a:cubicBezTo>
                    <a:cubicBezTo>
                      <a:pt x="1327" y="428"/>
                      <a:pt x="1469" y="441"/>
                      <a:pt x="1497" y="341"/>
                    </a:cubicBezTo>
                    <a:cubicBezTo>
                      <a:pt x="1534" y="209"/>
                      <a:pt x="1708" y="184"/>
                      <a:pt x="1754" y="175"/>
                    </a:cubicBezTo>
                    <a:cubicBezTo>
                      <a:pt x="1720" y="122"/>
                      <a:pt x="1588" y="56"/>
                      <a:pt x="1475" y="102"/>
                    </a:cubicBezTo>
                    <a:cubicBezTo>
                      <a:pt x="1386" y="139"/>
                      <a:pt x="1280" y="70"/>
                      <a:pt x="1240" y="40"/>
                    </a:cubicBezTo>
                    <a:cubicBezTo>
                      <a:pt x="1241" y="20"/>
                      <a:pt x="1241" y="20"/>
                      <a:pt x="1241" y="20"/>
                    </a:cubicBezTo>
                    <a:cubicBezTo>
                      <a:pt x="1236" y="18"/>
                      <a:pt x="1230" y="17"/>
                      <a:pt x="1224" y="18"/>
                    </a:cubicBezTo>
                    <a:cubicBezTo>
                      <a:pt x="1201" y="20"/>
                      <a:pt x="1178" y="11"/>
                      <a:pt x="1178" y="11"/>
                    </a:cubicBezTo>
                    <a:cubicBezTo>
                      <a:pt x="1178" y="11"/>
                      <a:pt x="1178" y="11"/>
                      <a:pt x="1178" y="11"/>
                    </a:cubicBezTo>
                    <a:cubicBezTo>
                      <a:pt x="1185" y="12"/>
                      <a:pt x="1194" y="13"/>
                      <a:pt x="1204" y="13"/>
                    </a:cubicBezTo>
                    <a:cubicBezTo>
                      <a:pt x="1225" y="13"/>
                      <a:pt x="1241" y="10"/>
                      <a:pt x="1241" y="6"/>
                    </a:cubicBezTo>
                    <a:cubicBezTo>
                      <a:pt x="1241" y="3"/>
                      <a:pt x="1225" y="0"/>
                      <a:pt x="1204" y="0"/>
                    </a:cubicBezTo>
                    <a:cubicBezTo>
                      <a:pt x="1184" y="0"/>
                      <a:pt x="1167" y="3"/>
                      <a:pt x="1167" y="6"/>
                    </a:cubicBezTo>
                    <a:cubicBezTo>
                      <a:pt x="1179" y="557"/>
                      <a:pt x="1179" y="557"/>
                      <a:pt x="1179" y="557"/>
                    </a:cubicBezTo>
                    <a:cubicBezTo>
                      <a:pt x="833" y="633"/>
                      <a:pt x="833" y="633"/>
                      <a:pt x="833" y="633"/>
                    </a:cubicBezTo>
                    <a:cubicBezTo>
                      <a:pt x="344" y="552"/>
                      <a:pt x="344" y="552"/>
                      <a:pt x="344" y="552"/>
                    </a:cubicBezTo>
                    <a:cubicBezTo>
                      <a:pt x="0" y="1268"/>
                      <a:pt x="0" y="1268"/>
                      <a:pt x="0" y="1268"/>
                    </a:cubicBezTo>
                    <a:cubicBezTo>
                      <a:pt x="737" y="1376"/>
                      <a:pt x="737" y="1376"/>
                      <a:pt x="737" y="1376"/>
                    </a:cubicBezTo>
                    <a:cubicBezTo>
                      <a:pt x="1446" y="1232"/>
                      <a:pt x="1446" y="1232"/>
                      <a:pt x="1446" y="1232"/>
                    </a:cubicBezTo>
                    <a:cubicBezTo>
                      <a:pt x="2186" y="1340"/>
                      <a:pt x="2186" y="1340"/>
                      <a:pt x="2186" y="1340"/>
                    </a:cubicBezTo>
                    <a:lnTo>
                      <a:pt x="1801" y="609"/>
                    </a:lnTo>
                    <a:close/>
                    <a:moveTo>
                      <a:pt x="1179" y="585"/>
                    </a:moveTo>
                    <a:cubicBezTo>
                      <a:pt x="1181" y="667"/>
                      <a:pt x="1181" y="667"/>
                      <a:pt x="1181" y="667"/>
                    </a:cubicBezTo>
                    <a:cubicBezTo>
                      <a:pt x="1085" y="606"/>
                      <a:pt x="1085" y="606"/>
                      <a:pt x="1085" y="606"/>
                    </a:cubicBezTo>
                    <a:lnTo>
                      <a:pt x="1179" y="585"/>
                    </a:lnTo>
                    <a:close/>
                    <a:moveTo>
                      <a:pt x="1338" y="650"/>
                    </a:moveTo>
                    <a:cubicBezTo>
                      <a:pt x="1320" y="557"/>
                      <a:pt x="1320" y="557"/>
                      <a:pt x="1320" y="557"/>
                    </a:cubicBezTo>
                    <a:cubicBezTo>
                      <a:pt x="1783" y="634"/>
                      <a:pt x="1783" y="634"/>
                      <a:pt x="1783" y="634"/>
                    </a:cubicBezTo>
                    <a:cubicBezTo>
                      <a:pt x="1862" y="785"/>
                      <a:pt x="1862" y="785"/>
                      <a:pt x="1862" y="785"/>
                    </a:cubicBezTo>
                    <a:lnTo>
                      <a:pt x="1338" y="650"/>
                    </a:lnTo>
                    <a:close/>
                    <a:moveTo>
                      <a:pt x="1333" y="764"/>
                    </a:moveTo>
                    <a:cubicBezTo>
                      <a:pt x="1346" y="759"/>
                      <a:pt x="1346" y="759"/>
                      <a:pt x="1346" y="759"/>
                    </a:cubicBezTo>
                    <a:cubicBezTo>
                      <a:pt x="1347" y="759"/>
                      <a:pt x="1347" y="759"/>
                      <a:pt x="1347" y="759"/>
                    </a:cubicBezTo>
                    <a:cubicBezTo>
                      <a:pt x="1351" y="776"/>
                      <a:pt x="1351" y="776"/>
                      <a:pt x="1351" y="776"/>
                    </a:cubicBezTo>
                    <a:lnTo>
                      <a:pt x="1333" y="764"/>
                    </a:lnTo>
                    <a:close/>
                    <a:moveTo>
                      <a:pt x="1356" y="739"/>
                    </a:moveTo>
                    <a:cubicBezTo>
                      <a:pt x="1343" y="673"/>
                      <a:pt x="1343" y="673"/>
                      <a:pt x="1343" y="673"/>
                    </a:cubicBezTo>
                    <a:cubicBezTo>
                      <a:pt x="1876" y="810"/>
                      <a:pt x="1876" y="810"/>
                      <a:pt x="1876" y="810"/>
                    </a:cubicBezTo>
                    <a:cubicBezTo>
                      <a:pt x="1914" y="883"/>
                      <a:pt x="1914" y="883"/>
                      <a:pt x="1914" y="883"/>
                    </a:cubicBezTo>
                    <a:lnTo>
                      <a:pt x="1356" y="739"/>
                    </a:lnTo>
                    <a:close/>
                    <a:moveTo>
                      <a:pt x="936" y="639"/>
                    </a:moveTo>
                    <a:cubicBezTo>
                      <a:pt x="1091" y="748"/>
                      <a:pt x="1091" y="748"/>
                      <a:pt x="1091" y="748"/>
                    </a:cubicBezTo>
                    <a:cubicBezTo>
                      <a:pt x="810" y="870"/>
                      <a:pt x="810" y="870"/>
                      <a:pt x="810" y="870"/>
                    </a:cubicBezTo>
                    <a:cubicBezTo>
                      <a:pt x="820" y="794"/>
                      <a:pt x="820" y="794"/>
                      <a:pt x="820" y="794"/>
                    </a:cubicBezTo>
                    <a:cubicBezTo>
                      <a:pt x="821" y="794"/>
                      <a:pt x="821" y="794"/>
                      <a:pt x="821" y="793"/>
                    </a:cubicBezTo>
                    <a:cubicBezTo>
                      <a:pt x="902" y="775"/>
                      <a:pt x="926" y="743"/>
                      <a:pt x="926" y="711"/>
                    </a:cubicBezTo>
                    <a:cubicBezTo>
                      <a:pt x="926" y="685"/>
                      <a:pt x="910" y="662"/>
                      <a:pt x="899" y="647"/>
                    </a:cubicBezTo>
                    <a:lnTo>
                      <a:pt x="936" y="639"/>
                    </a:lnTo>
                    <a:close/>
                    <a:moveTo>
                      <a:pt x="838" y="661"/>
                    </a:moveTo>
                    <a:cubicBezTo>
                      <a:pt x="892" y="649"/>
                      <a:pt x="892" y="649"/>
                      <a:pt x="892" y="649"/>
                    </a:cubicBezTo>
                    <a:cubicBezTo>
                      <a:pt x="903" y="662"/>
                      <a:pt x="920" y="686"/>
                      <a:pt x="920" y="711"/>
                    </a:cubicBezTo>
                    <a:cubicBezTo>
                      <a:pt x="920" y="739"/>
                      <a:pt x="900" y="769"/>
                      <a:pt x="821" y="787"/>
                    </a:cubicBezTo>
                    <a:lnTo>
                      <a:pt x="838" y="661"/>
                    </a:lnTo>
                    <a:close/>
                    <a:moveTo>
                      <a:pt x="826" y="660"/>
                    </a:moveTo>
                    <a:cubicBezTo>
                      <a:pt x="808" y="790"/>
                      <a:pt x="808" y="790"/>
                      <a:pt x="808" y="790"/>
                    </a:cubicBezTo>
                    <a:cubicBezTo>
                      <a:pt x="798" y="791"/>
                      <a:pt x="788" y="792"/>
                      <a:pt x="778" y="792"/>
                    </a:cubicBezTo>
                    <a:cubicBezTo>
                      <a:pt x="696" y="792"/>
                      <a:pt x="620" y="739"/>
                      <a:pt x="565" y="686"/>
                    </a:cubicBezTo>
                    <a:cubicBezTo>
                      <a:pt x="537" y="659"/>
                      <a:pt x="514" y="632"/>
                      <a:pt x="499" y="612"/>
                    </a:cubicBezTo>
                    <a:cubicBezTo>
                      <a:pt x="497" y="610"/>
                      <a:pt x="495" y="608"/>
                      <a:pt x="493" y="605"/>
                    </a:cubicBezTo>
                    <a:lnTo>
                      <a:pt x="826" y="660"/>
                    </a:lnTo>
                    <a:close/>
                    <a:moveTo>
                      <a:pt x="360" y="583"/>
                    </a:moveTo>
                    <a:cubicBezTo>
                      <a:pt x="484" y="604"/>
                      <a:pt x="484" y="604"/>
                      <a:pt x="484" y="604"/>
                    </a:cubicBezTo>
                    <a:cubicBezTo>
                      <a:pt x="525" y="658"/>
                      <a:pt x="642" y="798"/>
                      <a:pt x="778" y="798"/>
                    </a:cubicBezTo>
                    <a:cubicBezTo>
                      <a:pt x="788" y="798"/>
                      <a:pt x="798" y="798"/>
                      <a:pt x="807" y="796"/>
                    </a:cubicBezTo>
                    <a:cubicBezTo>
                      <a:pt x="797" y="875"/>
                      <a:pt x="797" y="875"/>
                      <a:pt x="797" y="875"/>
                    </a:cubicBezTo>
                    <a:cubicBezTo>
                      <a:pt x="300" y="708"/>
                      <a:pt x="300" y="708"/>
                      <a:pt x="300" y="708"/>
                    </a:cubicBezTo>
                    <a:lnTo>
                      <a:pt x="360" y="583"/>
                    </a:lnTo>
                    <a:close/>
                    <a:moveTo>
                      <a:pt x="291" y="728"/>
                    </a:moveTo>
                    <a:cubicBezTo>
                      <a:pt x="794" y="897"/>
                      <a:pt x="794" y="897"/>
                      <a:pt x="794" y="897"/>
                    </a:cubicBezTo>
                    <a:cubicBezTo>
                      <a:pt x="783" y="979"/>
                      <a:pt x="783" y="979"/>
                      <a:pt x="783" y="979"/>
                    </a:cubicBezTo>
                    <a:cubicBezTo>
                      <a:pt x="780" y="980"/>
                      <a:pt x="780" y="980"/>
                      <a:pt x="780" y="980"/>
                    </a:cubicBezTo>
                    <a:cubicBezTo>
                      <a:pt x="254" y="803"/>
                      <a:pt x="254" y="803"/>
                      <a:pt x="254" y="803"/>
                    </a:cubicBezTo>
                    <a:lnTo>
                      <a:pt x="291" y="728"/>
                    </a:lnTo>
                    <a:close/>
                    <a:moveTo>
                      <a:pt x="42" y="1246"/>
                    </a:moveTo>
                    <a:cubicBezTo>
                      <a:pt x="245" y="823"/>
                      <a:pt x="245" y="823"/>
                      <a:pt x="245" y="823"/>
                    </a:cubicBezTo>
                    <a:cubicBezTo>
                      <a:pt x="779" y="1002"/>
                      <a:pt x="779" y="1002"/>
                      <a:pt x="779" y="1002"/>
                    </a:cubicBezTo>
                    <a:cubicBezTo>
                      <a:pt x="769" y="1076"/>
                      <a:pt x="769" y="1076"/>
                      <a:pt x="769" y="1076"/>
                    </a:cubicBezTo>
                    <a:cubicBezTo>
                      <a:pt x="768" y="1077"/>
                      <a:pt x="768" y="1078"/>
                      <a:pt x="767" y="1078"/>
                    </a:cubicBezTo>
                    <a:cubicBezTo>
                      <a:pt x="761" y="1080"/>
                      <a:pt x="679" y="1113"/>
                      <a:pt x="627" y="1190"/>
                    </a:cubicBezTo>
                    <a:cubicBezTo>
                      <a:pt x="601" y="1228"/>
                      <a:pt x="545" y="1259"/>
                      <a:pt x="495" y="1280"/>
                    </a:cubicBezTo>
                    <a:cubicBezTo>
                      <a:pt x="471" y="1290"/>
                      <a:pt x="449" y="1298"/>
                      <a:pt x="432" y="1303"/>
                    </a:cubicBezTo>
                    <a:lnTo>
                      <a:pt x="42" y="1246"/>
                    </a:lnTo>
                    <a:close/>
                    <a:moveTo>
                      <a:pt x="732" y="1347"/>
                    </a:moveTo>
                    <a:cubicBezTo>
                      <a:pt x="446" y="1305"/>
                      <a:pt x="446" y="1305"/>
                      <a:pt x="446" y="1305"/>
                    </a:cubicBezTo>
                    <a:cubicBezTo>
                      <a:pt x="501" y="1287"/>
                      <a:pt x="594" y="1249"/>
                      <a:pt x="632" y="1193"/>
                    </a:cubicBezTo>
                    <a:cubicBezTo>
                      <a:pt x="658" y="1154"/>
                      <a:pt x="693" y="1127"/>
                      <a:pt x="721" y="1109"/>
                    </a:cubicBezTo>
                    <a:cubicBezTo>
                      <a:pt x="734" y="1100"/>
                      <a:pt x="747" y="1094"/>
                      <a:pt x="756" y="1090"/>
                    </a:cubicBezTo>
                    <a:cubicBezTo>
                      <a:pt x="762" y="1087"/>
                      <a:pt x="766" y="1085"/>
                      <a:pt x="768" y="1084"/>
                    </a:cubicBezTo>
                    <a:cubicBezTo>
                      <a:pt x="752" y="1206"/>
                      <a:pt x="752" y="1206"/>
                      <a:pt x="752" y="1206"/>
                    </a:cubicBezTo>
                    <a:lnTo>
                      <a:pt x="732" y="1347"/>
                    </a:lnTo>
                    <a:close/>
                    <a:moveTo>
                      <a:pt x="802" y="1334"/>
                    </a:moveTo>
                    <a:cubicBezTo>
                      <a:pt x="858" y="1215"/>
                      <a:pt x="951" y="1180"/>
                      <a:pt x="1043" y="1180"/>
                    </a:cubicBezTo>
                    <a:cubicBezTo>
                      <a:pt x="1106" y="1180"/>
                      <a:pt x="1169" y="1197"/>
                      <a:pt x="1215" y="1214"/>
                    </a:cubicBezTo>
                    <a:cubicBezTo>
                      <a:pt x="1238" y="1222"/>
                      <a:pt x="1257" y="1231"/>
                      <a:pt x="1270" y="1237"/>
                    </a:cubicBezTo>
                    <a:cubicBezTo>
                      <a:pt x="1272" y="1238"/>
                      <a:pt x="1273" y="1238"/>
                      <a:pt x="1274" y="1239"/>
                    </a:cubicBezTo>
                    <a:lnTo>
                      <a:pt x="802" y="1334"/>
                    </a:lnTo>
                    <a:close/>
                    <a:moveTo>
                      <a:pt x="1284" y="1237"/>
                    </a:moveTo>
                    <a:cubicBezTo>
                      <a:pt x="1251" y="1221"/>
                      <a:pt x="1149" y="1174"/>
                      <a:pt x="1043" y="1174"/>
                    </a:cubicBezTo>
                    <a:cubicBezTo>
                      <a:pt x="949" y="1174"/>
                      <a:pt x="851" y="1210"/>
                      <a:pt x="795" y="1336"/>
                    </a:cubicBezTo>
                    <a:cubicBezTo>
                      <a:pt x="745" y="1346"/>
                      <a:pt x="745" y="1346"/>
                      <a:pt x="745" y="1346"/>
                    </a:cubicBezTo>
                    <a:cubicBezTo>
                      <a:pt x="782" y="1076"/>
                      <a:pt x="782" y="1076"/>
                      <a:pt x="782" y="1076"/>
                    </a:cubicBezTo>
                    <a:cubicBezTo>
                      <a:pt x="786" y="1073"/>
                      <a:pt x="790" y="1071"/>
                      <a:pt x="796" y="1067"/>
                    </a:cubicBezTo>
                    <a:cubicBezTo>
                      <a:pt x="844" y="1039"/>
                      <a:pt x="957" y="983"/>
                      <a:pt x="1079" y="983"/>
                    </a:cubicBezTo>
                    <a:cubicBezTo>
                      <a:pt x="1196" y="983"/>
                      <a:pt x="1321" y="1034"/>
                      <a:pt x="1410" y="1211"/>
                    </a:cubicBezTo>
                    <a:lnTo>
                      <a:pt x="1284" y="1237"/>
                    </a:lnTo>
                    <a:close/>
                    <a:moveTo>
                      <a:pt x="1416" y="1210"/>
                    </a:moveTo>
                    <a:cubicBezTo>
                      <a:pt x="1327" y="1030"/>
                      <a:pt x="1198" y="977"/>
                      <a:pt x="1079" y="977"/>
                    </a:cubicBezTo>
                    <a:cubicBezTo>
                      <a:pt x="946" y="977"/>
                      <a:pt x="825" y="1042"/>
                      <a:pt x="783" y="1068"/>
                    </a:cubicBezTo>
                    <a:cubicBezTo>
                      <a:pt x="792" y="998"/>
                      <a:pt x="792" y="998"/>
                      <a:pt x="792" y="998"/>
                    </a:cubicBezTo>
                    <a:cubicBezTo>
                      <a:pt x="1198" y="823"/>
                      <a:pt x="1198" y="823"/>
                      <a:pt x="1198" y="823"/>
                    </a:cubicBezTo>
                    <a:cubicBezTo>
                      <a:pt x="1384" y="953"/>
                      <a:pt x="1384" y="953"/>
                      <a:pt x="1384" y="953"/>
                    </a:cubicBezTo>
                    <a:cubicBezTo>
                      <a:pt x="1387" y="958"/>
                      <a:pt x="1387" y="958"/>
                      <a:pt x="1387" y="958"/>
                    </a:cubicBezTo>
                    <a:cubicBezTo>
                      <a:pt x="1437" y="1206"/>
                      <a:pt x="1437" y="1206"/>
                      <a:pt x="1437" y="1206"/>
                    </a:cubicBezTo>
                    <a:lnTo>
                      <a:pt x="1416" y="1210"/>
                    </a:lnTo>
                    <a:close/>
                    <a:moveTo>
                      <a:pt x="1449" y="1205"/>
                    </a:moveTo>
                    <a:cubicBezTo>
                      <a:pt x="1404" y="980"/>
                      <a:pt x="1404" y="980"/>
                      <a:pt x="1404" y="980"/>
                    </a:cubicBezTo>
                    <a:cubicBezTo>
                      <a:pt x="1591" y="1225"/>
                      <a:pt x="1591" y="1225"/>
                      <a:pt x="1591" y="1225"/>
                    </a:cubicBezTo>
                    <a:lnTo>
                      <a:pt x="1449" y="1205"/>
                    </a:lnTo>
                    <a:close/>
                    <a:moveTo>
                      <a:pt x="1621" y="1230"/>
                    </a:moveTo>
                    <a:cubicBezTo>
                      <a:pt x="1399" y="938"/>
                      <a:pt x="1399" y="938"/>
                      <a:pt x="1399" y="938"/>
                    </a:cubicBezTo>
                    <a:cubicBezTo>
                      <a:pt x="1395" y="935"/>
                      <a:pt x="1395" y="935"/>
                      <a:pt x="1395" y="935"/>
                    </a:cubicBezTo>
                    <a:cubicBezTo>
                      <a:pt x="1374" y="831"/>
                      <a:pt x="1374" y="831"/>
                      <a:pt x="1374" y="831"/>
                    </a:cubicBezTo>
                    <a:cubicBezTo>
                      <a:pt x="1737" y="1247"/>
                      <a:pt x="1737" y="1247"/>
                      <a:pt x="1737" y="1247"/>
                    </a:cubicBezTo>
                    <a:lnTo>
                      <a:pt x="1621" y="1230"/>
                    </a:lnTo>
                    <a:close/>
                    <a:moveTo>
                      <a:pt x="1366" y="788"/>
                    </a:moveTo>
                    <a:cubicBezTo>
                      <a:pt x="1361" y="762"/>
                      <a:pt x="1361" y="762"/>
                      <a:pt x="1361" y="762"/>
                    </a:cubicBezTo>
                    <a:cubicBezTo>
                      <a:pt x="1928" y="909"/>
                      <a:pt x="1928" y="909"/>
                      <a:pt x="1928" y="909"/>
                    </a:cubicBezTo>
                    <a:cubicBezTo>
                      <a:pt x="2136" y="1305"/>
                      <a:pt x="2136" y="1305"/>
                      <a:pt x="2136" y="1305"/>
                    </a:cubicBezTo>
                    <a:cubicBezTo>
                      <a:pt x="1770" y="1252"/>
                      <a:pt x="1770" y="1252"/>
                      <a:pt x="1770" y="1252"/>
                    </a:cubicBezTo>
                    <a:lnTo>
                      <a:pt x="1366" y="78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23" name="TextovéPole 22"/>
          <p:cNvSpPr txBox="1"/>
          <p:nvPr/>
        </p:nvSpPr>
        <p:spPr>
          <a:xfrm>
            <a:off x="930075" y="2828873"/>
            <a:ext cx="602392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defTabSz="91433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95 </a:t>
            </a:r>
            <a:r>
              <a:rPr lang="cs-CZ" sz="14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24" name="Graf 23"/>
          <p:cNvGraphicFramePr/>
          <p:nvPr>
            <p:extLst>
              <p:ext uri="{D42A27DB-BD31-4B8C-83A1-F6EECF244321}">
                <p14:modId xmlns:p14="http://schemas.microsoft.com/office/powerpoint/2010/main" val="1725054699"/>
              </p:ext>
            </p:extLst>
          </p:nvPr>
        </p:nvGraphicFramePr>
        <p:xfrm>
          <a:off x="166766" y="3252290"/>
          <a:ext cx="2151756" cy="108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" name="TextovéPole 42"/>
          <p:cNvSpPr txBox="1"/>
          <p:nvPr/>
        </p:nvSpPr>
        <p:spPr>
          <a:xfrm>
            <a:off x="7068358" y="3137249"/>
            <a:ext cx="1613109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defTabSz="914330" fontAlgn="auto">
              <a:spcBef>
                <a:spcPts val="0"/>
              </a:spcBef>
              <a:spcAft>
                <a:spcPts val="0"/>
              </a:spcAft>
            </a:pPr>
            <a:r>
              <a:rPr lang="cs-CZ" sz="1050" b="1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NEHODNOCENO INDEXEM</a:t>
            </a:r>
          </a:p>
        </p:txBody>
      </p:sp>
      <p:sp>
        <p:nvSpPr>
          <p:cNvPr id="44" name="Obdélník 34"/>
          <p:cNvSpPr/>
          <p:nvPr/>
        </p:nvSpPr>
        <p:spPr>
          <a:xfrm>
            <a:off x="4603159" y="1052083"/>
            <a:ext cx="4271989" cy="91070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45" name="TextBox 52"/>
          <p:cNvSpPr txBox="1"/>
          <p:nvPr/>
        </p:nvSpPr>
        <p:spPr>
          <a:xfrm>
            <a:off x="5694584" y="1128168"/>
            <a:ext cx="2079693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VÝSLEDKY Z PŘEDEŠLÝCH LET</a:t>
            </a:r>
          </a:p>
        </p:txBody>
      </p:sp>
      <p:sp>
        <p:nvSpPr>
          <p:cNvPr id="46" name="Obdélník 34"/>
          <p:cNvSpPr/>
          <p:nvPr/>
        </p:nvSpPr>
        <p:spPr>
          <a:xfrm>
            <a:off x="259680" y="1058261"/>
            <a:ext cx="4254653" cy="905249"/>
          </a:xfrm>
          <a:prstGeom prst="rect">
            <a:avLst/>
          </a:prstGeom>
          <a:solidFill>
            <a:srgbClr val="008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47" name="TextBox 49"/>
          <p:cNvSpPr txBox="1"/>
          <p:nvPr/>
        </p:nvSpPr>
        <p:spPr>
          <a:xfrm>
            <a:off x="1191891" y="1198966"/>
            <a:ext cx="1215927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CELKOVÝ INDEX</a:t>
            </a:r>
          </a:p>
        </p:txBody>
      </p:sp>
      <p:sp>
        <p:nvSpPr>
          <p:cNvPr id="48" name="TextBox 49"/>
          <p:cNvSpPr txBox="1"/>
          <p:nvPr/>
        </p:nvSpPr>
        <p:spPr>
          <a:xfrm>
            <a:off x="2345567" y="1011366"/>
            <a:ext cx="1202870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87 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%</a:t>
            </a:r>
          </a:p>
        </p:txBody>
      </p:sp>
      <p:sp>
        <p:nvSpPr>
          <p:cNvPr id="49" name="TextBox 54"/>
          <p:cNvSpPr txBox="1"/>
          <p:nvPr/>
        </p:nvSpPr>
        <p:spPr>
          <a:xfrm>
            <a:off x="1087135" y="1547700"/>
            <a:ext cx="3427198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Jednotlivá hodnocení byla obecně vysoká, a proto je průměr celkového indexu ovlivněn ojedinělými nízkými hodnotami. Za poklesem stojí i větší podíl zavřených TIC (22 zavřených TIC = 4 % v 2018, 8 zavřených TIC = 2 % v 2016).</a:t>
            </a:r>
            <a:endParaRPr kumimoji="0" lang="cs-CZ" sz="8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50" name="Group 88"/>
          <p:cNvGrpSpPr>
            <a:grpSpLocks noChangeAspect="1"/>
          </p:cNvGrpSpPr>
          <p:nvPr/>
        </p:nvGrpSpPr>
        <p:grpSpPr>
          <a:xfrm>
            <a:off x="457506" y="1238924"/>
            <a:ext cx="546138" cy="532002"/>
            <a:chOff x="2501900" y="1600201"/>
            <a:chExt cx="674688" cy="657225"/>
          </a:xfrm>
          <a:solidFill>
            <a:schemeClr val="bg1"/>
          </a:solidFill>
        </p:grpSpPr>
        <p:sp>
          <p:nvSpPr>
            <p:cNvPr id="51" name="Freeform 35"/>
            <p:cNvSpPr>
              <a:spLocks/>
            </p:cNvSpPr>
            <p:nvPr/>
          </p:nvSpPr>
          <p:spPr bwMode="auto">
            <a:xfrm>
              <a:off x="2759075" y="1600201"/>
              <a:ext cx="417513" cy="307975"/>
            </a:xfrm>
            <a:custGeom>
              <a:avLst/>
              <a:gdLst/>
              <a:ahLst/>
              <a:cxnLst>
                <a:cxn ang="0">
                  <a:pos x="5" y="115"/>
                </a:cxn>
                <a:cxn ang="0">
                  <a:pos x="0" y="110"/>
                </a:cxn>
                <a:cxn ang="0">
                  <a:pos x="5" y="105"/>
                </a:cxn>
                <a:cxn ang="0">
                  <a:pos x="7" y="105"/>
                </a:cxn>
                <a:cxn ang="0">
                  <a:pos x="7" y="95"/>
                </a:cxn>
                <a:cxn ang="0">
                  <a:pos x="10" y="97"/>
                </a:cxn>
                <a:cxn ang="0">
                  <a:pos x="13" y="99"/>
                </a:cxn>
                <a:cxn ang="0">
                  <a:pos x="13" y="105"/>
                </a:cxn>
                <a:cxn ang="0">
                  <a:pos x="144" y="105"/>
                </a:cxn>
                <a:cxn ang="0">
                  <a:pos x="144" y="10"/>
                </a:cxn>
                <a:cxn ang="0">
                  <a:pos x="13" y="10"/>
                </a:cxn>
                <a:cxn ang="0">
                  <a:pos x="13" y="67"/>
                </a:cxn>
                <a:cxn ang="0">
                  <a:pos x="7" y="61"/>
                </a:cxn>
                <a:cxn ang="0">
                  <a:pos x="7" y="10"/>
                </a:cxn>
                <a:cxn ang="0">
                  <a:pos x="5" y="10"/>
                </a:cxn>
                <a:cxn ang="0">
                  <a:pos x="0" y="5"/>
                </a:cxn>
                <a:cxn ang="0">
                  <a:pos x="5" y="0"/>
                </a:cxn>
                <a:cxn ang="0">
                  <a:pos x="152" y="0"/>
                </a:cxn>
                <a:cxn ang="0">
                  <a:pos x="157" y="5"/>
                </a:cxn>
                <a:cxn ang="0">
                  <a:pos x="152" y="10"/>
                </a:cxn>
                <a:cxn ang="0">
                  <a:pos x="151" y="10"/>
                </a:cxn>
                <a:cxn ang="0">
                  <a:pos x="151" y="105"/>
                </a:cxn>
                <a:cxn ang="0">
                  <a:pos x="152" y="105"/>
                </a:cxn>
                <a:cxn ang="0">
                  <a:pos x="157" y="110"/>
                </a:cxn>
                <a:cxn ang="0">
                  <a:pos x="152" y="115"/>
                </a:cxn>
                <a:cxn ang="0">
                  <a:pos x="5" y="115"/>
                </a:cxn>
              </a:cxnLst>
              <a:rect l="0" t="0" r="r" b="b"/>
              <a:pathLst>
                <a:path w="157" h="115">
                  <a:moveTo>
                    <a:pt x="5" y="115"/>
                  </a:moveTo>
                  <a:cubicBezTo>
                    <a:pt x="2" y="115"/>
                    <a:pt x="0" y="113"/>
                    <a:pt x="0" y="110"/>
                  </a:cubicBezTo>
                  <a:cubicBezTo>
                    <a:pt x="0" y="107"/>
                    <a:pt x="2" y="105"/>
                    <a:pt x="5" y="105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8" y="95"/>
                    <a:pt x="9" y="96"/>
                    <a:pt x="10" y="97"/>
                  </a:cubicBezTo>
                  <a:cubicBezTo>
                    <a:pt x="11" y="98"/>
                    <a:pt x="12" y="99"/>
                    <a:pt x="13" y="9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4" y="10"/>
                    <a:pt x="144" y="10"/>
                    <a:pt x="14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1" y="65"/>
                    <a:pt x="9" y="63"/>
                    <a:pt x="7" y="6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74" y="0"/>
                    <a:pt x="83" y="0"/>
                    <a:pt x="152" y="0"/>
                  </a:cubicBezTo>
                  <a:cubicBezTo>
                    <a:pt x="155" y="0"/>
                    <a:pt x="157" y="3"/>
                    <a:pt x="157" y="5"/>
                  </a:cubicBezTo>
                  <a:cubicBezTo>
                    <a:pt x="157" y="8"/>
                    <a:pt x="155" y="10"/>
                    <a:pt x="152" y="10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5" y="105"/>
                    <a:pt x="157" y="107"/>
                    <a:pt x="157" y="110"/>
                  </a:cubicBezTo>
                  <a:cubicBezTo>
                    <a:pt x="157" y="113"/>
                    <a:pt x="155" y="115"/>
                    <a:pt x="152" y="115"/>
                  </a:cubicBezTo>
                  <a:cubicBezTo>
                    <a:pt x="12" y="115"/>
                    <a:pt x="83" y="115"/>
                    <a:pt x="5" y="1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36"/>
            <p:cNvSpPr>
              <a:spLocks noEditPoints="1"/>
            </p:cNvSpPr>
            <p:nvPr/>
          </p:nvSpPr>
          <p:spPr bwMode="auto">
            <a:xfrm>
              <a:off x="2501900" y="1603376"/>
              <a:ext cx="419100" cy="357188"/>
            </a:xfrm>
            <a:custGeom>
              <a:avLst/>
              <a:gdLst/>
              <a:ahLst/>
              <a:cxnLst>
                <a:cxn ang="0">
                  <a:pos x="36" y="106"/>
                </a:cxn>
                <a:cxn ang="0">
                  <a:pos x="36" y="88"/>
                </a:cxn>
                <a:cxn ang="0">
                  <a:pos x="36" y="74"/>
                </a:cxn>
                <a:cxn ang="0">
                  <a:pos x="21" y="92"/>
                </a:cxn>
                <a:cxn ang="0">
                  <a:pos x="36" y="106"/>
                </a:cxn>
                <a:cxn ang="0">
                  <a:pos x="52" y="45"/>
                </a:cxn>
                <a:cxn ang="0">
                  <a:pos x="60" y="69"/>
                </a:cxn>
                <a:cxn ang="0">
                  <a:pos x="60" y="54"/>
                </a:cxn>
                <a:cxn ang="0">
                  <a:pos x="62" y="52"/>
                </a:cxn>
                <a:cxn ang="0">
                  <a:pos x="65" y="54"/>
                </a:cxn>
                <a:cxn ang="0">
                  <a:pos x="65" y="69"/>
                </a:cxn>
                <a:cxn ang="0">
                  <a:pos x="71" y="45"/>
                </a:cxn>
                <a:cxn ang="0">
                  <a:pos x="89" y="50"/>
                </a:cxn>
                <a:cxn ang="0">
                  <a:pos x="95" y="58"/>
                </a:cxn>
                <a:cxn ang="0">
                  <a:pos x="114" y="76"/>
                </a:cxn>
                <a:cxn ang="0">
                  <a:pos x="143" y="58"/>
                </a:cxn>
                <a:cxn ang="0">
                  <a:pos x="150" y="56"/>
                </a:cxn>
                <a:cxn ang="0">
                  <a:pos x="152" y="49"/>
                </a:cxn>
                <a:cxn ang="0">
                  <a:pos x="154" y="48"/>
                </a:cxn>
                <a:cxn ang="0">
                  <a:pos x="155" y="50"/>
                </a:cxn>
                <a:cxn ang="0">
                  <a:pos x="152" y="57"/>
                </a:cxn>
                <a:cxn ang="0">
                  <a:pos x="152" y="69"/>
                </a:cxn>
                <a:cxn ang="0">
                  <a:pos x="118" y="93"/>
                </a:cxn>
                <a:cxn ang="0">
                  <a:pos x="108" y="93"/>
                </a:cxn>
                <a:cxn ang="0">
                  <a:pos x="90" y="77"/>
                </a:cxn>
                <a:cxn ang="0">
                  <a:pos x="90" y="89"/>
                </a:cxn>
                <a:cxn ang="0">
                  <a:pos x="88" y="134"/>
                </a:cxn>
                <a:cxn ang="0">
                  <a:pos x="37" y="134"/>
                </a:cxn>
                <a:cxn ang="0">
                  <a:pos x="36" y="125"/>
                </a:cxn>
                <a:cxn ang="0">
                  <a:pos x="4" y="98"/>
                </a:cxn>
                <a:cxn ang="0">
                  <a:pos x="3" y="87"/>
                </a:cxn>
                <a:cxn ang="0">
                  <a:pos x="35" y="51"/>
                </a:cxn>
                <a:cxn ang="0">
                  <a:pos x="40" y="49"/>
                </a:cxn>
                <a:cxn ang="0">
                  <a:pos x="52" y="45"/>
                </a:cxn>
                <a:cxn ang="0">
                  <a:pos x="62" y="0"/>
                </a:cxn>
                <a:cxn ang="0">
                  <a:pos x="78" y="15"/>
                </a:cxn>
                <a:cxn ang="0">
                  <a:pos x="62" y="40"/>
                </a:cxn>
                <a:cxn ang="0">
                  <a:pos x="47" y="15"/>
                </a:cxn>
                <a:cxn ang="0">
                  <a:pos x="62" y="0"/>
                </a:cxn>
              </a:cxnLst>
              <a:rect l="0" t="0" r="r" b="b"/>
              <a:pathLst>
                <a:path w="157" h="134">
                  <a:moveTo>
                    <a:pt x="36" y="106"/>
                  </a:moveTo>
                  <a:cubicBezTo>
                    <a:pt x="36" y="100"/>
                    <a:pt x="36" y="95"/>
                    <a:pt x="36" y="88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1" y="80"/>
                    <a:pt x="26" y="86"/>
                    <a:pt x="21" y="92"/>
                  </a:cubicBezTo>
                  <a:cubicBezTo>
                    <a:pt x="26" y="97"/>
                    <a:pt x="31" y="101"/>
                    <a:pt x="36" y="106"/>
                  </a:cubicBezTo>
                  <a:close/>
                  <a:moveTo>
                    <a:pt x="52" y="45"/>
                  </a:moveTo>
                  <a:cubicBezTo>
                    <a:pt x="54" y="51"/>
                    <a:pt x="57" y="63"/>
                    <a:pt x="60" y="69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7" y="62"/>
                    <a:pt x="70" y="51"/>
                    <a:pt x="71" y="45"/>
                  </a:cubicBezTo>
                  <a:cubicBezTo>
                    <a:pt x="76" y="46"/>
                    <a:pt x="84" y="48"/>
                    <a:pt x="89" y="50"/>
                  </a:cubicBezTo>
                  <a:cubicBezTo>
                    <a:pt x="92" y="52"/>
                    <a:pt x="93" y="55"/>
                    <a:pt x="95" y="58"/>
                  </a:cubicBezTo>
                  <a:cubicBezTo>
                    <a:pt x="101" y="64"/>
                    <a:pt x="107" y="70"/>
                    <a:pt x="114" y="76"/>
                  </a:cubicBezTo>
                  <a:cubicBezTo>
                    <a:pt x="126" y="70"/>
                    <a:pt x="134" y="64"/>
                    <a:pt x="143" y="58"/>
                  </a:cubicBezTo>
                  <a:cubicBezTo>
                    <a:pt x="146" y="56"/>
                    <a:pt x="148" y="55"/>
                    <a:pt x="150" y="56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8"/>
                    <a:pt x="153" y="48"/>
                    <a:pt x="154" y="48"/>
                  </a:cubicBezTo>
                  <a:cubicBezTo>
                    <a:pt x="154" y="48"/>
                    <a:pt x="155" y="49"/>
                    <a:pt x="155" y="50"/>
                  </a:cubicBezTo>
                  <a:cubicBezTo>
                    <a:pt x="152" y="57"/>
                    <a:pt x="152" y="57"/>
                    <a:pt x="152" y="57"/>
                  </a:cubicBezTo>
                  <a:cubicBezTo>
                    <a:pt x="156" y="59"/>
                    <a:pt x="157" y="65"/>
                    <a:pt x="152" y="69"/>
                  </a:cubicBezTo>
                  <a:cubicBezTo>
                    <a:pt x="139" y="79"/>
                    <a:pt x="132" y="85"/>
                    <a:pt x="118" y="93"/>
                  </a:cubicBezTo>
                  <a:cubicBezTo>
                    <a:pt x="115" y="95"/>
                    <a:pt x="111" y="95"/>
                    <a:pt x="108" y="93"/>
                  </a:cubicBezTo>
                  <a:cubicBezTo>
                    <a:pt x="102" y="88"/>
                    <a:pt x="96" y="83"/>
                    <a:pt x="90" y="77"/>
                  </a:cubicBezTo>
                  <a:cubicBezTo>
                    <a:pt x="89" y="81"/>
                    <a:pt x="90" y="86"/>
                    <a:pt x="90" y="89"/>
                  </a:cubicBezTo>
                  <a:cubicBezTo>
                    <a:pt x="89" y="105"/>
                    <a:pt x="89" y="120"/>
                    <a:pt x="88" y="134"/>
                  </a:cubicBezTo>
                  <a:cubicBezTo>
                    <a:pt x="37" y="134"/>
                    <a:pt x="37" y="134"/>
                    <a:pt x="37" y="134"/>
                  </a:cubicBezTo>
                  <a:cubicBezTo>
                    <a:pt x="36" y="125"/>
                    <a:pt x="36" y="125"/>
                    <a:pt x="36" y="125"/>
                  </a:cubicBezTo>
                  <a:cubicBezTo>
                    <a:pt x="26" y="118"/>
                    <a:pt x="12" y="107"/>
                    <a:pt x="4" y="98"/>
                  </a:cubicBezTo>
                  <a:cubicBezTo>
                    <a:pt x="1" y="95"/>
                    <a:pt x="0" y="90"/>
                    <a:pt x="3" y="87"/>
                  </a:cubicBezTo>
                  <a:cubicBezTo>
                    <a:pt x="12" y="75"/>
                    <a:pt x="23" y="63"/>
                    <a:pt x="35" y="51"/>
                  </a:cubicBezTo>
                  <a:cubicBezTo>
                    <a:pt x="36" y="50"/>
                    <a:pt x="37" y="50"/>
                    <a:pt x="40" y="49"/>
                  </a:cubicBezTo>
                  <a:cubicBezTo>
                    <a:pt x="44" y="48"/>
                    <a:pt x="48" y="46"/>
                    <a:pt x="52" y="45"/>
                  </a:cubicBezTo>
                  <a:close/>
                  <a:moveTo>
                    <a:pt x="62" y="0"/>
                  </a:moveTo>
                  <a:cubicBezTo>
                    <a:pt x="71" y="0"/>
                    <a:pt x="78" y="7"/>
                    <a:pt x="78" y="15"/>
                  </a:cubicBezTo>
                  <a:cubicBezTo>
                    <a:pt x="78" y="23"/>
                    <a:pt x="72" y="40"/>
                    <a:pt x="62" y="40"/>
                  </a:cubicBezTo>
                  <a:cubicBezTo>
                    <a:pt x="53" y="40"/>
                    <a:pt x="47" y="23"/>
                    <a:pt x="47" y="15"/>
                  </a:cubicBezTo>
                  <a:cubicBezTo>
                    <a:pt x="47" y="7"/>
                    <a:pt x="54" y="0"/>
                    <a:pt x="6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37"/>
            <p:cNvSpPr>
              <a:spLocks noEditPoints="1"/>
            </p:cNvSpPr>
            <p:nvPr/>
          </p:nvSpPr>
          <p:spPr bwMode="auto">
            <a:xfrm>
              <a:off x="3006725" y="2000251"/>
              <a:ext cx="168275" cy="257175"/>
            </a:xfrm>
            <a:custGeom>
              <a:avLst/>
              <a:gdLst/>
              <a:ahLst/>
              <a:cxnLst>
                <a:cxn ang="0">
                  <a:pos x="25" y="38"/>
                </a:cxn>
                <a:cxn ang="0">
                  <a:pos x="32" y="38"/>
                </a:cxn>
                <a:cxn ang="0">
                  <a:pos x="39" y="38"/>
                </a:cxn>
                <a:cxn ang="0">
                  <a:pos x="48" y="17"/>
                </a:cxn>
                <a:cxn ang="0">
                  <a:pos x="32" y="0"/>
                </a:cxn>
                <a:cxn ang="0">
                  <a:pos x="15" y="17"/>
                </a:cxn>
                <a:cxn ang="0">
                  <a:pos x="25" y="38"/>
                </a:cxn>
                <a:cxn ang="0">
                  <a:pos x="46" y="44"/>
                </a:cxn>
                <a:cxn ang="0">
                  <a:pos x="58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8" y="44"/>
                </a:cxn>
                <a:cxn ang="0">
                  <a:pos x="32" y="41"/>
                </a:cxn>
                <a:cxn ang="0">
                  <a:pos x="46" y="44"/>
                </a:cxn>
              </a:cxnLst>
              <a:rect l="0" t="0" r="r" b="b"/>
              <a:pathLst>
                <a:path w="63" h="96">
                  <a:moveTo>
                    <a:pt x="25" y="38"/>
                  </a:moveTo>
                  <a:cubicBezTo>
                    <a:pt x="27" y="38"/>
                    <a:pt x="30" y="38"/>
                    <a:pt x="32" y="38"/>
                  </a:cubicBezTo>
                  <a:cubicBezTo>
                    <a:pt x="33" y="38"/>
                    <a:pt x="36" y="38"/>
                    <a:pt x="39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1" y="0"/>
                    <a:pt x="32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5" y="38"/>
                  </a:cubicBezTo>
                  <a:close/>
                  <a:moveTo>
                    <a:pt x="46" y="44"/>
                  </a:moveTo>
                  <a:cubicBezTo>
                    <a:pt x="51" y="46"/>
                    <a:pt x="57" y="48"/>
                    <a:pt x="58" y="51"/>
                  </a:cubicBezTo>
                  <a:cubicBezTo>
                    <a:pt x="61" y="60"/>
                    <a:pt x="63" y="87"/>
                    <a:pt x="63" y="96"/>
                  </a:cubicBezTo>
                  <a:cubicBezTo>
                    <a:pt x="43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3" y="46"/>
                    <a:pt x="18" y="44"/>
                  </a:cubicBezTo>
                  <a:cubicBezTo>
                    <a:pt x="17" y="43"/>
                    <a:pt x="22" y="41"/>
                    <a:pt x="32" y="41"/>
                  </a:cubicBezTo>
                  <a:cubicBezTo>
                    <a:pt x="41" y="41"/>
                    <a:pt x="46" y="43"/>
                    <a:pt x="46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38"/>
            <p:cNvSpPr>
              <a:spLocks noEditPoints="1"/>
            </p:cNvSpPr>
            <p:nvPr/>
          </p:nvSpPr>
          <p:spPr bwMode="auto">
            <a:xfrm>
              <a:off x="2509838" y="2000251"/>
              <a:ext cx="168275" cy="257175"/>
            </a:xfrm>
            <a:custGeom>
              <a:avLst/>
              <a:gdLst/>
              <a:ahLst/>
              <a:cxnLst>
                <a:cxn ang="0">
                  <a:pos x="24" y="38"/>
                </a:cxn>
                <a:cxn ang="0">
                  <a:pos x="31" y="38"/>
                </a:cxn>
                <a:cxn ang="0">
                  <a:pos x="38" y="38"/>
                </a:cxn>
                <a:cxn ang="0">
                  <a:pos x="48" y="17"/>
                </a:cxn>
                <a:cxn ang="0">
                  <a:pos x="31" y="0"/>
                </a:cxn>
                <a:cxn ang="0">
                  <a:pos x="15" y="17"/>
                </a:cxn>
                <a:cxn ang="0">
                  <a:pos x="24" y="38"/>
                </a:cxn>
                <a:cxn ang="0">
                  <a:pos x="45" y="44"/>
                </a:cxn>
                <a:cxn ang="0">
                  <a:pos x="57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7" y="44"/>
                </a:cxn>
                <a:cxn ang="0">
                  <a:pos x="31" y="41"/>
                </a:cxn>
                <a:cxn ang="0">
                  <a:pos x="45" y="44"/>
                </a:cxn>
              </a:cxnLst>
              <a:rect l="0" t="0" r="r" b="b"/>
              <a:pathLst>
                <a:path w="63" h="96">
                  <a:moveTo>
                    <a:pt x="24" y="38"/>
                  </a:moveTo>
                  <a:cubicBezTo>
                    <a:pt x="27" y="38"/>
                    <a:pt x="30" y="38"/>
                    <a:pt x="31" y="38"/>
                  </a:cubicBezTo>
                  <a:cubicBezTo>
                    <a:pt x="33" y="38"/>
                    <a:pt x="35" y="38"/>
                    <a:pt x="38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0" y="0"/>
                    <a:pt x="31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4" y="38"/>
                  </a:cubicBezTo>
                  <a:close/>
                  <a:moveTo>
                    <a:pt x="45" y="44"/>
                  </a:moveTo>
                  <a:cubicBezTo>
                    <a:pt x="50" y="46"/>
                    <a:pt x="57" y="48"/>
                    <a:pt x="57" y="51"/>
                  </a:cubicBezTo>
                  <a:cubicBezTo>
                    <a:pt x="60" y="60"/>
                    <a:pt x="63" y="87"/>
                    <a:pt x="63" y="96"/>
                  </a:cubicBezTo>
                  <a:cubicBezTo>
                    <a:pt x="42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2" y="46"/>
                    <a:pt x="17" y="44"/>
                  </a:cubicBezTo>
                  <a:cubicBezTo>
                    <a:pt x="16" y="43"/>
                    <a:pt x="21" y="41"/>
                    <a:pt x="31" y="41"/>
                  </a:cubicBezTo>
                  <a:cubicBezTo>
                    <a:pt x="41" y="41"/>
                    <a:pt x="46" y="43"/>
                    <a:pt x="45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39"/>
            <p:cNvSpPr>
              <a:spLocks noEditPoints="1"/>
            </p:cNvSpPr>
            <p:nvPr/>
          </p:nvSpPr>
          <p:spPr bwMode="auto">
            <a:xfrm>
              <a:off x="2674938" y="2000251"/>
              <a:ext cx="168275" cy="257175"/>
            </a:xfrm>
            <a:custGeom>
              <a:avLst/>
              <a:gdLst/>
              <a:ahLst/>
              <a:cxnLst>
                <a:cxn ang="0">
                  <a:pos x="24" y="38"/>
                </a:cxn>
                <a:cxn ang="0">
                  <a:pos x="31" y="38"/>
                </a:cxn>
                <a:cxn ang="0">
                  <a:pos x="38" y="38"/>
                </a:cxn>
                <a:cxn ang="0">
                  <a:pos x="48" y="17"/>
                </a:cxn>
                <a:cxn ang="0">
                  <a:pos x="31" y="0"/>
                </a:cxn>
                <a:cxn ang="0">
                  <a:pos x="15" y="17"/>
                </a:cxn>
                <a:cxn ang="0">
                  <a:pos x="24" y="38"/>
                </a:cxn>
                <a:cxn ang="0">
                  <a:pos x="45" y="44"/>
                </a:cxn>
                <a:cxn ang="0">
                  <a:pos x="57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7" y="44"/>
                </a:cxn>
                <a:cxn ang="0">
                  <a:pos x="31" y="41"/>
                </a:cxn>
                <a:cxn ang="0">
                  <a:pos x="45" y="44"/>
                </a:cxn>
              </a:cxnLst>
              <a:rect l="0" t="0" r="r" b="b"/>
              <a:pathLst>
                <a:path w="63" h="96">
                  <a:moveTo>
                    <a:pt x="24" y="38"/>
                  </a:moveTo>
                  <a:cubicBezTo>
                    <a:pt x="27" y="38"/>
                    <a:pt x="30" y="38"/>
                    <a:pt x="31" y="38"/>
                  </a:cubicBezTo>
                  <a:cubicBezTo>
                    <a:pt x="33" y="38"/>
                    <a:pt x="36" y="38"/>
                    <a:pt x="38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0" y="0"/>
                    <a:pt x="31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4" y="38"/>
                  </a:cubicBezTo>
                  <a:close/>
                  <a:moveTo>
                    <a:pt x="45" y="44"/>
                  </a:moveTo>
                  <a:cubicBezTo>
                    <a:pt x="50" y="46"/>
                    <a:pt x="57" y="48"/>
                    <a:pt x="57" y="51"/>
                  </a:cubicBezTo>
                  <a:cubicBezTo>
                    <a:pt x="60" y="60"/>
                    <a:pt x="63" y="87"/>
                    <a:pt x="63" y="96"/>
                  </a:cubicBezTo>
                  <a:cubicBezTo>
                    <a:pt x="43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2" y="46"/>
                    <a:pt x="17" y="44"/>
                  </a:cubicBezTo>
                  <a:cubicBezTo>
                    <a:pt x="16" y="43"/>
                    <a:pt x="21" y="41"/>
                    <a:pt x="31" y="41"/>
                  </a:cubicBezTo>
                  <a:cubicBezTo>
                    <a:pt x="41" y="41"/>
                    <a:pt x="46" y="43"/>
                    <a:pt x="45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40"/>
            <p:cNvSpPr>
              <a:spLocks noEditPoints="1"/>
            </p:cNvSpPr>
            <p:nvPr/>
          </p:nvSpPr>
          <p:spPr bwMode="auto">
            <a:xfrm>
              <a:off x="2841625" y="2000251"/>
              <a:ext cx="166688" cy="257175"/>
            </a:xfrm>
            <a:custGeom>
              <a:avLst/>
              <a:gdLst/>
              <a:ahLst/>
              <a:cxnLst>
                <a:cxn ang="0">
                  <a:pos x="24" y="38"/>
                </a:cxn>
                <a:cxn ang="0">
                  <a:pos x="31" y="38"/>
                </a:cxn>
                <a:cxn ang="0">
                  <a:pos x="39" y="38"/>
                </a:cxn>
                <a:cxn ang="0">
                  <a:pos x="48" y="17"/>
                </a:cxn>
                <a:cxn ang="0">
                  <a:pos x="31" y="0"/>
                </a:cxn>
                <a:cxn ang="0">
                  <a:pos x="15" y="17"/>
                </a:cxn>
                <a:cxn ang="0">
                  <a:pos x="24" y="38"/>
                </a:cxn>
                <a:cxn ang="0">
                  <a:pos x="45" y="44"/>
                </a:cxn>
                <a:cxn ang="0">
                  <a:pos x="58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7" y="44"/>
                </a:cxn>
                <a:cxn ang="0">
                  <a:pos x="31" y="41"/>
                </a:cxn>
                <a:cxn ang="0">
                  <a:pos x="45" y="44"/>
                </a:cxn>
              </a:cxnLst>
              <a:rect l="0" t="0" r="r" b="b"/>
              <a:pathLst>
                <a:path w="63" h="96">
                  <a:moveTo>
                    <a:pt x="24" y="38"/>
                  </a:moveTo>
                  <a:cubicBezTo>
                    <a:pt x="27" y="38"/>
                    <a:pt x="30" y="38"/>
                    <a:pt x="31" y="38"/>
                  </a:cubicBezTo>
                  <a:cubicBezTo>
                    <a:pt x="33" y="38"/>
                    <a:pt x="36" y="38"/>
                    <a:pt x="39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1" y="0"/>
                    <a:pt x="31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4" y="38"/>
                  </a:cubicBezTo>
                  <a:close/>
                  <a:moveTo>
                    <a:pt x="45" y="44"/>
                  </a:moveTo>
                  <a:cubicBezTo>
                    <a:pt x="50" y="46"/>
                    <a:pt x="57" y="48"/>
                    <a:pt x="58" y="51"/>
                  </a:cubicBezTo>
                  <a:cubicBezTo>
                    <a:pt x="61" y="60"/>
                    <a:pt x="63" y="87"/>
                    <a:pt x="63" y="96"/>
                  </a:cubicBezTo>
                  <a:cubicBezTo>
                    <a:pt x="43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2" y="46"/>
                    <a:pt x="17" y="44"/>
                  </a:cubicBezTo>
                  <a:cubicBezTo>
                    <a:pt x="17" y="43"/>
                    <a:pt x="22" y="41"/>
                    <a:pt x="31" y="41"/>
                  </a:cubicBezTo>
                  <a:cubicBezTo>
                    <a:pt x="41" y="41"/>
                    <a:pt x="46" y="43"/>
                    <a:pt x="45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 41"/>
            <p:cNvSpPr>
              <a:spLocks noEditPoints="1"/>
            </p:cNvSpPr>
            <p:nvPr/>
          </p:nvSpPr>
          <p:spPr bwMode="auto">
            <a:xfrm>
              <a:off x="2889250" y="1677988"/>
              <a:ext cx="228600" cy="184150"/>
            </a:xfrm>
            <a:custGeom>
              <a:avLst/>
              <a:gdLst/>
              <a:ahLst/>
              <a:cxnLst>
                <a:cxn ang="0">
                  <a:pos x="59" y="39"/>
                </a:cxn>
                <a:cxn ang="0">
                  <a:pos x="60" y="38"/>
                </a:cxn>
                <a:cxn ang="0">
                  <a:pos x="59" y="36"/>
                </a:cxn>
                <a:cxn ang="0">
                  <a:pos x="56" y="36"/>
                </a:cxn>
                <a:cxn ang="0">
                  <a:pos x="55" y="38"/>
                </a:cxn>
                <a:cxn ang="0">
                  <a:pos x="58" y="40"/>
                </a:cxn>
                <a:cxn ang="0">
                  <a:pos x="85" y="9"/>
                </a:cxn>
                <a:cxn ang="0">
                  <a:pos x="85" y="9"/>
                </a:cxn>
                <a:cxn ang="0">
                  <a:pos x="85" y="9"/>
                </a:cxn>
                <a:cxn ang="0">
                  <a:pos x="85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71" y="8"/>
                </a:cxn>
                <a:cxn ang="0">
                  <a:pos x="60" y="31"/>
                </a:cxn>
                <a:cxn ang="0">
                  <a:pos x="53" y="33"/>
                </a:cxn>
                <a:cxn ang="0">
                  <a:pos x="53" y="33"/>
                </a:cxn>
                <a:cxn ang="0">
                  <a:pos x="40" y="31"/>
                </a:cxn>
                <a:cxn ang="0">
                  <a:pos x="38" y="27"/>
                </a:cxn>
                <a:cxn ang="0">
                  <a:pos x="28" y="27"/>
                </a:cxn>
                <a:cxn ang="0">
                  <a:pos x="26" y="32"/>
                </a:cxn>
                <a:cxn ang="0">
                  <a:pos x="9" y="55"/>
                </a:cxn>
                <a:cxn ang="0">
                  <a:pos x="2" y="57"/>
                </a:cxn>
                <a:cxn ang="0">
                  <a:pos x="2" y="57"/>
                </a:cxn>
                <a:cxn ang="0">
                  <a:pos x="2" y="67"/>
                </a:cxn>
                <a:cxn ang="0">
                  <a:pos x="7" y="69"/>
                </a:cxn>
                <a:cxn ang="0">
                  <a:pos x="12" y="67"/>
                </a:cxn>
                <a:cxn ang="0">
                  <a:pos x="13" y="58"/>
                </a:cxn>
                <a:cxn ang="0">
                  <a:pos x="33" y="39"/>
                </a:cxn>
                <a:cxn ang="0">
                  <a:pos x="38" y="37"/>
                </a:cxn>
                <a:cxn ang="0">
                  <a:pos x="39" y="35"/>
                </a:cxn>
                <a:cxn ang="0">
                  <a:pos x="53" y="42"/>
                </a:cxn>
                <a:cxn ang="0">
                  <a:pos x="62" y="42"/>
                </a:cxn>
                <a:cxn ang="0">
                  <a:pos x="65" y="38"/>
                </a:cxn>
                <a:cxn ang="0">
                  <a:pos x="77" y="14"/>
                </a:cxn>
                <a:cxn ang="0">
                  <a:pos x="33" y="34"/>
                </a:cxn>
                <a:cxn ang="0">
                  <a:pos x="35" y="34"/>
                </a:cxn>
                <a:cxn ang="0">
                  <a:pos x="35" y="30"/>
                </a:cxn>
                <a:cxn ang="0">
                  <a:pos x="31" y="30"/>
                </a:cxn>
                <a:cxn ang="0">
                  <a:pos x="31" y="30"/>
                </a:cxn>
                <a:cxn ang="0">
                  <a:pos x="31" y="34"/>
                </a:cxn>
                <a:cxn ang="0">
                  <a:pos x="33" y="34"/>
                </a:cxn>
                <a:cxn ang="0">
                  <a:pos x="9" y="63"/>
                </a:cxn>
                <a:cxn ang="0">
                  <a:pos x="9" y="62"/>
                </a:cxn>
                <a:cxn ang="0">
                  <a:pos x="7" y="59"/>
                </a:cxn>
                <a:cxn ang="0">
                  <a:pos x="5" y="60"/>
                </a:cxn>
                <a:cxn ang="0">
                  <a:pos x="5" y="63"/>
                </a:cxn>
                <a:cxn ang="0">
                  <a:pos x="7" y="64"/>
                </a:cxn>
              </a:cxnLst>
              <a:rect l="0" t="0" r="r" b="b"/>
              <a:pathLst>
                <a:path w="86" h="69">
                  <a:moveTo>
                    <a:pt x="58" y="40"/>
                  </a:moveTo>
                  <a:cubicBezTo>
                    <a:pt x="58" y="40"/>
                    <a:pt x="59" y="40"/>
                    <a:pt x="5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60" y="39"/>
                    <a:pt x="60" y="38"/>
                    <a:pt x="60" y="38"/>
                  </a:cubicBezTo>
                  <a:cubicBezTo>
                    <a:pt x="60" y="37"/>
                    <a:pt x="60" y="36"/>
                    <a:pt x="59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5"/>
                    <a:pt x="58" y="35"/>
                    <a:pt x="58" y="35"/>
                  </a:cubicBezTo>
                  <a:cubicBezTo>
                    <a:pt x="57" y="35"/>
                    <a:pt x="56" y="35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6"/>
                    <a:pt x="55" y="37"/>
                    <a:pt x="55" y="38"/>
                  </a:cubicBezTo>
                  <a:cubicBezTo>
                    <a:pt x="55" y="38"/>
                    <a:pt x="55" y="39"/>
                    <a:pt x="56" y="39"/>
                  </a:cubicBezTo>
                  <a:cubicBezTo>
                    <a:pt x="56" y="40"/>
                    <a:pt x="57" y="40"/>
                    <a:pt x="58" y="40"/>
                  </a:cubicBezTo>
                  <a:close/>
                  <a:moveTo>
                    <a:pt x="78" y="15"/>
                  </a:moveTo>
                  <a:cubicBezTo>
                    <a:pt x="82" y="15"/>
                    <a:pt x="85" y="12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4"/>
                    <a:pt x="82" y="0"/>
                    <a:pt x="78" y="0"/>
                  </a:cubicBezTo>
                  <a:cubicBezTo>
                    <a:pt x="75" y="0"/>
                    <a:pt x="71" y="4"/>
                    <a:pt x="71" y="8"/>
                  </a:cubicBezTo>
                  <a:cubicBezTo>
                    <a:pt x="71" y="9"/>
                    <a:pt x="72" y="11"/>
                    <a:pt x="73" y="12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59" y="31"/>
                    <a:pt x="58" y="31"/>
                    <a:pt x="58" y="31"/>
                  </a:cubicBezTo>
                  <a:cubicBezTo>
                    <a:pt x="56" y="31"/>
                    <a:pt x="54" y="31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2" y="33"/>
                    <a:pt x="52" y="33"/>
                    <a:pt x="52" y="34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0"/>
                    <a:pt x="39" y="28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6"/>
                    <a:pt x="35" y="25"/>
                    <a:pt x="33" y="25"/>
                  </a:cubicBezTo>
                  <a:cubicBezTo>
                    <a:pt x="31" y="25"/>
                    <a:pt x="29" y="26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7" y="28"/>
                    <a:pt x="26" y="30"/>
                    <a:pt x="26" y="32"/>
                  </a:cubicBezTo>
                  <a:cubicBezTo>
                    <a:pt x="26" y="33"/>
                    <a:pt x="26" y="34"/>
                    <a:pt x="27" y="3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8" y="55"/>
                    <a:pt x="7" y="55"/>
                  </a:cubicBezTo>
                  <a:cubicBezTo>
                    <a:pt x="5" y="55"/>
                    <a:pt x="3" y="55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8"/>
                    <a:pt x="0" y="60"/>
                    <a:pt x="0" y="62"/>
                  </a:cubicBezTo>
                  <a:cubicBezTo>
                    <a:pt x="0" y="64"/>
                    <a:pt x="1" y="65"/>
                    <a:pt x="2" y="67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3" y="68"/>
                    <a:pt x="5" y="69"/>
                    <a:pt x="7" y="69"/>
                  </a:cubicBezTo>
                  <a:cubicBezTo>
                    <a:pt x="9" y="69"/>
                    <a:pt x="10" y="68"/>
                    <a:pt x="12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3" y="65"/>
                    <a:pt x="14" y="64"/>
                    <a:pt x="14" y="62"/>
                  </a:cubicBezTo>
                  <a:cubicBezTo>
                    <a:pt x="14" y="60"/>
                    <a:pt x="13" y="59"/>
                    <a:pt x="13" y="5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2" y="39"/>
                    <a:pt x="33" y="39"/>
                  </a:cubicBezTo>
                  <a:cubicBezTo>
                    <a:pt x="35" y="39"/>
                    <a:pt x="37" y="38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9" y="36"/>
                    <a:pt x="39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40"/>
                    <a:pt x="52" y="41"/>
                    <a:pt x="53" y="42"/>
                  </a:cubicBezTo>
                  <a:cubicBezTo>
                    <a:pt x="54" y="44"/>
                    <a:pt x="56" y="44"/>
                    <a:pt x="58" y="44"/>
                  </a:cubicBezTo>
                  <a:cubicBezTo>
                    <a:pt x="59" y="44"/>
                    <a:pt x="61" y="44"/>
                    <a:pt x="62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4" y="41"/>
                    <a:pt x="65" y="39"/>
                    <a:pt x="65" y="38"/>
                  </a:cubicBezTo>
                  <a:cubicBezTo>
                    <a:pt x="65" y="36"/>
                    <a:pt x="64" y="35"/>
                    <a:pt x="63" y="33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5"/>
                    <a:pt x="78" y="15"/>
                    <a:pt x="78" y="15"/>
                  </a:cubicBezTo>
                  <a:close/>
                  <a:moveTo>
                    <a:pt x="33" y="34"/>
                  </a:moveTo>
                  <a:cubicBezTo>
                    <a:pt x="34" y="34"/>
                    <a:pt x="34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3"/>
                    <a:pt x="36" y="33"/>
                    <a:pt x="36" y="32"/>
                  </a:cubicBezTo>
                  <a:cubicBezTo>
                    <a:pt x="36" y="31"/>
                    <a:pt x="35" y="30"/>
                    <a:pt x="35" y="30"/>
                  </a:cubicBezTo>
                  <a:cubicBezTo>
                    <a:pt x="34" y="30"/>
                    <a:pt x="34" y="29"/>
                    <a:pt x="33" y="29"/>
                  </a:cubicBezTo>
                  <a:cubicBezTo>
                    <a:pt x="32" y="29"/>
                    <a:pt x="32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1"/>
                    <a:pt x="31" y="32"/>
                  </a:cubicBezTo>
                  <a:cubicBezTo>
                    <a:pt x="31" y="33"/>
                    <a:pt x="31" y="33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2" y="34"/>
                    <a:pt x="32" y="34"/>
                    <a:pt x="33" y="34"/>
                  </a:cubicBezTo>
                  <a:close/>
                  <a:moveTo>
                    <a:pt x="7" y="64"/>
                  </a:moveTo>
                  <a:cubicBezTo>
                    <a:pt x="8" y="64"/>
                    <a:pt x="8" y="64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2"/>
                    <a:pt x="9" y="62"/>
                  </a:cubicBezTo>
                  <a:cubicBezTo>
                    <a:pt x="9" y="61"/>
                    <a:pt x="9" y="60"/>
                    <a:pt x="9" y="60"/>
                  </a:cubicBezTo>
                  <a:cubicBezTo>
                    <a:pt x="8" y="59"/>
                    <a:pt x="8" y="59"/>
                    <a:pt x="7" y="59"/>
                  </a:cubicBezTo>
                  <a:cubicBezTo>
                    <a:pt x="6" y="59"/>
                    <a:pt x="5" y="59"/>
                    <a:pt x="5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5" y="60"/>
                    <a:pt x="4" y="61"/>
                    <a:pt x="4" y="62"/>
                  </a:cubicBezTo>
                  <a:cubicBezTo>
                    <a:pt x="4" y="62"/>
                    <a:pt x="5" y="63"/>
                    <a:pt x="5" y="63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6" y="64"/>
                    <a:pt x="6" y="64"/>
                    <a:pt x="7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8" name="TextovéPole 57"/>
          <p:cNvSpPr txBox="1"/>
          <p:nvPr/>
        </p:nvSpPr>
        <p:spPr>
          <a:xfrm>
            <a:off x="3699577" y="1183938"/>
            <a:ext cx="648985" cy="2539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000" b="1" kern="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n = 500</a:t>
            </a:r>
            <a:endParaRPr lang="cs-CZ" sz="800" b="1" kern="0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9" name="TextBox 49"/>
          <p:cNvSpPr txBox="1"/>
          <p:nvPr/>
        </p:nvSpPr>
        <p:spPr>
          <a:xfrm>
            <a:off x="7916070" y="1329627"/>
            <a:ext cx="697831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83 </a:t>
            </a:r>
            <a:r>
              <a:rPr kumimoji="0" lang="cs-CZ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%</a:t>
            </a:r>
          </a:p>
        </p:txBody>
      </p:sp>
      <p:sp>
        <p:nvSpPr>
          <p:cNvPr id="62" name="TextBox 49"/>
          <p:cNvSpPr txBox="1"/>
          <p:nvPr/>
        </p:nvSpPr>
        <p:spPr>
          <a:xfrm>
            <a:off x="7947758" y="1654727"/>
            <a:ext cx="63098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2013</a:t>
            </a:r>
          </a:p>
        </p:txBody>
      </p:sp>
      <p:sp>
        <p:nvSpPr>
          <p:cNvPr id="60" name="TextBox 49"/>
          <p:cNvSpPr txBox="1"/>
          <p:nvPr/>
        </p:nvSpPr>
        <p:spPr>
          <a:xfrm>
            <a:off x="6905710" y="1328773"/>
            <a:ext cx="717427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87 </a:t>
            </a:r>
            <a:r>
              <a:rPr kumimoji="0" lang="cs-CZ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%</a:t>
            </a:r>
          </a:p>
        </p:txBody>
      </p:sp>
      <p:sp>
        <p:nvSpPr>
          <p:cNvPr id="63" name="TextBox 49"/>
          <p:cNvSpPr txBox="1"/>
          <p:nvPr/>
        </p:nvSpPr>
        <p:spPr>
          <a:xfrm>
            <a:off x="6954338" y="1647387"/>
            <a:ext cx="63098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2014</a:t>
            </a:r>
          </a:p>
        </p:txBody>
      </p:sp>
      <p:sp>
        <p:nvSpPr>
          <p:cNvPr id="61" name="TextBox 49"/>
          <p:cNvSpPr txBox="1"/>
          <p:nvPr/>
        </p:nvSpPr>
        <p:spPr>
          <a:xfrm>
            <a:off x="5913107" y="1341974"/>
            <a:ext cx="69967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94 </a:t>
            </a:r>
            <a:r>
              <a:rPr kumimoji="0" lang="cs-CZ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%</a:t>
            </a:r>
          </a:p>
        </p:txBody>
      </p:sp>
      <p:sp>
        <p:nvSpPr>
          <p:cNvPr id="64" name="TextBox 49"/>
          <p:cNvSpPr txBox="1"/>
          <p:nvPr/>
        </p:nvSpPr>
        <p:spPr>
          <a:xfrm>
            <a:off x="5960917" y="1662068"/>
            <a:ext cx="63098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2015</a:t>
            </a:r>
          </a:p>
        </p:txBody>
      </p:sp>
      <p:sp>
        <p:nvSpPr>
          <p:cNvPr id="74" name="TextBox 49"/>
          <p:cNvSpPr txBox="1"/>
          <p:nvPr/>
        </p:nvSpPr>
        <p:spPr>
          <a:xfrm>
            <a:off x="4936905" y="1315572"/>
            <a:ext cx="683269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91 </a:t>
            </a:r>
            <a:r>
              <a:rPr kumimoji="0" lang="cs-CZ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%</a:t>
            </a:r>
          </a:p>
        </p:txBody>
      </p:sp>
      <p:sp>
        <p:nvSpPr>
          <p:cNvPr id="75" name="TextBox 49"/>
          <p:cNvSpPr txBox="1"/>
          <p:nvPr/>
        </p:nvSpPr>
        <p:spPr>
          <a:xfrm>
            <a:off x="4967496" y="1640047"/>
            <a:ext cx="63098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2016</a:t>
            </a:r>
          </a:p>
        </p:txBody>
      </p:sp>
      <p:sp>
        <p:nvSpPr>
          <p:cNvPr id="78" name="TextovéPole 77"/>
          <p:cNvSpPr txBox="1"/>
          <p:nvPr/>
        </p:nvSpPr>
        <p:spPr>
          <a:xfrm>
            <a:off x="3185217" y="2836311"/>
            <a:ext cx="613464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defTabSz="91433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87 </a:t>
            </a:r>
            <a:r>
              <a:rPr lang="cs-CZ" sz="14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9" name="TextovéPole 78"/>
          <p:cNvSpPr txBox="1"/>
          <p:nvPr/>
        </p:nvSpPr>
        <p:spPr>
          <a:xfrm>
            <a:off x="5336973" y="2826730"/>
            <a:ext cx="634536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defTabSz="91433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96 </a:t>
            </a:r>
            <a:r>
              <a:rPr lang="cs-CZ" sz="14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80" name="Graf 79"/>
          <p:cNvGraphicFramePr/>
          <p:nvPr>
            <p:extLst>
              <p:ext uri="{D42A27DB-BD31-4B8C-83A1-F6EECF244321}">
                <p14:modId xmlns:p14="http://schemas.microsoft.com/office/powerpoint/2010/main" val="3642252537"/>
              </p:ext>
            </p:extLst>
          </p:nvPr>
        </p:nvGraphicFramePr>
        <p:xfrm>
          <a:off x="2424510" y="3252290"/>
          <a:ext cx="2151756" cy="1335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1" name="Graf 80"/>
          <p:cNvGraphicFramePr/>
          <p:nvPr>
            <p:extLst>
              <p:ext uri="{D42A27DB-BD31-4B8C-83A1-F6EECF244321}">
                <p14:modId xmlns:p14="http://schemas.microsoft.com/office/powerpoint/2010/main" val="1701709821"/>
              </p:ext>
            </p:extLst>
          </p:nvPr>
        </p:nvGraphicFramePr>
        <p:xfrm>
          <a:off x="4603159" y="3252289"/>
          <a:ext cx="2151756" cy="108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280400" y="4643438"/>
            <a:ext cx="323850" cy="108347"/>
          </a:xfrm>
        </p:spPr>
        <p:txBody>
          <a:bodyPr/>
          <a:lstStyle/>
          <a:p>
            <a:pPr defTabSz="685800">
              <a:defRPr/>
            </a:pPr>
            <a:r>
              <a:rPr lang="cs-CZ" dirty="0">
                <a:solidFill>
                  <a:srgbClr val="003C7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01370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 sz="2400" dirty="0"/>
              <a:t>Téměř 1/3 návštěv dosáhla 100% hodnocení.</a:t>
            </a:r>
          </a:p>
        </p:txBody>
      </p:sp>
      <p:sp>
        <p:nvSpPr>
          <p:cNvPr id="132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/>
              <a:t>CELKOVÉ VÝSLEDKY - ROZLOŽENÍ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75" name="Graf 74">
            <a:extLst>
              <a:ext uri="{FF2B5EF4-FFF2-40B4-BE49-F238E27FC236}">
                <a16:creationId xmlns:a16="http://schemas.microsoft.com/office/drawing/2014/main" xmlns="" id="{B6FF6498-0A7D-4390-8653-DF368EDEAC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579591"/>
              </p:ext>
            </p:extLst>
          </p:nvPr>
        </p:nvGraphicFramePr>
        <p:xfrm>
          <a:off x="166766" y="1203598"/>
          <a:ext cx="8293666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6" name="TextovéPole 75">
            <a:extLst>
              <a:ext uri="{FF2B5EF4-FFF2-40B4-BE49-F238E27FC236}">
                <a16:creationId xmlns:a16="http://schemas.microsoft.com/office/drawing/2014/main" xmlns="" id="{38F4B003-4AAC-4273-A0C6-9730EBD8A1D0}"/>
              </a:ext>
            </a:extLst>
          </p:cNvPr>
          <p:cNvSpPr txBox="1"/>
          <p:nvPr/>
        </p:nvSpPr>
        <p:spPr>
          <a:xfrm>
            <a:off x="231848" y="2642434"/>
            <a:ext cx="1613109" cy="2539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defTabSz="914330" fontAlgn="auto">
              <a:spcBef>
                <a:spcPts val="0"/>
              </a:spcBef>
              <a:spcAft>
                <a:spcPts val="0"/>
              </a:spcAft>
            </a:pPr>
            <a:r>
              <a:rPr lang="cs-CZ" sz="1000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Celkový index</a:t>
            </a:r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xmlns="" id="{A4ECF0F4-444C-4EF9-9FFB-F055791C504C}"/>
              </a:ext>
            </a:extLst>
          </p:cNvPr>
          <p:cNvSpPr txBox="1"/>
          <p:nvPr/>
        </p:nvSpPr>
        <p:spPr>
          <a:xfrm>
            <a:off x="7812360" y="987574"/>
            <a:ext cx="1062788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defTabSz="914330" fontAlgn="auto">
              <a:spcBef>
                <a:spcPts val="0"/>
              </a:spcBef>
              <a:spcAft>
                <a:spcPts val="0"/>
              </a:spcAft>
            </a:pPr>
            <a:r>
              <a:rPr lang="cs-CZ" sz="1000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rPr>
              <a:t>n=500</a:t>
            </a:r>
          </a:p>
        </p:txBody>
      </p:sp>
    </p:spTree>
    <p:extLst>
      <p:ext uri="{BB962C8B-B14F-4D97-AF65-F5344CB8AC3E}">
        <p14:creationId xmlns:p14="http://schemas.microsoft.com/office/powerpoint/2010/main" val="2757824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u="none" dirty="0">
                <a:latin typeface="Calibri" panose="020F0502020204030204" pitchFamily="34" charset="0"/>
                <a:cs typeface="Calibri" panose="020F0502020204030204" pitchFamily="34" charset="0"/>
              </a:rPr>
              <a:t>DROBNOHLED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/>
              <a:pPr defTabSz="685800">
                <a:defRPr/>
              </a:pPr>
              <a:t>6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467544" y="926669"/>
            <a:ext cx="309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cs-CZ" b="1" dirty="0">
                <a:solidFill>
                  <a:srgbClr val="FFFFFF"/>
                </a:solidFill>
                <a:latin typeface="Calibri"/>
              </a:rPr>
              <a:t>Nyní si vezměme výsledky pod</a:t>
            </a: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720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7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4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Exteriér i okolí TIC jsou čisté, prostor ke zlepšení je v prvním dojmu</a:t>
            </a: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t-BR" sz="1800" dirty="0"/>
              <a:t>EXTERIÉR TIC A PRVNÍ DOJEM</a:t>
            </a:r>
          </a:p>
        </p:txBody>
      </p:sp>
      <p:graphicFrame>
        <p:nvGraphicFramePr>
          <p:cNvPr id="27" name="Chart 1"/>
          <p:cNvGraphicFramePr/>
          <p:nvPr>
            <p:extLst>
              <p:ext uri="{D42A27DB-BD31-4B8C-83A1-F6EECF244321}">
                <p14:modId xmlns:p14="http://schemas.microsoft.com/office/powerpoint/2010/main" val="3111620913"/>
              </p:ext>
            </p:extLst>
          </p:nvPr>
        </p:nvGraphicFramePr>
        <p:xfrm>
          <a:off x="200469" y="1708870"/>
          <a:ext cx="8712834" cy="263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3" name="Skupina 62"/>
          <p:cNvGrpSpPr/>
          <p:nvPr/>
        </p:nvGrpSpPr>
        <p:grpSpPr>
          <a:xfrm>
            <a:off x="3388258" y="4340986"/>
            <a:ext cx="2337255" cy="253063"/>
            <a:chOff x="1207833" y="2499309"/>
            <a:chExt cx="2337255" cy="253063"/>
          </a:xfrm>
        </p:grpSpPr>
        <p:sp>
          <p:nvSpPr>
            <p:cNvPr id="29" name="TextovéPole 28"/>
            <p:cNvSpPr txBox="1"/>
            <p:nvPr/>
          </p:nvSpPr>
          <p:spPr>
            <a:xfrm>
              <a:off x="1344812" y="2506151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1207833" y="2583690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1878641" y="2583690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2889335" y="2585098"/>
              <a:ext cx="177055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3015776" y="2499309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34" name="TextovéPole 33"/>
            <p:cNvSpPr txBox="1"/>
            <p:nvPr/>
          </p:nvSpPr>
          <p:spPr>
            <a:xfrm>
              <a:off x="2023410" y="2499309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sp>
        <p:nvSpPr>
          <p:cNvPr id="65" name="TextovéPole 64"/>
          <p:cNvSpPr txBox="1"/>
          <p:nvPr/>
        </p:nvSpPr>
        <p:spPr>
          <a:xfrm>
            <a:off x="1332656" y="701668"/>
            <a:ext cx="719611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95</a:t>
            </a:r>
            <a:r>
              <a:rPr lang="cs-CZ" sz="16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cs-CZ" sz="1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kern="0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70" name="Skupina 69"/>
          <p:cNvGrpSpPr/>
          <p:nvPr/>
        </p:nvGrpSpPr>
        <p:grpSpPr>
          <a:xfrm>
            <a:off x="251520" y="1597673"/>
            <a:ext cx="1947600" cy="221137"/>
            <a:chOff x="297260" y="2995711"/>
            <a:chExt cx="1947600" cy="221137"/>
          </a:xfrm>
        </p:grpSpPr>
        <p:sp>
          <p:nvSpPr>
            <p:cNvPr id="90" name="Obdélník 38"/>
            <p:cNvSpPr/>
            <p:nvPr/>
          </p:nvSpPr>
          <p:spPr>
            <a:xfrm>
              <a:off x="297260" y="2995711"/>
              <a:ext cx="1947600" cy="221137"/>
            </a:xfrm>
            <a:prstGeom prst="rect">
              <a:avLst/>
            </a:prstGeom>
            <a:solidFill>
              <a:srgbClr val="FBB0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050" b="0" i="0" u="none" strike="noStrike" kern="0" cap="none" spc="0" normalizeH="0" baseline="0" noProof="0" dirty="0">
                <a:ln>
                  <a:noFill/>
                </a:ln>
                <a:solidFill>
                  <a:srgbClr val="A8CCD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Nadpis 3"/>
            <p:cNvSpPr txBox="1">
              <a:spLocks/>
            </p:cNvSpPr>
            <p:nvPr/>
          </p:nvSpPr>
          <p:spPr>
            <a:xfrm>
              <a:off x="343045" y="3040802"/>
              <a:ext cx="1817686" cy="138499"/>
            </a:xfrm>
            <a:prstGeom prst="rect">
              <a:avLst/>
            </a:prstGeom>
            <a:solidFill>
              <a:srgbClr val="FBB040"/>
            </a:solidFill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cs-CZ" sz="900" b="1" dirty="0">
                  <a:solidFill>
                    <a:srgbClr val="262626"/>
                  </a:solidFill>
                  <a:latin typeface="Calibri"/>
                </a:rPr>
                <a:t>EXTERIÉR TIC A PRVNÍ DOJEM</a:t>
              </a:r>
            </a:p>
          </p:txBody>
        </p:sp>
      </p:grpSp>
      <p:sp>
        <p:nvSpPr>
          <p:cNvPr id="75" name="object 7"/>
          <p:cNvSpPr/>
          <p:nvPr/>
        </p:nvSpPr>
        <p:spPr>
          <a:xfrm flipV="1">
            <a:off x="272137" y="1056418"/>
            <a:ext cx="8494242" cy="248284"/>
          </a:xfrm>
          <a:custGeom>
            <a:avLst/>
            <a:gdLst/>
            <a:ahLst/>
            <a:cxnLst/>
            <a:rect l="l" t="t" r="r" b="b"/>
            <a:pathLst>
              <a:path w="9561830">
                <a:moveTo>
                  <a:pt x="0" y="0"/>
                </a:moveTo>
                <a:lnTo>
                  <a:pt x="9561766" y="0"/>
                </a:lnTo>
              </a:path>
            </a:pathLst>
          </a:custGeom>
          <a:ln w="25400">
            <a:solidFill>
              <a:srgbClr val="1C1C1C">
                <a:lumMod val="90000"/>
                <a:lumOff val="10000"/>
              </a:srgbClr>
            </a:solidFill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9348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58696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38044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17392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96740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76088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55435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34783" algn="l" defTabSz="1358696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58890" fontAlgn="auto">
              <a:spcBef>
                <a:spcPts val="0"/>
              </a:spcBef>
              <a:spcAft>
                <a:spcPts val="0"/>
              </a:spcAft>
              <a:defRPr/>
            </a:pPr>
            <a:endParaRPr sz="2700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6" name="Hexagon 222"/>
          <p:cNvSpPr/>
          <p:nvPr/>
        </p:nvSpPr>
        <p:spPr>
          <a:xfrm>
            <a:off x="1009221" y="1095031"/>
            <a:ext cx="431666" cy="393266"/>
          </a:xfrm>
          <a:prstGeom prst="hexagon">
            <a:avLst/>
          </a:prstGeom>
          <a:solidFill>
            <a:srgbClr val="008BCA"/>
          </a:solidFill>
          <a:ln w="35560" cap="flat" cmpd="sng" algn="ctr">
            <a:solidFill>
              <a:srgbClr val="1C1C1C">
                <a:lumMod val="90000"/>
                <a:lumOff val="1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79348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58696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038044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717392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396740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076088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755435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434783" algn="l" defTabSz="1358696" rtl="0" eaLnBrk="1" latinLnBrk="0" hangingPunct="1">
              <a:defRPr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5889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5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1" name="Freeform 66"/>
          <p:cNvSpPr>
            <a:spLocks noChangeAspect="1" noEditPoints="1"/>
          </p:cNvSpPr>
          <p:nvPr/>
        </p:nvSpPr>
        <p:spPr bwMode="auto">
          <a:xfrm>
            <a:off x="1122765" y="1191688"/>
            <a:ext cx="203638" cy="187280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153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8</a:t>
            </a:fld>
            <a:endParaRPr lang="cs-CZ" dirty="0">
              <a:solidFill>
                <a:srgbClr val="003C78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7" y="1884288"/>
            <a:ext cx="4320000" cy="2700000"/>
          </a:xfrm>
          <a:prstGeom prst="rect">
            <a:avLst/>
          </a:prstGeom>
        </p:spPr>
      </p:pic>
      <p:sp>
        <p:nvSpPr>
          <p:cNvPr id="4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Exteriér i okolí TIC jsou čisté, prostor ke zlepšení je v prvním dojmu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t-BR" sz="1800" dirty="0"/>
              <a:t>EXTERIÉR TIC A PRVNÍ DOJEM</a:t>
            </a:r>
          </a:p>
        </p:txBody>
      </p:sp>
      <p:sp>
        <p:nvSpPr>
          <p:cNvPr id="20" name="Freeform 66"/>
          <p:cNvSpPr>
            <a:spLocks noChangeAspect="1" noEditPoints="1"/>
          </p:cNvSpPr>
          <p:nvPr/>
        </p:nvSpPr>
        <p:spPr bwMode="auto">
          <a:xfrm>
            <a:off x="1076293" y="1168370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" name="Freeform 143"/>
          <p:cNvSpPr>
            <a:spLocks noChangeAspect="1" noEditPoints="1"/>
          </p:cNvSpPr>
          <p:nvPr/>
        </p:nvSpPr>
        <p:spPr bwMode="auto">
          <a:xfrm>
            <a:off x="3368427" y="1107171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" name="Freeform 47"/>
          <p:cNvSpPr>
            <a:spLocks noChangeAspect="1" noEditPoints="1"/>
          </p:cNvSpPr>
          <p:nvPr/>
        </p:nvSpPr>
        <p:spPr bwMode="auto">
          <a:xfrm>
            <a:off x="5435551" y="1134379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Freeform 29"/>
          <p:cNvSpPr>
            <a:spLocks noChangeAspect="1"/>
          </p:cNvSpPr>
          <p:nvPr/>
        </p:nvSpPr>
        <p:spPr bwMode="auto">
          <a:xfrm>
            <a:off x="5179299" y="2515534"/>
            <a:ext cx="482928" cy="1576615"/>
          </a:xfrm>
          <a:custGeom>
            <a:avLst/>
            <a:gdLst/>
            <a:ahLst/>
            <a:cxnLst>
              <a:cxn ang="0">
                <a:pos x="118" y="328"/>
              </a:cxn>
              <a:cxn ang="0">
                <a:pos x="114" y="301"/>
              </a:cxn>
              <a:cxn ang="0">
                <a:pos x="110" y="271"/>
              </a:cxn>
              <a:cxn ang="0">
                <a:pos x="106" y="225"/>
              </a:cxn>
              <a:cxn ang="0">
                <a:pos x="104" y="200"/>
              </a:cxn>
              <a:cxn ang="0">
                <a:pos x="102" y="179"/>
              </a:cxn>
              <a:cxn ang="0">
                <a:pos x="98" y="167"/>
              </a:cxn>
              <a:cxn ang="0">
                <a:pos x="96" y="156"/>
              </a:cxn>
              <a:cxn ang="0">
                <a:pos x="100" y="157"/>
              </a:cxn>
              <a:cxn ang="0">
                <a:pos x="101" y="148"/>
              </a:cxn>
              <a:cxn ang="0">
                <a:pos x="102" y="115"/>
              </a:cxn>
              <a:cxn ang="0">
                <a:pos x="108" y="97"/>
              </a:cxn>
              <a:cxn ang="0">
                <a:pos x="106" y="79"/>
              </a:cxn>
              <a:cxn ang="0">
                <a:pos x="101" y="61"/>
              </a:cxn>
              <a:cxn ang="0">
                <a:pos x="86" y="55"/>
              </a:cxn>
              <a:cxn ang="0">
                <a:pos x="77" y="50"/>
              </a:cxn>
              <a:cxn ang="0">
                <a:pos x="76" y="34"/>
              </a:cxn>
              <a:cxn ang="0">
                <a:pos x="80" y="21"/>
              </a:cxn>
              <a:cxn ang="0">
                <a:pos x="49" y="4"/>
              </a:cxn>
              <a:cxn ang="0">
                <a:pos x="44" y="36"/>
              </a:cxn>
              <a:cxn ang="0">
                <a:pos x="49" y="55"/>
              </a:cxn>
              <a:cxn ang="0">
                <a:pos x="35" y="61"/>
              </a:cxn>
              <a:cxn ang="0">
                <a:pos x="24" y="64"/>
              </a:cxn>
              <a:cxn ang="0">
                <a:pos x="15" y="75"/>
              </a:cxn>
              <a:cxn ang="0">
                <a:pos x="6" y="96"/>
              </a:cxn>
              <a:cxn ang="0">
                <a:pos x="2" y="129"/>
              </a:cxn>
              <a:cxn ang="0">
                <a:pos x="20" y="133"/>
              </a:cxn>
              <a:cxn ang="0">
                <a:pos x="24" y="153"/>
              </a:cxn>
              <a:cxn ang="0">
                <a:pos x="29" y="164"/>
              </a:cxn>
              <a:cxn ang="0">
                <a:pos x="27" y="175"/>
              </a:cxn>
              <a:cxn ang="0">
                <a:pos x="24" y="189"/>
              </a:cxn>
              <a:cxn ang="0">
                <a:pos x="23" y="204"/>
              </a:cxn>
              <a:cxn ang="0">
                <a:pos x="25" y="216"/>
              </a:cxn>
              <a:cxn ang="0">
                <a:pos x="31" y="257"/>
              </a:cxn>
              <a:cxn ang="0">
                <a:pos x="39" y="316"/>
              </a:cxn>
              <a:cxn ang="0">
                <a:pos x="43" y="338"/>
              </a:cxn>
              <a:cxn ang="0">
                <a:pos x="39" y="356"/>
              </a:cxn>
              <a:cxn ang="0">
                <a:pos x="36" y="367"/>
              </a:cxn>
              <a:cxn ang="0">
                <a:pos x="22" y="374"/>
              </a:cxn>
              <a:cxn ang="0">
                <a:pos x="16" y="382"/>
              </a:cxn>
              <a:cxn ang="0">
                <a:pos x="29" y="385"/>
              </a:cxn>
              <a:cxn ang="0">
                <a:pos x="36" y="385"/>
              </a:cxn>
              <a:cxn ang="0">
                <a:pos x="43" y="385"/>
              </a:cxn>
              <a:cxn ang="0">
                <a:pos x="56" y="380"/>
              </a:cxn>
              <a:cxn ang="0">
                <a:pos x="66" y="382"/>
              </a:cxn>
              <a:cxn ang="0">
                <a:pos x="73" y="380"/>
              </a:cxn>
              <a:cxn ang="0">
                <a:pos x="73" y="370"/>
              </a:cxn>
              <a:cxn ang="0">
                <a:pos x="75" y="360"/>
              </a:cxn>
              <a:cxn ang="0">
                <a:pos x="71" y="339"/>
              </a:cxn>
              <a:cxn ang="0">
                <a:pos x="71" y="314"/>
              </a:cxn>
              <a:cxn ang="0">
                <a:pos x="70" y="287"/>
              </a:cxn>
              <a:cxn ang="0">
                <a:pos x="70" y="259"/>
              </a:cxn>
              <a:cxn ang="0">
                <a:pos x="72" y="261"/>
              </a:cxn>
              <a:cxn ang="0">
                <a:pos x="77" y="284"/>
              </a:cxn>
              <a:cxn ang="0">
                <a:pos x="79" y="304"/>
              </a:cxn>
              <a:cxn ang="0">
                <a:pos x="83" y="339"/>
              </a:cxn>
              <a:cxn ang="0">
                <a:pos x="91" y="357"/>
              </a:cxn>
              <a:cxn ang="0">
                <a:pos x="86" y="372"/>
              </a:cxn>
              <a:cxn ang="0">
                <a:pos x="94" y="382"/>
              </a:cxn>
              <a:cxn ang="0">
                <a:pos x="92" y="395"/>
              </a:cxn>
              <a:cxn ang="0">
                <a:pos x="117" y="393"/>
              </a:cxn>
              <a:cxn ang="0">
                <a:pos x="116" y="380"/>
              </a:cxn>
              <a:cxn ang="0">
                <a:pos x="122" y="367"/>
              </a:cxn>
            </a:cxnLst>
            <a:rect l="0" t="0" r="r" b="b"/>
            <a:pathLst>
              <a:path w="122" h="396">
                <a:moveTo>
                  <a:pt x="121" y="364"/>
                </a:moveTo>
                <a:cubicBezTo>
                  <a:pt x="121" y="364"/>
                  <a:pt x="121" y="363"/>
                  <a:pt x="121" y="363"/>
                </a:cubicBezTo>
                <a:cubicBezTo>
                  <a:pt x="121" y="363"/>
                  <a:pt x="121" y="361"/>
                  <a:pt x="121" y="360"/>
                </a:cubicBezTo>
                <a:cubicBezTo>
                  <a:pt x="120" y="359"/>
                  <a:pt x="120" y="352"/>
                  <a:pt x="120" y="351"/>
                </a:cubicBezTo>
                <a:cubicBezTo>
                  <a:pt x="120" y="350"/>
                  <a:pt x="120" y="348"/>
                  <a:pt x="119" y="346"/>
                </a:cubicBezTo>
                <a:cubicBezTo>
                  <a:pt x="119" y="344"/>
                  <a:pt x="119" y="339"/>
                  <a:pt x="119" y="337"/>
                </a:cubicBezTo>
                <a:cubicBezTo>
                  <a:pt x="118" y="335"/>
                  <a:pt x="118" y="329"/>
                  <a:pt x="118" y="328"/>
                </a:cubicBezTo>
                <a:cubicBezTo>
                  <a:pt x="118" y="327"/>
                  <a:pt x="117" y="326"/>
                  <a:pt x="117" y="325"/>
                </a:cubicBezTo>
                <a:cubicBezTo>
                  <a:pt x="117" y="324"/>
                  <a:pt x="117" y="321"/>
                  <a:pt x="116" y="320"/>
                </a:cubicBezTo>
                <a:cubicBezTo>
                  <a:pt x="116" y="320"/>
                  <a:pt x="116" y="319"/>
                  <a:pt x="116" y="318"/>
                </a:cubicBezTo>
                <a:cubicBezTo>
                  <a:pt x="116" y="317"/>
                  <a:pt x="116" y="316"/>
                  <a:pt x="116" y="315"/>
                </a:cubicBezTo>
                <a:cubicBezTo>
                  <a:pt x="116" y="315"/>
                  <a:pt x="116" y="314"/>
                  <a:pt x="116" y="313"/>
                </a:cubicBezTo>
                <a:cubicBezTo>
                  <a:pt x="115" y="312"/>
                  <a:pt x="115" y="308"/>
                  <a:pt x="115" y="307"/>
                </a:cubicBezTo>
                <a:cubicBezTo>
                  <a:pt x="115" y="305"/>
                  <a:pt x="115" y="303"/>
                  <a:pt x="114" y="301"/>
                </a:cubicBezTo>
                <a:cubicBezTo>
                  <a:pt x="114" y="299"/>
                  <a:pt x="114" y="296"/>
                  <a:pt x="114" y="295"/>
                </a:cubicBezTo>
                <a:cubicBezTo>
                  <a:pt x="114" y="295"/>
                  <a:pt x="113" y="292"/>
                  <a:pt x="114" y="291"/>
                </a:cubicBezTo>
                <a:cubicBezTo>
                  <a:pt x="114" y="290"/>
                  <a:pt x="114" y="287"/>
                  <a:pt x="114" y="286"/>
                </a:cubicBezTo>
                <a:cubicBezTo>
                  <a:pt x="113" y="284"/>
                  <a:pt x="113" y="282"/>
                  <a:pt x="112" y="281"/>
                </a:cubicBezTo>
                <a:cubicBezTo>
                  <a:pt x="112" y="280"/>
                  <a:pt x="111" y="277"/>
                  <a:pt x="111" y="277"/>
                </a:cubicBezTo>
                <a:cubicBezTo>
                  <a:pt x="110" y="276"/>
                  <a:pt x="110" y="276"/>
                  <a:pt x="110" y="276"/>
                </a:cubicBezTo>
                <a:cubicBezTo>
                  <a:pt x="110" y="275"/>
                  <a:pt x="110" y="273"/>
                  <a:pt x="110" y="271"/>
                </a:cubicBezTo>
                <a:cubicBezTo>
                  <a:pt x="110" y="269"/>
                  <a:pt x="110" y="265"/>
                  <a:pt x="110" y="263"/>
                </a:cubicBezTo>
                <a:cubicBezTo>
                  <a:pt x="110" y="261"/>
                  <a:pt x="110" y="257"/>
                  <a:pt x="111" y="256"/>
                </a:cubicBezTo>
                <a:cubicBezTo>
                  <a:pt x="111" y="255"/>
                  <a:pt x="110" y="253"/>
                  <a:pt x="110" y="252"/>
                </a:cubicBezTo>
                <a:cubicBezTo>
                  <a:pt x="110" y="250"/>
                  <a:pt x="109" y="246"/>
                  <a:pt x="109" y="244"/>
                </a:cubicBezTo>
                <a:cubicBezTo>
                  <a:pt x="109" y="241"/>
                  <a:pt x="108" y="236"/>
                  <a:pt x="107" y="234"/>
                </a:cubicBezTo>
                <a:cubicBezTo>
                  <a:pt x="107" y="233"/>
                  <a:pt x="107" y="229"/>
                  <a:pt x="107" y="228"/>
                </a:cubicBezTo>
                <a:cubicBezTo>
                  <a:pt x="106" y="228"/>
                  <a:pt x="106" y="226"/>
                  <a:pt x="106" y="225"/>
                </a:cubicBezTo>
                <a:cubicBezTo>
                  <a:pt x="106" y="225"/>
                  <a:pt x="106" y="225"/>
                  <a:pt x="106" y="224"/>
                </a:cubicBezTo>
                <a:cubicBezTo>
                  <a:pt x="106" y="223"/>
                  <a:pt x="106" y="221"/>
                  <a:pt x="106" y="220"/>
                </a:cubicBezTo>
                <a:cubicBezTo>
                  <a:pt x="106" y="220"/>
                  <a:pt x="106" y="216"/>
                  <a:pt x="106" y="214"/>
                </a:cubicBezTo>
                <a:cubicBezTo>
                  <a:pt x="106" y="212"/>
                  <a:pt x="106" y="212"/>
                  <a:pt x="105" y="211"/>
                </a:cubicBezTo>
                <a:cubicBezTo>
                  <a:pt x="105" y="211"/>
                  <a:pt x="105" y="209"/>
                  <a:pt x="105" y="207"/>
                </a:cubicBezTo>
                <a:cubicBezTo>
                  <a:pt x="105" y="205"/>
                  <a:pt x="105" y="203"/>
                  <a:pt x="104" y="203"/>
                </a:cubicBezTo>
                <a:cubicBezTo>
                  <a:pt x="104" y="202"/>
                  <a:pt x="104" y="201"/>
                  <a:pt x="104" y="200"/>
                </a:cubicBezTo>
                <a:cubicBezTo>
                  <a:pt x="104" y="200"/>
                  <a:pt x="104" y="199"/>
                  <a:pt x="105" y="198"/>
                </a:cubicBezTo>
                <a:cubicBezTo>
                  <a:pt x="105" y="196"/>
                  <a:pt x="105" y="194"/>
                  <a:pt x="105" y="193"/>
                </a:cubicBezTo>
                <a:cubicBezTo>
                  <a:pt x="105" y="191"/>
                  <a:pt x="105" y="190"/>
                  <a:pt x="104" y="188"/>
                </a:cubicBezTo>
                <a:cubicBezTo>
                  <a:pt x="104" y="187"/>
                  <a:pt x="103" y="184"/>
                  <a:pt x="103" y="183"/>
                </a:cubicBezTo>
                <a:cubicBezTo>
                  <a:pt x="103" y="182"/>
                  <a:pt x="102" y="181"/>
                  <a:pt x="102" y="181"/>
                </a:cubicBezTo>
                <a:cubicBezTo>
                  <a:pt x="102" y="181"/>
                  <a:pt x="102" y="180"/>
                  <a:pt x="102" y="180"/>
                </a:cubicBezTo>
                <a:cubicBezTo>
                  <a:pt x="102" y="180"/>
                  <a:pt x="102" y="180"/>
                  <a:pt x="102" y="179"/>
                </a:cubicBezTo>
                <a:cubicBezTo>
                  <a:pt x="102" y="179"/>
                  <a:pt x="102" y="178"/>
                  <a:pt x="102" y="178"/>
                </a:cubicBezTo>
                <a:cubicBezTo>
                  <a:pt x="101" y="177"/>
                  <a:pt x="101" y="177"/>
                  <a:pt x="101" y="177"/>
                </a:cubicBezTo>
                <a:cubicBezTo>
                  <a:pt x="101" y="177"/>
                  <a:pt x="101" y="176"/>
                  <a:pt x="100" y="175"/>
                </a:cubicBezTo>
                <a:cubicBezTo>
                  <a:pt x="100" y="175"/>
                  <a:pt x="99" y="172"/>
                  <a:pt x="99" y="171"/>
                </a:cubicBezTo>
                <a:cubicBezTo>
                  <a:pt x="99" y="171"/>
                  <a:pt x="99" y="170"/>
                  <a:pt x="99" y="170"/>
                </a:cubicBezTo>
                <a:cubicBezTo>
                  <a:pt x="98" y="169"/>
                  <a:pt x="98" y="169"/>
                  <a:pt x="98" y="168"/>
                </a:cubicBezTo>
                <a:cubicBezTo>
                  <a:pt x="98" y="168"/>
                  <a:pt x="98" y="167"/>
                  <a:pt x="98" y="167"/>
                </a:cubicBezTo>
                <a:cubicBezTo>
                  <a:pt x="98" y="166"/>
                  <a:pt x="98" y="166"/>
                  <a:pt x="98" y="165"/>
                </a:cubicBezTo>
                <a:cubicBezTo>
                  <a:pt x="97" y="165"/>
                  <a:pt x="97" y="164"/>
                  <a:pt x="97" y="164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7" y="162"/>
                  <a:pt x="96" y="162"/>
                  <a:pt x="96" y="162"/>
                </a:cubicBezTo>
                <a:cubicBezTo>
                  <a:pt x="96" y="162"/>
                  <a:pt x="96" y="157"/>
                  <a:pt x="96" y="157"/>
                </a:cubicBezTo>
                <a:cubicBezTo>
                  <a:pt x="95" y="156"/>
                  <a:pt x="95" y="157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7"/>
                </a:cubicBezTo>
                <a:cubicBezTo>
                  <a:pt x="96" y="157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8" y="159"/>
                  <a:pt x="99" y="159"/>
                  <a:pt x="99" y="159"/>
                </a:cubicBezTo>
                <a:cubicBezTo>
                  <a:pt x="100" y="159"/>
                  <a:pt x="100" y="159"/>
                  <a:pt x="100" y="158"/>
                </a:cubicBezTo>
                <a:cubicBezTo>
                  <a:pt x="100" y="158"/>
                  <a:pt x="100" y="158"/>
                  <a:pt x="100" y="157"/>
                </a:cubicBezTo>
                <a:cubicBezTo>
                  <a:pt x="100" y="157"/>
                  <a:pt x="101" y="156"/>
                  <a:pt x="102" y="156"/>
                </a:cubicBezTo>
                <a:cubicBezTo>
                  <a:pt x="102" y="155"/>
                  <a:pt x="103" y="155"/>
                  <a:pt x="103" y="154"/>
                </a:cubicBezTo>
                <a:cubicBezTo>
                  <a:pt x="104" y="154"/>
                  <a:pt x="104" y="152"/>
                  <a:pt x="105" y="152"/>
                </a:cubicBezTo>
                <a:cubicBezTo>
                  <a:pt x="105" y="152"/>
                  <a:pt x="105" y="152"/>
                  <a:pt x="104" y="152"/>
                </a:cubicBezTo>
                <a:cubicBezTo>
                  <a:pt x="104" y="152"/>
                  <a:pt x="104" y="152"/>
                  <a:pt x="103" y="151"/>
                </a:cubicBezTo>
                <a:cubicBezTo>
                  <a:pt x="103" y="151"/>
                  <a:pt x="102" y="150"/>
                  <a:pt x="102" y="150"/>
                </a:cubicBezTo>
                <a:cubicBezTo>
                  <a:pt x="102" y="150"/>
                  <a:pt x="101" y="148"/>
                  <a:pt x="101" y="148"/>
                </a:cubicBezTo>
                <a:cubicBezTo>
                  <a:pt x="101" y="147"/>
                  <a:pt x="99" y="143"/>
                  <a:pt x="99" y="142"/>
                </a:cubicBezTo>
                <a:cubicBezTo>
                  <a:pt x="99" y="141"/>
                  <a:pt x="99" y="141"/>
                  <a:pt x="99" y="140"/>
                </a:cubicBezTo>
                <a:cubicBezTo>
                  <a:pt x="99" y="140"/>
                  <a:pt x="98" y="137"/>
                  <a:pt x="98" y="136"/>
                </a:cubicBezTo>
                <a:cubicBezTo>
                  <a:pt x="98" y="135"/>
                  <a:pt x="98" y="129"/>
                  <a:pt x="98" y="128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6"/>
                  <a:pt x="100" y="122"/>
                  <a:pt x="100" y="121"/>
                </a:cubicBezTo>
                <a:cubicBezTo>
                  <a:pt x="100" y="119"/>
                  <a:pt x="101" y="116"/>
                  <a:pt x="102" y="115"/>
                </a:cubicBezTo>
                <a:cubicBezTo>
                  <a:pt x="102" y="115"/>
                  <a:pt x="102" y="113"/>
                  <a:pt x="103" y="113"/>
                </a:cubicBezTo>
                <a:cubicBezTo>
                  <a:pt x="103" y="112"/>
                  <a:pt x="103" y="111"/>
                  <a:pt x="104" y="110"/>
                </a:cubicBezTo>
                <a:cubicBezTo>
                  <a:pt x="104" y="109"/>
                  <a:pt x="105" y="107"/>
                  <a:pt x="105" y="106"/>
                </a:cubicBezTo>
                <a:cubicBezTo>
                  <a:pt x="106" y="105"/>
                  <a:pt x="106" y="104"/>
                  <a:pt x="106" y="104"/>
                </a:cubicBezTo>
                <a:cubicBezTo>
                  <a:pt x="106" y="103"/>
                  <a:pt x="107" y="101"/>
                  <a:pt x="107" y="101"/>
                </a:cubicBezTo>
                <a:cubicBezTo>
                  <a:pt x="107" y="100"/>
                  <a:pt x="107" y="100"/>
                  <a:pt x="107" y="99"/>
                </a:cubicBezTo>
                <a:cubicBezTo>
                  <a:pt x="107" y="99"/>
                  <a:pt x="108" y="98"/>
                  <a:pt x="108" y="97"/>
                </a:cubicBezTo>
                <a:cubicBezTo>
                  <a:pt x="108" y="97"/>
                  <a:pt x="109" y="97"/>
                  <a:pt x="108" y="96"/>
                </a:cubicBezTo>
                <a:cubicBezTo>
                  <a:pt x="108" y="96"/>
                  <a:pt x="108" y="94"/>
                  <a:pt x="108" y="94"/>
                </a:cubicBezTo>
                <a:cubicBezTo>
                  <a:pt x="109" y="93"/>
                  <a:pt x="109" y="93"/>
                  <a:pt x="109" y="92"/>
                </a:cubicBezTo>
                <a:cubicBezTo>
                  <a:pt x="109" y="92"/>
                  <a:pt x="109" y="91"/>
                  <a:pt x="109" y="91"/>
                </a:cubicBezTo>
                <a:cubicBezTo>
                  <a:pt x="109" y="90"/>
                  <a:pt x="108" y="88"/>
                  <a:pt x="108" y="86"/>
                </a:cubicBezTo>
                <a:cubicBezTo>
                  <a:pt x="107" y="85"/>
                  <a:pt x="106" y="81"/>
                  <a:pt x="106" y="80"/>
                </a:cubicBezTo>
                <a:cubicBezTo>
                  <a:pt x="106" y="80"/>
                  <a:pt x="106" y="79"/>
                  <a:pt x="106" y="79"/>
                </a:cubicBezTo>
                <a:cubicBezTo>
                  <a:pt x="106" y="78"/>
                  <a:pt x="106" y="77"/>
                  <a:pt x="106" y="76"/>
                </a:cubicBezTo>
                <a:cubicBezTo>
                  <a:pt x="106" y="74"/>
                  <a:pt x="106" y="72"/>
                  <a:pt x="106" y="70"/>
                </a:cubicBezTo>
                <a:cubicBezTo>
                  <a:pt x="106" y="69"/>
                  <a:pt x="105" y="68"/>
                  <a:pt x="105" y="68"/>
                </a:cubicBezTo>
                <a:cubicBezTo>
                  <a:pt x="105" y="68"/>
                  <a:pt x="105" y="67"/>
                  <a:pt x="104" y="66"/>
                </a:cubicBezTo>
                <a:cubicBezTo>
                  <a:pt x="104" y="66"/>
                  <a:pt x="104" y="66"/>
                  <a:pt x="103" y="65"/>
                </a:cubicBezTo>
                <a:cubicBezTo>
                  <a:pt x="103" y="65"/>
                  <a:pt x="102" y="64"/>
                  <a:pt x="102" y="63"/>
                </a:cubicBezTo>
                <a:cubicBezTo>
                  <a:pt x="102" y="63"/>
                  <a:pt x="101" y="62"/>
                  <a:pt x="101" y="61"/>
                </a:cubicBezTo>
                <a:cubicBezTo>
                  <a:pt x="100" y="60"/>
                  <a:pt x="98" y="59"/>
                  <a:pt x="97" y="58"/>
                </a:cubicBezTo>
                <a:cubicBezTo>
                  <a:pt x="97" y="58"/>
                  <a:pt x="97" y="58"/>
                  <a:pt x="96" y="58"/>
                </a:cubicBezTo>
                <a:cubicBezTo>
                  <a:pt x="95" y="58"/>
                  <a:pt x="94" y="58"/>
                  <a:pt x="94" y="58"/>
                </a:cubicBezTo>
                <a:cubicBezTo>
                  <a:pt x="93" y="58"/>
                  <a:pt x="93" y="57"/>
                  <a:pt x="92" y="57"/>
                </a:cubicBezTo>
                <a:cubicBezTo>
                  <a:pt x="92" y="57"/>
                  <a:pt x="91" y="57"/>
                  <a:pt x="91" y="56"/>
                </a:cubicBezTo>
                <a:cubicBezTo>
                  <a:pt x="90" y="56"/>
                  <a:pt x="89" y="56"/>
                  <a:pt x="88" y="56"/>
                </a:cubicBezTo>
                <a:cubicBezTo>
                  <a:pt x="88" y="56"/>
                  <a:pt x="87" y="55"/>
                  <a:pt x="86" y="55"/>
                </a:cubicBezTo>
                <a:cubicBezTo>
                  <a:pt x="85" y="55"/>
                  <a:pt x="84" y="55"/>
                  <a:pt x="84" y="55"/>
                </a:cubicBezTo>
                <a:cubicBezTo>
                  <a:pt x="83" y="55"/>
                  <a:pt x="81" y="54"/>
                  <a:pt x="81" y="54"/>
                </a:cubicBezTo>
                <a:cubicBezTo>
                  <a:pt x="81" y="54"/>
                  <a:pt x="80" y="54"/>
                  <a:pt x="80" y="53"/>
                </a:cubicBezTo>
                <a:cubicBezTo>
                  <a:pt x="79" y="53"/>
                  <a:pt x="78" y="53"/>
                  <a:pt x="7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3"/>
                  <a:pt x="77" y="52"/>
                  <a:pt x="77" y="51"/>
                </a:cubicBezTo>
                <a:cubicBezTo>
                  <a:pt x="77" y="50"/>
                  <a:pt x="77" y="50"/>
                  <a:pt x="77" y="50"/>
                </a:cubicBezTo>
                <a:cubicBezTo>
                  <a:pt x="76" y="49"/>
                  <a:pt x="76" y="49"/>
                  <a:pt x="76" y="48"/>
                </a:cubicBezTo>
                <a:cubicBezTo>
                  <a:pt x="76" y="47"/>
                  <a:pt x="76" y="46"/>
                  <a:pt x="76" y="46"/>
                </a:cubicBezTo>
                <a:cubicBezTo>
                  <a:pt x="76" y="45"/>
                  <a:pt x="75" y="45"/>
                  <a:pt x="75" y="45"/>
                </a:cubicBezTo>
                <a:cubicBezTo>
                  <a:pt x="74" y="45"/>
                  <a:pt x="74" y="45"/>
                  <a:pt x="74" y="45"/>
                </a:cubicBezTo>
                <a:cubicBezTo>
                  <a:pt x="74" y="44"/>
                  <a:pt x="75" y="41"/>
                  <a:pt x="75" y="40"/>
                </a:cubicBezTo>
                <a:cubicBezTo>
                  <a:pt x="75" y="38"/>
                  <a:pt x="76" y="36"/>
                  <a:pt x="76" y="35"/>
                </a:cubicBezTo>
                <a:cubicBezTo>
                  <a:pt x="76" y="35"/>
                  <a:pt x="76" y="34"/>
                  <a:pt x="76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9" y="33"/>
                  <a:pt x="79" y="33"/>
                  <a:pt x="79" y="33"/>
                </a:cubicBezTo>
                <a:cubicBezTo>
                  <a:pt x="79" y="32"/>
                  <a:pt x="79" y="32"/>
                  <a:pt x="79" y="32"/>
                </a:cubicBezTo>
                <a:cubicBezTo>
                  <a:pt x="80" y="32"/>
                  <a:pt x="80" y="31"/>
                  <a:pt x="80" y="30"/>
                </a:cubicBezTo>
                <a:cubicBezTo>
                  <a:pt x="81" y="29"/>
                  <a:pt x="81" y="28"/>
                  <a:pt x="81" y="27"/>
                </a:cubicBezTo>
                <a:cubicBezTo>
                  <a:pt x="81" y="27"/>
                  <a:pt x="81" y="27"/>
                  <a:pt x="81" y="25"/>
                </a:cubicBezTo>
                <a:cubicBezTo>
                  <a:pt x="81" y="24"/>
                  <a:pt x="81" y="22"/>
                  <a:pt x="80" y="21"/>
                </a:cubicBezTo>
                <a:cubicBezTo>
                  <a:pt x="80" y="21"/>
                  <a:pt x="79" y="21"/>
                  <a:pt x="79" y="20"/>
                </a:cubicBezTo>
                <a:cubicBezTo>
                  <a:pt x="79" y="20"/>
                  <a:pt x="79" y="20"/>
                  <a:pt x="79" y="19"/>
                </a:cubicBezTo>
                <a:cubicBezTo>
                  <a:pt x="79" y="19"/>
                  <a:pt x="79" y="14"/>
                  <a:pt x="79" y="13"/>
                </a:cubicBezTo>
                <a:cubicBezTo>
                  <a:pt x="77" y="7"/>
                  <a:pt x="71" y="3"/>
                  <a:pt x="67" y="1"/>
                </a:cubicBezTo>
                <a:cubicBezTo>
                  <a:pt x="63" y="0"/>
                  <a:pt x="60" y="0"/>
                  <a:pt x="57" y="1"/>
                </a:cubicBezTo>
                <a:cubicBezTo>
                  <a:pt x="54" y="1"/>
                  <a:pt x="51" y="3"/>
                  <a:pt x="50" y="3"/>
                </a:cubicBezTo>
                <a:cubicBezTo>
                  <a:pt x="50" y="3"/>
                  <a:pt x="50" y="4"/>
                  <a:pt x="49" y="4"/>
                </a:cubicBezTo>
                <a:cubicBezTo>
                  <a:pt x="48" y="5"/>
                  <a:pt x="47" y="7"/>
                  <a:pt x="46" y="8"/>
                </a:cubicBezTo>
                <a:cubicBezTo>
                  <a:pt x="45" y="10"/>
                  <a:pt x="44" y="13"/>
                  <a:pt x="44" y="14"/>
                </a:cubicBezTo>
                <a:cubicBezTo>
                  <a:pt x="43" y="15"/>
                  <a:pt x="43" y="18"/>
                  <a:pt x="43" y="19"/>
                </a:cubicBezTo>
                <a:cubicBezTo>
                  <a:pt x="43" y="20"/>
                  <a:pt x="43" y="21"/>
                  <a:pt x="43" y="22"/>
                </a:cubicBezTo>
                <a:cubicBezTo>
                  <a:pt x="43" y="23"/>
                  <a:pt x="43" y="25"/>
                  <a:pt x="43" y="26"/>
                </a:cubicBezTo>
                <a:cubicBezTo>
                  <a:pt x="43" y="27"/>
                  <a:pt x="44" y="28"/>
                  <a:pt x="44" y="30"/>
                </a:cubicBezTo>
                <a:cubicBezTo>
                  <a:pt x="43" y="31"/>
                  <a:pt x="44" y="34"/>
                  <a:pt x="44" y="36"/>
                </a:cubicBezTo>
                <a:cubicBezTo>
                  <a:pt x="44" y="39"/>
                  <a:pt x="44" y="40"/>
                  <a:pt x="45" y="42"/>
                </a:cubicBezTo>
                <a:cubicBezTo>
                  <a:pt x="46" y="44"/>
                  <a:pt x="47" y="46"/>
                  <a:pt x="48" y="47"/>
                </a:cubicBezTo>
                <a:cubicBezTo>
                  <a:pt x="49" y="47"/>
                  <a:pt x="49" y="48"/>
                  <a:pt x="50" y="48"/>
                </a:cubicBezTo>
                <a:cubicBezTo>
                  <a:pt x="50" y="48"/>
                  <a:pt x="50" y="49"/>
                  <a:pt x="50" y="49"/>
                </a:cubicBezTo>
                <a:cubicBezTo>
                  <a:pt x="50" y="50"/>
                  <a:pt x="50" y="49"/>
                  <a:pt x="50" y="50"/>
                </a:cubicBezTo>
                <a:cubicBezTo>
                  <a:pt x="49" y="51"/>
                  <a:pt x="49" y="52"/>
                  <a:pt x="49" y="53"/>
                </a:cubicBezTo>
                <a:cubicBezTo>
                  <a:pt x="49" y="54"/>
                  <a:pt x="49" y="54"/>
                  <a:pt x="49" y="55"/>
                </a:cubicBezTo>
                <a:cubicBezTo>
                  <a:pt x="49" y="55"/>
                  <a:pt x="49" y="55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8" y="56"/>
                  <a:pt x="48" y="56"/>
                  <a:pt x="47" y="57"/>
                </a:cubicBezTo>
                <a:cubicBezTo>
                  <a:pt x="46" y="57"/>
                  <a:pt x="45" y="58"/>
                  <a:pt x="44" y="59"/>
                </a:cubicBezTo>
                <a:cubicBezTo>
                  <a:pt x="43" y="59"/>
                  <a:pt x="42" y="60"/>
                  <a:pt x="42" y="61"/>
                </a:cubicBezTo>
                <a:cubicBezTo>
                  <a:pt x="41" y="61"/>
                  <a:pt x="40" y="62"/>
                  <a:pt x="39" y="62"/>
                </a:cubicBezTo>
                <a:cubicBezTo>
                  <a:pt x="38" y="62"/>
                  <a:pt x="37" y="62"/>
                  <a:pt x="35" y="61"/>
                </a:cubicBezTo>
                <a:cubicBezTo>
                  <a:pt x="34" y="61"/>
                  <a:pt x="33" y="62"/>
                  <a:pt x="32" y="62"/>
                </a:cubicBezTo>
                <a:cubicBezTo>
                  <a:pt x="32" y="62"/>
                  <a:pt x="31" y="62"/>
                  <a:pt x="30" y="63"/>
                </a:cubicBezTo>
                <a:cubicBezTo>
                  <a:pt x="30" y="63"/>
                  <a:pt x="29" y="63"/>
                  <a:pt x="29" y="63"/>
                </a:cubicBezTo>
                <a:cubicBezTo>
                  <a:pt x="28" y="63"/>
                  <a:pt x="28" y="63"/>
                  <a:pt x="27" y="63"/>
                </a:cubicBezTo>
                <a:cubicBezTo>
                  <a:pt x="27" y="63"/>
                  <a:pt x="27" y="63"/>
                  <a:pt x="26" y="63"/>
                </a:cubicBezTo>
                <a:cubicBezTo>
                  <a:pt x="25" y="63"/>
                  <a:pt x="25" y="63"/>
                  <a:pt x="24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3" y="64"/>
                  <a:pt x="22" y="65"/>
                  <a:pt x="22" y="65"/>
                </a:cubicBezTo>
                <a:cubicBezTo>
                  <a:pt x="21" y="66"/>
                  <a:pt x="21" y="66"/>
                  <a:pt x="20" y="66"/>
                </a:cubicBezTo>
                <a:cubicBezTo>
                  <a:pt x="20" y="66"/>
                  <a:pt x="19" y="66"/>
                  <a:pt x="19" y="67"/>
                </a:cubicBezTo>
                <a:cubicBezTo>
                  <a:pt x="19" y="67"/>
                  <a:pt x="19" y="67"/>
                  <a:pt x="18" y="68"/>
                </a:cubicBezTo>
                <a:cubicBezTo>
                  <a:pt x="18" y="68"/>
                  <a:pt x="17" y="70"/>
                  <a:pt x="17" y="70"/>
                </a:cubicBezTo>
                <a:cubicBezTo>
                  <a:pt x="17" y="70"/>
                  <a:pt x="17" y="71"/>
                  <a:pt x="16" y="71"/>
                </a:cubicBezTo>
                <a:cubicBezTo>
                  <a:pt x="15" y="72"/>
                  <a:pt x="15" y="74"/>
                  <a:pt x="15" y="75"/>
                </a:cubicBezTo>
                <a:cubicBezTo>
                  <a:pt x="14" y="76"/>
                  <a:pt x="14" y="78"/>
                  <a:pt x="14" y="79"/>
                </a:cubicBezTo>
                <a:cubicBezTo>
                  <a:pt x="13" y="79"/>
                  <a:pt x="13" y="79"/>
                  <a:pt x="12" y="80"/>
                </a:cubicBezTo>
                <a:cubicBezTo>
                  <a:pt x="11" y="81"/>
                  <a:pt x="11" y="81"/>
                  <a:pt x="10" y="82"/>
                </a:cubicBezTo>
                <a:cubicBezTo>
                  <a:pt x="10" y="83"/>
                  <a:pt x="9" y="86"/>
                  <a:pt x="9" y="87"/>
                </a:cubicBezTo>
                <a:cubicBezTo>
                  <a:pt x="9" y="88"/>
                  <a:pt x="9" y="89"/>
                  <a:pt x="8" y="90"/>
                </a:cubicBezTo>
                <a:cubicBezTo>
                  <a:pt x="8" y="91"/>
                  <a:pt x="8" y="91"/>
                  <a:pt x="7" y="92"/>
                </a:cubicBezTo>
                <a:cubicBezTo>
                  <a:pt x="7" y="92"/>
                  <a:pt x="6" y="96"/>
                  <a:pt x="6" y="96"/>
                </a:cubicBezTo>
                <a:cubicBezTo>
                  <a:pt x="5" y="97"/>
                  <a:pt x="5" y="99"/>
                  <a:pt x="4" y="100"/>
                </a:cubicBezTo>
                <a:cubicBezTo>
                  <a:pt x="4" y="102"/>
                  <a:pt x="3" y="102"/>
                  <a:pt x="3" y="103"/>
                </a:cubicBezTo>
                <a:cubicBezTo>
                  <a:pt x="3" y="103"/>
                  <a:pt x="2" y="104"/>
                  <a:pt x="2" y="105"/>
                </a:cubicBezTo>
                <a:cubicBezTo>
                  <a:pt x="2" y="106"/>
                  <a:pt x="1" y="109"/>
                  <a:pt x="0" y="112"/>
                </a:cubicBezTo>
                <a:cubicBezTo>
                  <a:pt x="0" y="114"/>
                  <a:pt x="0" y="118"/>
                  <a:pt x="0" y="120"/>
                </a:cubicBezTo>
                <a:cubicBezTo>
                  <a:pt x="0" y="122"/>
                  <a:pt x="0" y="125"/>
                  <a:pt x="0" y="126"/>
                </a:cubicBezTo>
                <a:cubicBezTo>
                  <a:pt x="0" y="127"/>
                  <a:pt x="2" y="128"/>
                  <a:pt x="2" y="129"/>
                </a:cubicBezTo>
                <a:cubicBezTo>
                  <a:pt x="3" y="129"/>
                  <a:pt x="3" y="129"/>
                  <a:pt x="4" y="130"/>
                </a:cubicBezTo>
                <a:cubicBezTo>
                  <a:pt x="5" y="130"/>
                  <a:pt x="7" y="130"/>
                  <a:pt x="8" y="130"/>
                </a:cubicBezTo>
                <a:cubicBezTo>
                  <a:pt x="9" y="130"/>
                  <a:pt x="9" y="131"/>
                  <a:pt x="9" y="131"/>
                </a:cubicBezTo>
                <a:cubicBezTo>
                  <a:pt x="9" y="131"/>
                  <a:pt x="10" y="131"/>
                  <a:pt x="11" y="131"/>
                </a:cubicBezTo>
                <a:cubicBezTo>
                  <a:pt x="11" y="131"/>
                  <a:pt x="13" y="131"/>
                  <a:pt x="13" y="131"/>
                </a:cubicBezTo>
                <a:cubicBezTo>
                  <a:pt x="14" y="131"/>
                  <a:pt x="15" y="132"/>
                  <a:pt x="16" y="132"/>
                </a:cubicBezTo>
                <a:cubicBezTo>
                  <a:pt x="17" y="132"/>
                  <a:pt x="19" y="133"/>
                  <a:pt x="20" y="133"/>
                </a:cubicBezTo>
                <a:cubicBezTo>
                  <a:pt x="20" y="133"/>
                  <a:pt x="21" y="133"/>
                  <a:pt x="21" y="133"/>
                </a:cubicBezTo>
                <a:cubicBezTo>
                  <a:pt x="22" y="133"/>
                  <a:pt x="23" y="133"/>
                  <a:pt x="23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4"/>
                  <a:pt x="25" y="134"/>
                  <a:pt x="25" y="136"/>
                </a:cubicBezTo>
                <a:cubicBezTo>
                  <a:pt x="25" y="137"/>
                  <a:pt x="25" y="141"/>
                  <a:pt x="24" y="143"/>
                </a:cubicBezTo>
                <a:cubicBezTo>
                  <a:pt x="24" y="146"/>
                  <a:pt x="24" y="151"/>
                  <a:pt x="24" y="153"/>
                </a:cubicBezTo>
                <a:cubicBezTo>
                  <a:pt x="24" y="155"/>
                  <a:pt x="24" y="157"/>
                  <a:pt x="24" y="158"/>
                </a:cubicBezTo>
                <a:cubicBezTo>
                  <a:pt x="24" y="159"/>
                  <a:pt x="25" y="159"/>
                  <a:pt x="25" y="160"/>
                </a:cubicBezTo>
                <a:cubicBezTo>
                  <a:pt x="26" y="160"/>
                  <a:pt x="26" y="161"/>
                  <a:pt x="27" y="161"/>
                </a:cubicBezTo>
                <a:cubicBezTo>
                  <a:pt x="27" y="162"/>
                  <a:pt x="28" y="162"/>
                  <a:pt x="28" y="162"/>
                </a:cubicBezTo>
                <a:cubicBezTo>
                  <a:pt x="29" y="162"/>
                  <a:pt x="29" y="162"/>
                  <a:pt x="29" y="163"/>
                </a:cubicBezTo>
                <a:cubicBezTo>
                  <a:pt x="29" y="163"/>
                  <a:pt x="29" y="163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5"/>
                  <a:pt x="29" y="165"/>
                  <a:pt x="29" y="165"/>
                </a:cubicBezTo>
                <a:cubicBezTo>
                  <a:pt x="29" y="165"/>
                  <a:pt x="29" y="166"/>
                  <a:pt x="29" y="166"/>
                </a:cubicBezTo>
                <a:cubicBezTo>
                  <a:pt x="29" y="167"/>
                  <a:pt x="29" y="169"/>
                  <a:pt x="29" y="169"/>
                </a:cubicBezTo>
                <a:cubicBezTo>
                  <a:pt x="28" y="169"/>
                  <a:pt x="27" y="169"/>
                  <a:pt x="27" y="169"/>
                </a:cubicBezTo>
                <a:cubicBezTo>
                  <a:pt x="27" y="170"/>
                  <a:pt x="27" y="171"/>
                  <a:pt x="27" y="172"/>
                </a:cubicBezTo>
                <a:cubicBezTo>
                  <a:pt x="27" y="173"/>
                  <a:pt x="27" y="174"/>
                  <a:pt x="27" y="175"/>
                </a:cubicBezTo>
                <a:cubicBezTo>
                  <a:pt x="28" y="175"/>
                  <a:pt x="28" y="175"/>
                  <a:pt x="27" y="176"/>
                </a:cubicBezTo>
                <a:cubicBezTo>
                  <a:pt x="27" y="177"/>
                  <a:pt x="27" y="177"/>
                  <a:pt x="27" y="178"/>
                </a:cubicBezTo>
                <a:cubicBezTo>
                  <a:pt x="26" y="179"/>
                  <a:pt x="26" y="180"/>
                  <a:pt x="26" y="180"/>
                </a:cubicBezTo>
                <a:cubicBezTo>
                  <a:pt x="26" y="182"/>
                  <a:pt x="26" y="182"/>
                  <a:pt x="26" y="183"/>
                </a:cubicBezTo>
                <a:cubicBezTo>
                  <a:pt x="26" y="185"/>
                  <a:pt x="26" y="184"/>
                  <a:pt x="25" y="185"/>
                </a:cubicBezTo>
                <a:cubicBezTo>
                  <a:pt x="25" y="186"/>
                  <a:pt x="25" y="186"/>
                  <a:pt x="25" y="187"/>
                </a:cubicBezTo>
                <a:cubicBezTo>
                  <a:pt x="24" y="188"/>
                  <a:pt x="24" y="188"/>
                  <a:pt x="24" y="189"/>
                </a:cubicBezTo>
                <a:cubicBezTo>
                  <a:pt x="24" y="190"/>
                  <a:pt x="23" y="191"/>
                  <a:pt x="23" y="192"/>
                </a:cubicBezTo>
                <a:cubicBezTo>
                  <a:pt x="22" y="194"/>
                  <a:pt x="23" y="195"/>
                  <a:pt x="22" y="195"/>
                </a:cubicBezTo>
                <a:cubicBezTo>
                  <a:pt x="22" y="196"/>
                  <a:pt x="22" y="197"/>
                  <a:pt x="22" y="197"/>
                </a:cubicBezTo>
                <a:cubicBezTo>
                  <a:pt x="22" y="197"/>
                  <a:pt x="22" y="199"/>
                  <a:pt x="22" y="199"/>
                </a:cubicBezTo>
                <a:cubicBezTo>
                  <a:pt x="22" y="200"/>
                  <a:pt x="22" y="200"/>
                  <a:pt x="22" y="201"/>
                </a:cubicBezTo>
                <a:cubicBezTo>
                  <a:pt x="22" y="202"/>
                  <a:pt x="23" y="202"/>
                  <a:pt x="23" y="203"/>
                </a:cubicBezTo>
                <a:cubicBezTo>
                  <a:pt x="23" y="203"/>
                  <a:pt x="23" y="203"/>
                  <a:pt x="23" y="204"/>
                </a:cubicBezTo>
                <a:cubicBezTo>
                  <a:pt x="23" y="204"/>
                  <a:pt x="23" y="205"/>
                  <a:pt x="23" y="205"/>
                </a:cubicBezTo>
                <a:cubicBezTo>
                  <a:pt x="23" y="205"/>
                  <a:pt x="23" y="206"/>
                  <a:pt x="24" y="206"/>
                </a:cubicBezTo>
                <a:cubicBezTo>
                  <a:pt x="24" y="206"/>
                  <a:pt x="24" y="207"/>
                  <a:pt x="24" y="207"/>
                </a:cubicBezTo>
                <a:cubicBezTo>
                  <a:pt x="24" y="208"/>
                  <a:pt x="24" y="208"/>
                  <a:pt x="24" y="209"/>
                </a:cubicBezTo>
                <a:cubicBezTo>
                  <a:pt x="24" y="210"/>
                  <a:pt x="24" y="211"/>
                  <a:pt x="25" y="211"/>
                </a:cubicBezTo>
                <a:cubicBezTo>
                  <a:pt x="25" y="212"/>
                  <a:pt x="25" y="213"/>
                  <a:pt x="25" y="214"/>
                </a:cubicBezTo>
                <a:cubicBezTo>
                  <a:pt x="25" y="214"/>
                  <a:pt x="25" y="215"/>
                  <a:pt x="25" y="216"/>
                </a:cubicBezTo>
                <a:cubicBezTo>
                  <a:pt x="25" y="218"/>
                  <a:pt x="25" y="219"/>
                  <a:pt x="25" y="220"/>
                </a:cubicBezTo>
                <a:cubicBezTo>
                  <a:pt x="24" y="223"/>
                  <a:pt x="25" y="226"/>
                  <a:pt x="25" y="228"/>
                </a:cubicBezTo>
                <a:cubicBezTo>
                  <a:pt x="25" y="231"/>
                  <a:pt x="26" y="232"/>
                  <a:pt x="26" y="234"/>
                </a:cubicBezTo>
                <a:cubicBezTo>
                  <a:pt x="27" y="235"/>
                  <a:pt x="28" y="240"/>
                  <a:pt x="28" y="242"/>
                </a:cubicBezTo>
                <a:cubicBezTo>
                  <a:pt x="29" y="243"/>
                  <a:pt x="29" y="245"/>
                  <a:pt x="29" y="246"/>
                </a:cubicBezTo>
                <a:cubicBezTo>
                  <a:pt x="30" y="247"/>
                  <a:pt x="30" y="249"/>
                  <a:pt x="30" y="251"/>
                </a:cubicBezTo>
                <a:cubicBezTo>
                  <a:pt x="30" y="252"/>
                  <a:pt x="30" y="256"/>
                  <a:pt x="31" y="257"/>
                </a:cubicBezTo>
                <a:cubicBezTo>
                  <a:pt x="31" y="258"/>
                  <a:pt x="31" y="266"/>
                  <a:pt x="31" y="267"/>
                </a:cubicBezTo>
                <a:cubicBezTo>
                  <a:pt x="31" y="269"/>
                  <a:pt x="32" y="276"/>
                  <a:pt x="32" y="278"/>
                </a:cubicBezTo>
                <a:cubicBezTo>
                  <a:pt x="33" y="279"/>
                  <a:pt x="33" y="286"/>
                  <a:pt x="33" y="288"/>
                </a:cubicBezTo>
                <a:cubicBezTo>
                  <a:pt x="34" y="291"/>
                  <a:pt x="35" y="297"/>
                  <a:pt x="35" y="298"/>
                </a:cubicBezTo>
                <a:cubicBezTo>
                  <a:pt x="35" y="299"/>
                  <a:pt x="36" y="302"/>
                  <a:pt x="36" y="303"/>
                </a:cubicBezTo>
                <a:cubicBezTo>
                  <a:pt x="36" y="304"/>
                  <a:pt x="37" y="308"/>
                  <a:pt x="37" y="310"/>
                </a:cubicBezTo>
                <a:cubicBezTo>
                  <a:pt x="38" y="312"/>
                  <a:pt x="39" y="314"/>
                  <a:pt x="39" y="316"/>
                </a:cubicBezTo>
                <a:cubicBezTo>
                  <a:pt x="39" y="317"/>
                  <a:pt x="40" y="318"/>
                  <a:pt x="40" y="319"/>
                </a:cubicBezTo>
                <a:cubicBezTo>
                  <a:pt x="40" y="320"/>
                  <a:pt x="41" y="322"/>
                  <a:pt x="41" y="322"/>
                </a:cubicBezTo>
                <a:cubicBezTo>
                  <a:pt x="41" y="323"/>
                  <a:pt x="42" y="326"/>
                  <a:pt x="43" y="327"/>
                </a:cubicBezTo>
                <a:cubicBezTo>
                  <a:pt x="43" y="328"/>
                  <a:pt x="44" y="332"/>
                  <a:pt x="45" y="332"/>
                </a:cubicBezTo>
                <a:cubicBezTo>
                  <a:pt x="45" y="333"/>
                  <a:pt x="45" y="333"/>
                  <a:pt x="45" y="333"/>
                </a:cubicBezTo>
                <a:cubicBezTo>
                  <a:pt x="45" y="333"/>
                  <a:pt x="45" y="334"/>
                  <a:pt x="45" y="334"/>
                </a:cubicBezTo>
                <a:cubicBezTo>
                  <a:pt x="44" y="334"/>
                  <a:pt x="43" y="336"/>
                  <a:pt x="43" y="338"/>
                </a:cubicBezTo>
                <a:cubicBezTo>
                  <a:pt x="42" y="339"/>
                  <a:pt x="41" y="341"/>
                  <a:pt x="41" y="341"/>
                </a:cubicBezTo>
                <a:cubicBezTo>
                  <a:pt x="41" y="342"/>
                  <a:pt x="40" y="344"/>
                  <a:pt x="39" y="345"/>
                </a:cubicBezTo>
                <a:cubicBezTo>
                  <a:pt x="39" y="346"/>
                  <a:pt x="39" y="347"/>
                  <a:pt x="39" y="349"/>
                </a:cubicBezTo>
                <a:cubicBezTo>
                  <a:pt x="38" y="350"/>
                  <a:pt x="38" y="352"/>
                  <a:pt x="37" y="352"/>
                </a:cubicBezTo>
                <a:cubicBezTo>
                  <a:pt x="37" y="352"/>
                  <a:pt x="37" y="353"/>
                  <a:pt x="37" y="353"/>
                </a:cubicBezTo>
                <a:cubicBezTo>
                  <a:pt x="37" y="354"/>
                  <a:pt x="37" y="355"/>
                  <a:pt x="37" y="355"/>
                </a:cubicBezTo>
                <a:cubicBezTo>
                  <a:pt x="37" y="355"/>
                  <a:pt x="38" y="356"/>
                  <a:pt x="39" y="356"/>
                </a:cubicBezTo>
                <a:cubicBezTo>
                  <a:pt x="39" y="356"/>
                  <a:pt x="41" y="356"/>
                  <a:pt x="41" y="356"/>
                </a:cubicBezTo>
                <a:cubicBezTo>
                  <a:pt x="41" y="356"/>
                  <a:pt x="41" y="357"/>
                  <a:pt x="41" y="357"/>
                </a:cubicBezTo>
                <a:cubicBezTo>
                  <a:pt x="41" y="358"/>
                  <a:pt x="40" y="359"/>
                  <a:pt x="40" y="359"/>
                </a:cubicBezTo>
                <a:cubicBezTo>
                  <a:pt x="40" y="360"/>
                  <a:pt x="39" y="360"/>
                  <a:pt x="39" y="360"/>
                </a:cubicBezTo>
                <a:cubicBezTo>
                  <a:pt x="39" y="361"/>
                  <a:pt x="39" y="361"/>
                  <a:pt x="39" y="361"/>
                </a:cubicBezTo>
                <a:cubicBezTo>
                  <a:pt x="38" y="362"/>
                  <a:pt x="38" y="363"/>
                  <a:pt x="37" y="364"/>
                </a:cubicBezTo>
                <a:cubicBezTo>
                  <a:pt x="36" y="366"/>
                  <a:pt x="36" y="366"/>
                  <a:pt x="36" y="367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36" y="367"/>
                  <a:pt x="36" y="367"/>
                  <a:pt x="36" y="368"/>
                </a:cubicBezTo>
                <a:cubicBezTo>
                  <a:pt x="36" y="368"/>
                  <a:pt x="35" y="368"/>
                  <a:pt x="35" y="369"/>
                </a:cubicBezTo>
                <a:cubicBezTo>
                  <a:pt x="35" y="369"/>
                  <a:pt x="34" y="370"/>
                  <a:pt x="34" y="370"/>
                </a:cubicBezTo>
                <a:cubicBezTo>
                  <a:pt x="33" y="371"/>
                  <a:pt x="33" y="371"/>
                  <a:pt x="32" y="372"/>
                </a:cubicBezTo>
                <a:cubicBezTo>
                  <a:pt x="31" y="372"/>
                  <a:pt x="29" y="372"/>
                  <a:pt x="28" y="373"/>
                </a:cubicBezTo>
                <a:cubicBezTo>
                  <a:pt x="27" y="373"/>
                  <a:pt x="24" y="374"/>
                  <a:pt x="22" y="374"/>
                </a:cubicBezTo>
                <a:cubicBezTo>
                  <a:pt x="21" y="375"/>
                  <a:pt x="20" y="375"/>
                  <a:pt x="19" y="375"/>
                </a:cubicBezTo>
                <a:cubicBezTo>
                  <a:pt x="19" y="376"/>
                  <a:pt x="18" y="377"/>
                  <a:pt x="18" y="378"/>
                </a:cubicBezTo>
                <a:cubicBezTo>
                  <a:pt x="18" y="378"/>
                  <a:pt x="17" y="378"/>
                  <a:pt x="17" y="378"/>
                </a:cubicBezTo>
                <a:cubicBezTo>
                  <a:pt x="17" y="378"/>
                  <a:pt x="17" y="379"/>
                  <a:pt x="17" y="379"/>
                </a:cubicBezTo>
                <a:cubicBezTo>
                  <a:pt x="17" y="379"/>
                  <a:pt x="17" y="379"/>
                  <a:pt x="16" y="379"/>
                </a:cubicBezTo>
                <a:cubicBezTo>
                  <a:pt x="16" y="379"/>
                  <a:pt x="16" y="379"/>
                  <a:pt x="16" y="380"/>
                </a:cubicBezTo>
                <a:cubicBezTo>
                  <a:pt x="16" y="381"/>
                  <a:pt x="16" y="382"/>
                  <a:pt x="16" y="382"/>
                </a:cubicBezTo>
                <a:cubicBezTo>
                  <a:pt x="16" y="383"/>
                  <a:pt x="16" y="383"/>
                  <a:pt x="16" y="383"/>
                </a:cubicBezTo>
                <a:cubicBezTo>
                  <a:pt x="17" y="384"/>
                  <a:pt x="17" y="384"/>
                  <a:pt x="18" y="384"/>
                </a:cubicBezTo>
                <a:cubicBezTo>
                  <a:pt x="20" y="385"/>
                  <a:pt x="21" y="385"/>
                  <a:pt x="22" y="385"/>
                </a:cubicBezTo>
                <a:cubicBezTo>
                  <a:pt x="22" y="385"/>
                  <a:pt x="23" y="385"/>
                  <a:pt x="23" y="385"/>
                </a:cubicBezTo>
                <a:cubicBezTo>
                  <a:pt x="23" y="385"/>
                  <a:pt x="25" y="386"/>
                  <a:pt x="25" y="386"/>
                </a:cubicBezTo>
                <a:cubicBezTo>
                  <a:pt x="26" y="386"/>
                  <a:pt x="28" y="386"/>
                  <a:pt x="28" y="386"/>
                </a:cubicBezTo>
                <a:cubicBezTo>
                  <a:pt x="29" y="386"/>
                  <a:pt x="29" y="385"/>
                  <a:pt x="29" y="385"/>
                </a:cubicBezTo>
                <a:cubicBezTo>
                  <a:pt x="29" y="385"/>
                  <a:pt x="30" y="385"/>
                  <a:pt x="31" y="386"/>
                </a:cubicBezTo>
                <a:cubicBezTo>
                  <a:pt x="31" y="386"/>
                  <a:pt x="31" y="386"/>
                  <a:pt x="32" y="386"/>
                </a:cubicBezTo>
                <a:cubicBezTo>
                  <a:pt x="33" y="386"/>
                  <a:pt x="32" y="386"/>
                  <a:pt x="33" y="385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34" y="386"/>
                  <a:pt x="34" y="386"/>
                  <a:pt x="35" y="386"/>
                </a:cubicBezTo>
                <a:cubicBezTo>
                  <a:pt x="35" y="386"/>
                  <a:pt x="35" y="385"/>
                  <a:pt x="36" y="385"/>
                </a:cubicBezTo>
                <a:cubicBezTo>
                  <a:pt x="36" y="385"/>
                  <a:pt x="36" y="385"/>
                  <a:pt x="36" y="385"/>
                </a:cubicBezTo>
                <a:cubicBezTo>
                  <a:pt x="37" y="385"/>
                  <a:pt x="37" y="385"/>
                  <a:pt x="38" y="385"/>
                </a:cubicBezTo>
                <a:cubicBezTo>
                  <a:pt x="38" y="385"/>
                  <a:pt x="38" y="385"/>
                  <a:pt x="38" y="385"/>
                </a:cubicBezTo>
                <a:cubicBezTo>
                  <a:pt x="39" y="385"/>
                  <a:pt x="39" y="385"/>
                  <a:pt x="39" y="385"/>
                </a:cubicBezTo>
                <a:cubicBezTo>
                  <a:pt x="39" y="385"/>
                  <a:pt x="39" y="385"/>
                  <a:pt x="40" y="385"/>
                </a:cubicBezTo>
                <a:cubicBezTo>
                  <a:pt x="41" y="385"/>
                  <a:pt x="41" y="385"/>
                  <a:pt x="41" y="385"/>
                </a:cubicBezTo>
                <a:cubicBezTo>
                  <a:pt x="41" y="384"/>
                  <a:pt x="41" y="385"/>
                  <a:pt x="41" y="385"/>
                </a:cubicBezTo>
                <a:cubicBezTo>
                  <a:pt x="42" y="385"/>
                  <a:pt x="42" y="385"/>
                  <a:pt x="43" y="385"/>
                </a:cubicBezTo>
                <a:cubicBezTo>
                  <a:pt x="43" y="385"/>
                  <a:pt x="43" y="385"/>
                  <a:pt x="43" y="384"/>
                </a:cubicBezTo>
                <a:cubicBezTo>
                  <a:pt x="44" y="384"/>
                  <a:pt x="43" y="384"/>
                  <a:pt x="44" y="384"/>
                </a:cubicBezTo>
                <a:cubicBezTo>
                  <a:pt x="44" y="384"/>
                  <a:pt x="45" y="384"/>
                  <a:pt x="45" y="384"/>
                </a:cubicBezTo>
                <a:cubicBezTo>
                  <a:pt x="46" y="384"/>
                  <a:pt x="46" y="384"/>
                  <a:pt x="46" y="383"/>
                </a:cubicBezTo>
                <a:cubicBezTo>
                  <a:pt x="46" y="383"/>
                  <a:pt x="46" y="383"/>
                  <a:pt x="47" y="383"/>
                </a:cubicBezTo>
                <a:cubicBezTo>
                  <a:pt x="47" y="382"/>
                  <a:pt x="48" y="382"/>
                  <a:pt x="50" y="382"/>
                </a:cubicBezTo>
                <a:cubicBezTo>
                  <a:pt x="51" y="381"/>
                  <a:pt x="55" y="380"/>
                  <a:pt x="56" y="380"/>
                </a:cubicBezTo>
                <a:cubicBezTo>
                  <a:pt x="56" y="380"/>
                  <a:pt x="56" y="380"/>
                  <a:pt x="57" y="380"/>
                </a:cubicBezTo>
                <a:cubicBezTo>
                  <a:pt x="58" y="381"/>
                  <a:pt x="59" y="381"/>
                  <a:pt x="60" y="382"/>
                </a:cubicBezTo>
                <a:cubicBezTo>
                  <a:pt x="60" y="382"/>
                  <a:pt x="61" y="382"/>
                  <a:pt x="61" y="382"/>
                </a:cubicBezTo>
                <a:cubicBezTo>
                  <a:pt x="62" y="382"/>
                  <a:pt x="63" y="382"/>
                  <a:pt x="64" y="382"/>
                </a:cubicBezTo>
                <a:cubicBezTo>
                  <a:pt x="65" y="382"/>
                  <a:pt x="65" y="382"/>
                  <a:pt x="65" y="382"/>
                </a:cubicBezTo>
                <a:cubicBezTo>
                  <a:pt x="65" y="381"/>
                  <a:pt x="65" y="381"/>
                  <a:pt x="65" y="381"/>
                </a:cubicBezTo>
                <a:cubicBezTo>
                  <a:pt x="65" y="382"/>
                  <a:pt x="66" y="382"/>
                  <a:pt x="66" y="382"/>
                </a:cubicBezTo>
                <a:cubicBezTo>
                  <a:pt x="67" y="382"/>
                  <a:pt x="67" y="382"/>
                  <a:pt x="68" y="381"/>
                </a:cubicBezTo>
                <a:cubicBezTo>
                  <a:pt x="68" y="381"/>
                  <a:pt x="68" y="381"/>
                  <a:pt x="68" y="381"/>
                </a:cubicBezTo>
                <a:cubicBezTo>
                  <a:pt x="68" y="382"/>
                  <a:pt x="69" y="381"/>
                  <a:pt x="69" y="381"/>
                </a:cubicBezTo>
                <a:cubicBezTo>
                  <a:pt x="70" y="381"/>
                  <a:pt x="70" y="381"/>
                  <a:pt x="70" y="381"/>
                </a:cubicBezTo>
                <a:cubicBezTo>
                  <a:pt x="70" y="380"/>
                  <a:pt x="70" y="381"/>
                  <a:pt x="71" y="381"/>
                </a:cubicBezTo>
                <a:cubicBezTo>
                  <a:pt x="71" y="381"/>
                  <a:pt x="72" y="381"/>
                  <a:pt x="72" y="381"/>
                </a:cubicBezTo>
                <a:cubicBezTo>
                  <a:pt x="72" y="380"/>
                  <a:pt x="73" y="380"/>
                  <a:pt x="73" y="380"/>
                </a:cubicBezTo>
                <a:cubicBezTo>
                  <a:pt x="73" y="380"/>
                  <a:pt x="73" y="380"/>
                  <a:pt x="74" y="380"/>
                </a:cubicBezTo>
                <a:cubicBezTo>
                  <a:pt x="74" y="379"/>
                  <a:pt x="74" y="379"/>
                  <a:pt x="74" y="379"/>
                </a:cubicBezTo>
                <a:cubicBezTo>
                  <a:pt x="74" y="378"/>
                  <a:pt x="74" y="376"/>
                  <a:pt x="74" y="375"/>
                </a:cubicBezTo>
                <a:cubicBezTo>
                  <a:pt x="74" y="374"/>
                  <a:pt x="74" y="373"/>
                  <a:pt x="73" y="373"/>
                </a:cubicBezTo>
                <a:cubicBezTo>
                  <a:pt x="73" y="373"/>
                  <a:pt x="73" y="373"/>
                  <a:pt x="73" y="372"/>
                </a:cubicBezTo>
                <a:cubicBezTo>
                  <a:pt x="73" y="372"/>
                  <a:pt x="73" y="372"/>
                  <a:pt x="73" y="371"/>
                </a:cubicBezTo>
                <a:cubicBezTo>
                  <a:pt x="73" y="371"/>
                  <a:pt x="73" y="370"/>
                  <a:pt x="73" y="370"/>
                </a:cubicBezTo>
                <a:cubicBezTo>
                  <a:pt x="73" y="370"/>
                  <a:pt x="73" y="369"/>
                  <a:pt x="73" y="369"/>
                </a:cubicBezTo>
                <a:cubicBezTo>
                  <a:pt x="73" y="369"/>
                  <a:pt x="73" y="368"/>
                  <a:pt x="73" y="367"/>
                </a:cubicBezTo>
                <a:cubicBezTo>
                  <a:pt x="73" y="366"/>
                  <a:pt x="73" y="365"/>
                  <a:pt x="73" y="365"/>
                </a:cubicBezTo>
                <a:cubicBezTo>
                  <a:pt x="73" y="365"/>
                  <a:pt x="73" y="364"/>
                  <a:pt x="73" y="364"/>
                </a:cubicBezTo>
                <a:cubicBezTo>
                  <a:pt x="73" y="364"/>
                  <a:pt x="73" y="364"/>
                  <a:pt x="73" y="364"/>
                </a:cubicBezTo>
                <a:cubicBezTo>
                  <a:pt x="73" y="363"/>
                  <a:pt x="73" y="363"/>
                  <a:pt x="73" y="363"/>
                </a:cubicBezTo>
                <a:cubicBezTo>
                  <a:pt x="74" y="362"/>
                  <a:pt x="75" y="361"/>
                  <a:pt x="75" y="360"/>
                </a:cubicBezTo>
                <a:cubicBezTo>
                  <a:pt x="76" y="360"/>
                  <a:pt x="77" y="359"/>
                  <a:pt x="77" y="358"/>
                </a:cubicBezTo>
                <a:cubicBezTo>
                  <a:pt x="77" y="358"/>
                  <a:pt x="77" y="357"/>
                  <a:pt x="78" y="356"/>
                </a:cubicBezTo>
                <a:cubicBezTo>
                  <a:pt x="78" y="355"/>
                  <a:pt x="78" y="354"/>
                  <a:pt x="78" y="353"/>
                </a:cubicBezTo>
                <a:cubicBezTo>
                  <a:pt x="78" y="353"/>
                  <a:pt x="78" y="352"/>
                  <a:pt x="78" y="352"/>
                </a:cubicBezTo>
                <a:cubicBezTo>
                  <a:pt x="77" y="351"/>
                  <a:pt x="76" y="347"/>
                  <a:pt x="75" y="346"/>
                </a:cubicBezTo>
                <a:cubicBezTo>
                  <a:pt x="74" y="344"/>
                  <a:pt x="74" y="343"/>
                  <a:pt x="73" y="343"/>
                </a:cubicBezTo>
                <a:cubicBezTo>
                  <a:pt x="73" y="342"/>
                  <a:pt x="71" y="339"/>
                  <a:pt x="71" y="339"/>
                </a:cubicBezTo>
                <a:cubicBezTo>
                  <a:pt x="71" y="339"/>
                  <a:pt x="70" y="338"/>
                  <a:pt x="70" y="338"/>
                </a:cubicBezTo>
                <a:cubicBezTo>
                  <a:pt x="70" y="337"/>
                  <a:pt x="70" y="337"/>
                  <a:pt x="70" y="337"/>
                </a:cubicBezTo>
                <a:cubicBezTo>
                  <a:pt x="70" y="337"/>
                  <a:pt x="70" y="337"/>
                  <a:pt x="70" y="335"/>
                </a:cubicBezTo>
                <a:cubicBezTo>
                  <a:pt x="71" y="334"/>
                  <a:pt x="71" y="331"/>
                  <a:pt x="71" y="331"/>
                </a:cubicBezTo>
                <a:cubicBezTo>
                  <a:pt x="71" y="330"/>
                  <a:pt x="71" y="324"/>
                  <a:pt x="71" y="322"/>
                </a:cubicBezTo>
                <a:cubicBezTo>
                  <a:pt x="71" y="320"/>
                  <a:pt x="71" y="318"/>
                  <a:pt x="71" y="317"/>
                </a:cubicBezTo>
                <a:cubicBezTo>
                  <a:pt x="71" y="316"/>
                  <a:pt x="71" y="315"/>
                  <a:pt x="71" y="314"/>
                </a:cubicBezTo>
                <a:cubicBezTo>
                  <a:pt x="71" y="313"/>
                  <a:pt x="71" y="310"/>
                  <a:pt x="71" y="309"/>
                </a:cubicBezTo>
                <a:cubicBezTo>
                  <a:pt x="71" y="309"/>
                  <a:pt x="71" y="308"/>
                  <a:pt x="71" y="308"/>
                </a:cubicBezTo>
                <a:cubicBezTo>
                  <a:pt x="71" y="307"/>
                  <a:pt x="71" y="307"/>
                  <a:pt x="71" y="306"/>
                </a:cubicBezTo>
                <a:cubicBezTo>
                  <a:pt x="71" y="306"/>
                  <a:pt x="71" y="302"/>
                  <a:pt x="71" y="301"/>
                </a:cubicBezTo>
                <a:cubicBezTo>
                  <a:pt x="71" y="300"/>
                  <a:pt x="71" y="294"/>
                  <a:pt x="71" y="293"/>
                </a:cubicBezTo>
                <a:cubicBezTo>
                  <a:pt x="70" y="291"/>
                  <a:pt x="70" y="290"/>
                  <a:pt x="70" y="289"/>
                </a:cubicBezTo>
                <a:cubicBezTo>
                  <a:pt x="70" y="288"/>
                  <a:pt x="70" y="288"/>
                  <a:pt x="70" y="287"/>
                </a:cubicBezTo>
                <a:cubicBezTo>
                  <a:pt x="70" y="287"/>
                  <a:pt x="70" y="285"/>
                  <a:pt x="71" y="284"/>
                </a:cubicBezTo>
                <a:cubicBezTo>
                  <a:pt x="71" y="283"/>
                  <a:pt x="71" y="279"/>
                  <a:pt x="72" y="278"/>
                </a:cubicBezTo>
                <a:cubicBezTo>
                  <a:pt x="72" y="277"/>
                  <a:pt x="72" y="275"/>
                  <a:pt x="72" y="275"/>
                </a:cubicBezTo>
                <a:cubicBezTo>
                  <a:pt x="72" y="274"/>
                  <a:pt x="72" y="271"/>
                  <a:pt x="72" y="270"/>
                </a:cubicBezTo>
                <a:cubicBezTo>
                  <a:pt x="72" y="270"/>
                  <a:pt x="72" y="265"/>
                  <a:pt x="72" y="265"/>
                </a:cubicBezTo>
                <a:cubicBezTo>
                  <a:pt x="72" y="264"/>
                  <a:pt x="71" y="263"/>
                  <a:pt x="71" y="262"/>
                </a:cubicBezTo>
                <a:cubicBezTo>
                  <a:pt x="71" y="261"/>
                  <a:pt x="70" y="259"/>
                  <a:pt x="70" y="259"/>
                </a:cubicBezTo>
                <a:cubicBezTo>
                  <a:pt x="70" y="258"/>
                  <a:pt x="70" y="257"/>
                  <a:pt x="70" y="255"/>
                </a:cubicBezTo>
                <a:cubicBezTo>
                  <a:pt x="70" y="254"/>
                  <a:pt x="70" y="252"/>
                  <a:pt x="70" y="252"/>
                </a:cubicBezTo>
                <a:cubicBezTo>
                  <a:pt x="70" y="251"/>
                  <a:pt x="70" y="252"/>
                  <a:pt x="70" y="252"/>
                </a:cubicBezTo>
                <a:cubicBezTo>
                  <a:pt x="70" y="252"/>
                  <a:pt x="70" y="253"/>
                  <a:pt x="71" y="254"/>
                </a:cubicBezTo>
                <a:cubicBezTo>
                  <a:pt x="71" y="255"/>
                  <a:pt x="71" y="256"/>
                  <a:pt x="71" y="256"/>
                </a:cubicBezTo>
                <a:cubicBezTo>
                  <a:pt x="71" y="257"/>
                  <a:pt x="72" y="259"/>
                  <a:pt x="72" y="260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2" y="262"/>
                  <a:pt x="73" y="263"/>
                  <a:pt x="73" y="264"/>
                </a:cubicBezTo>
                <a:cubicBezTo>
                  <a:pt x="73" y="265"/>
                  <a:pt x="74" y="267"/>
                  <a:pt x="74" y="268"/>
                </a:cubicBezTo>
                <a:cubicBezTo>
                  <a:pt x="74" y="269"/>
                  <a:pt x="75" y="270"/>
                  <a:pt x="75" y="271"/>
                </a:cubicBezTo>
                <a:cubicBezTo>
                  <a:pt x="75" y="272"/>
                  <a:pt x="75" y="274"/>
                  <a:pt x="76" y="275"/>
                </a:cubicBezTo>
                <a:cubicBezTo>
                  <a:pt x="76" y="275"/>
                  <a:pt x="76" y="277"/>
                  <a:pt x="76" y="278"/>
                </a:cubicBezTo>
                <a:cubicBezTo>
                  <a:pt x="76" y="279"/>
                  <a:pt x="77" y="281"/>
                  <a:pt x="77" y="281"/>
                </a:cubicBezTo>
                <a:cubicBezTo>
                  <a:pt x="77" y="282"/>
                  <a:pt x="77" y="283"/>
                  <a:pt x="77" y="284"/>
                </a:cubicBezTo>
                <a:cubicBezTo>
                  <a:pt x="77" y="284"/>
                  <a:pt x="77" y="285"/>
                  <a:pt x="77" y="286"/>
                </a:cubicBezTo>
                <a:cubicBezTo>
                  <a:pt x="77" y="287"/>
                  <a:pt x="77" y="289"/>
                  <a:pt x="77" y="289"/>
                </a:cubicBezTo>
                <a:cubicBezTo>
                  <a:pt x="77" y="289"/>
                  <a:pt x="77" y="291"/>
                  <a:pt x="78" y="292"/>
                </a:cubicBezTo>
                <a:cubicBezTo>
                  <a:pt x="78" y="293"/>
                  <a:pt x="78" y="295"/>
                  <a:pt x="78" y="295"/>
                </a:cubicBezTo>
                <a:cubicBezTo>
                  <a:pt x="78" y="296"/>
                  <a:pt x="79" y="297"/>
                  <a:pt x="79" y="298"/>
                </a:cubicBezTo>
                <a:cubicBezTo>
                  <a:pt x="79" y="299"/>
                  <a:pt x="79" y="300"/>
                  <a:pt x="79" y="300"/>
                </a:cubicBezTo>
                <a:cubicBezTo>
                  <a:pt x="79" y="301"/>
                  <a:pt x="79" y="302"/>
                  <a:pt x="79" y="304"/>
                </a:cubicBezTo>
                <a:cubicBezTo>
                  <a:pt x="79" y="305"/>
                  <a:pt x="79" y="306"/>
                  <a:pt x="80" y="307"/>
                </a:cubicBezTo>
                <a:cubicBezTo>
                  <a:pt x="80" y="307"/>
                  <a:pt x="80" y="308"/>
                  <a:pt x="80" y="309"/>
                </a:cubicBezTo>
                <a:cubicBezTo>
                  <a:pt x="80" y="309"/>
                  <a:pt x="80" y="310"/>
                  <a:pt x="80" y="311"/>
                </a:cubicBezTo>
                <a:cubicBezTo>
                  <a:pt x="80" y="311"/>
                  <a:pt x="80" y="315"/>
                  <a:pt x="80" y="316"/>
                </a:cubicBezTo>
                <a:cubicBezTo>
                  <a:pt x="80" y="318"/>
                  <a:pt x="80" y="322"/>
                  <a:pt x="80" y="324"/>
                </a:cubicBezTo>
                <a:cubicBezTo>
                  <a:pt x="80" y="325"/>
                  <a:pt x="81" y="329"/>
                  <a:pt x="81" y="331"/>
                </a:cubicBezTo>
                <a:cubicBezTo>
                  <a:pt x="81" y="332"/>
                  <a:pt x="83" y="337"/>
                  <a:pt x="83" y="339"/>
                </a:cubicBezTo>
                <a:cubicBezTo>
                  <a:pt x="83" y="341"/>
                  <a:pt x="84" y="343"/>
                  <a:pt x="84" y="344"/>
                </a:cubicBezTo>
                <a:cubicBezTo>
                  <a:pt x="84" y="345"/>
                  <a:pt x="85" y="347"/>
                  <a:pt x="86" y="348"/>
                </a:cubicBezTo>
                <a:cubicBezTo>
                  <a:pt x="86" y="350"/>
                  <a:pt x="87" y="352"/>
                  <a:pt x="87" y="353"/>
                </a:cubicBezTo>
                <a:cubicBezTo>
                  <a:pt x="88" y="354"/>
                  <a:pt x="88" y="354"/>
                  <a:pt x="89" y="355"/>
                </a:cubicBezTo>
                <a:cubicBezTo>
                  <a:pt x="90" y="355"/>
                  <a:pt x="91" y="356"/>
                  <a:pt x="92" y="356"/>
                </a:cubicBezTo>
                <a:cubicBezTo>
                  <a:pt x="92" y="356"/>
                  <a:pt x="92" y="357"/>
                  <a:pt x="92" y="357"/>
                </a:cubicBezTo>
                <a:cubicBezTo>
                  <a:pt x="91" y="357"/>
                  <a:pt x="91" y="357"/>
                  <a:pt x="91" y="357"/>
                </a:cubicBezTo>
                <a:cubicBezTo>
                  <a:pt x="90" y="358"/>
                  <a:pt x="89" y="359"/>
                  <a:pt x="88" y="359"/>
                </a:cubicBezTo>
                <a:cubicBezTo>
                  <a:pt x="88" y="359"/>
                  <a:pt x="88" y="360"/>
                  <a:pt x="87" y="360"/>
                </a:cubicBezTo>
                <a:cubicBezTo>
                  <a:pt x="87" y="361"/>
                  <a:pt x="86" y="364"/>
                  <a:pt x="85" y="364"/>
                </a:cubicBezTo>
                <a:cubicBezTo>
                  <a:pt x="85" y="364"/>
                  <a:pt x="85" y="365"/>
                  <a:pt x="84" y="366"/>
                </a:cubicBezTo>
                <a:cubicBezTo>
                  <a:pt x="84" y="366"/>
                  <a:pt x="84" y="367"/>
                  <a:pt x="84" y="368"/>
                </a:cubicBezTo>
                <a:cubicBezTo>
                  <a:pt x="84" y="369"/>
                  <a:pt x="84" y="370"/>
                  <a:pt x="84" y="371"/>
                </a:cubicBezTo>
                <a:cubicBezTo>
                  <a:pt x="85" y="371"/>
                  <a:pt x="85" y="372"/>
                  <a:pt x="86" y="372"/>
                </a:cubicBezTo>
                <a:cubicBezTo>
                  <a:pt x="86" y="373"/>
                  <a:pt x="87" y="373"/>
                  <a:pt x="87" y="374"/>
                </a:cubicBezTo>
                <a:cubicBezTo>
                  <a:pt x="87" y="375"/>
                  <a:pt x="88" y="375"/>
                  <a:pt x="88" y="376"/>
                </a:cubicBezTo>
                <a:cubicBezTo>
                  <a:pt x="89" y="376"/>
                  <a:pt x="89" y="377"/>
                  <a:pt x="90" y="377"/>
                </a:cubicBezTo>
                <a:cubicBezTo>
                  <a:pt x="90" y="378"/>
                  <a:pt x="91" y="378"/>
                  <a:pt x="91" y="378"/>
                </a:cubicBezTo>
                <a:cubicBezTo>
                  <a:pt x="91" y="379"/>
                  <a:pt x="91" y="379"/>
                  <a:pt x="92" y="380"/>
                </a:cubicBezTo>
                <a:cubicBezTo>
                  <a:pt x="92" y="380"/>
                  <a:pt x="93" y="381"/>
                  <a:pt x="94" y="381"/>
                </a:cubicBezTo>
                <a:cubicBezTo>
                  <a:pt x="94" y="381"/>
                  <a:pt x="94" y="382"/>
                  <a:pt x="94" y="382"/>
                </a:cubicBezTo>
                <a:cubicBezTo>
                  <a:pt x="94" y="383"/>
                  <a:pt x="93" y="383"/>
                  <a:pt x="93" y="385"/>
                </a:cubicBezTo>
                <a:cubicBezTo>
                  <a:pt x="92" y="386"/>
                  <a:pt x="93" y="388"/>
                  <a:pt x="93" y="388"/>
                </a:cubicBezTo>
                <a:cubicBezTo>
                  <a:pt x="93" y="389"/>
                  <a:pt x="93" y="389"/>
                  <a:pt x="93" y="389"/>
                </a:cubicBezTo>
                <a:cubicBezTo>
                  <a:pt x="93" y="389"/>
                  <a:pt x="93" y="389"/>
                  <a:pt x="93" y="390"/>
                </a:cubicBezTo>
                <a:cubicBezTo>
                  <a:pt x="93" y="390"/>
                  <a:pt x="92" y="390"/>
                  <a:pt x="92" y="390"/>
                </a:cubicBezTo>
                <a:cubicBezTo>
                  <a:pt x="92" y="391"/>
                  <a:pt x="92" y="391"/>
                  <a:pt x="92" y="393"/>
                </a:cubicBezTo>
                <a:cubicBezTo>
                  <a:pt x="92" y="394"/>
                  <a:pt x="92" y="394"/>
                  <a:pt x="92" y="395"/>
                </a:cubicBezTo>
                <a:cubicBezTo>
                  <a:pt x="92" y="395"/>
                  <a:pt x="92" y="395"/>
                  <a:pt x="93" y="396"/>
                </a:cubicBezTo>
                <a:cubicBezTo>
                  <a:pt x="93" y="396"/>
                  <a:pt x="94" y="396"/>
                  <a:pt x="95" y="396"/>
                </a:cubicBezTo>
                <a:cubicBezTo>
                  <a:pt x="96" y="396"/>
                  <a:pt x="97" y="396"/>
                  <a:pt x="98" y="396"/>
                </a:cubicBezTo>
                <a:cubicBezTo>
                  <a:pt x="100" y="396"/>
                  <a:pt x="106" y="396"/>
                  <a:pt x="107" y="396"/>
                </a:cubicBezTo>
                <a:cubicBezTo>
                  <a:pt x="108" y="396"/>
                  <a:pt x="112" y="396"/>
                  <a:pt x="113" y="395"/>
                </a:cubicBezTo>
                <a:cubicBezTo>
                  <a:pt x="115" y="395"/>
                  <a:pt x="116" y="395"/>
                  <a:pt x="117" y="394"/>
                </a:cubicBezTo>
                <a:cubicBezTo>
                  <a:pt x="117" y="394"/>
                  <a:pt x="117" y="393"/>
                  <a:pt x="117" y="393"/>
                </a:cubicBezTo>
                <a:cubicBezTo>
                  <a:pt x="117" y="392"/>
                  <a:pt x="117" y="390"/>
                  <a:pt x="117" y="390"/>
                </a:cubicBezTo>
                <a:cubicBezTo>
                  <a:pt x="117" y="389"/>
                  <a:pt x="117" y="388"/>
                  <a:pt x="117" y="387"/>
                </a:cubicBezTo>
                <a:cubicBezTo>
                  <a:pt x="116" y="387"/>
                  <a:pt x="116" y="387"/>
                  <a:pt x="117" y="386"/>
                </a:cubicBezTo>
                <a:cubicBezTo>
                  <a:pt x="117" y="385"/>
                  <a:pt x="117" y="383"/>
                  <a:pt x="117" y="382"/>
                </a:cubicBezTo>
                <a:cubicBezTo>
                  <a:pt x="117" y="382"/>
                  <a:pt x="116" y="382"/>
                  <a:pt x="116" y="381"/>
                </a:cubicBezTo>
                <a:cubicBezTo>
                  <a:pt x="116" y="381"/>
                  <a:pt x="116" y="380"/>
                  <a:pt x="116" y="380"/>
                </a:cubicBezTo>
                <a:cubicBezTo>
                  <a:pt x="116" y="380"/>
                  <a:pt x="116" y="380"/>
                  <a:pt x="116" y="380"/>
                </a:cubicBezTo>
                <a:cubicBezTo>
                  <a:pt x="116" y="380"/>
                  <a:pt x="116" y="379"/>
                  <a:pt x="117" y="379"/>
                </a:cubicBezTo>
                <a:cubicBezTo>
                  <a:pt x="117" y="378"/>
                  <a:pt x="118" y="376"/>
                  <a:pt x="118" y="375"/>
                </a:cubicBezTo>
                <a:cubicBezTo>
                  <a:pt x="118" y="374"/>
                  <a:pt x="118" y="374"/>
                  <a:pt x="118" y="373"/>
                </a:cubicBezTo>
                <a:cubicBezTo>
                  <a:pt x="118" y="373"/>
                  <a:pt x="118" y="373"/>
                  <a:pt x="118" y="373"/>
                </a:cubicBezTo>
                <a:cubicBezTo>
                  <a:pt x="118" y="373"/>
                  <a:pt x="119" y="373"/>
                  <a:pt x="119" y="372"/>
                </a:cubicBezTo>
                <a:cubicBezTo>
                  <a:pt x="119" y="371"/>
                  <a:pt x="121" y="369"/>
                  <a:pt x="121" y="368"/>
                </a:cubicBezTo>
                <a:cubicBezTo>
                  <a:pt x="121" y="368"/>
                  <a:pt x="121" y="367"/>
                  <a:pt x="122" y="367"/>
                </a:cubicBezTo>
                <a:cubicBezTo>
                  <a:pt x="122" y="367"/>
                  <a:pt x="122" y="367"/>
                  <a:pt x="122" y="366"/>
                </a:cubicBezTo>
                <a:cubicBezTo>
                  <a:pt x="122" y="365"/>
                  <a:pt x="121" y="364"/>
                  <a:pt x="121" y="3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4" name="Skupina 23"/>
          <p:cNvGrpSpPr/>
          <p:nvPr/>
        </p:nvGrpSpPr>
        <p:grpSpPr>
          <a:xfrm>
            <a:off x="5476091" y="1922943"/>
            <a:ext cx="3484741" cy="415106"/>
            <a:chOff x="6485366" y="3115465"/>
            <a:chExt cx="1779127" cy="971802"/>
          </a:xfrm>
        </p:grpSpPr>
        <p:sp>
          <p:nvSpPr>
            <p:cNvPr id="25" name="Zaoblený obdélníkový bublinový popisek 24"/>
            <p:cNvSpPr/>
            <p:nvPr/>
          </p:nvSpPr>
          <p:spPr>
            <a:xfrm>
              <a:off x="6485366" y="3115465"/>
              <a:ext cx="1739631" cy="890613"/>
            </a:xfrm>
            <a:prstGeom prst="wedgeRoundRectCallout">
              <a:avLst>
                <a:gd name="adj1" fmla="val -42386"/>
                <a:gd name="adj2" fmla="val 80453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6" name="TextovéPole 25"/>
            <p:cNvSpPr txBox="1"/>
            <p:nvPr/>
          </p:nvSpPr>
          <p:spPr>
            <a:xfrm>
              <a:off x="6485366" y="3150572"/>
              <a:ext cx="1779127" cy="936695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 Okolí informačního centra na mě působilo příjemně,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upraveně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velmi příjemná byla i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lavička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přímo </a:t>
              </a:r>
              <a:r>
                <a:rPr lang="cs-CZ" sz="800" i="1" kern="0" dirty="0">
                  <a:solidFill>
                    <a:schemeClr val="bg1"/>
                  </a:solidFill>
                  <a:latin typeface="Calibri "/>
                </a:rPr>
                <a:t>před informačním centrem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</a:t>
              </a:r>
              <a:r>
                <a:rPr kumimoji="0" lang="cs-CZ" sz="80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</a:rPr>
                <a:t>“</a:t>
              </a: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27" name="Skupina 26"/>
          <p:cNvGrpSpPr/>
          <p:nvPr/>
        </p:nvGrpSpPr>
        <p:grpSpPr>
          <a:xfrm>
            <a:off x="5737438" y="4071803"/>
            <a:ext cx="2795002" cy="574227"/>
            <a:chOff x="6538328" y="3115466"/>
            <a:chExt cx="1636668" cy="598817"/>
          </a:xfrm>
        </p:grpSpPr>
        <p:sp>
          <p:nvSpPr>
            <p:cNvPr id="28" name="Zaoblený obdélníkový bublinový popisek 27"/>
            <p:cNvSpPr/>
            <p:nvPr/>
          </p:nvSpPr>
          <p:spPr>
            <a:xfrm>
              <a:off x="6538328" y="3115466"/>
              <a:ext cx="1636668" cy="598817"/>
            </a:xfrm>
            <a:prstGeom prst="wedgeRoundRectCallout">
              <a:avLst>
                <a:gd name="adj1" fmla="val -49069"/>
                <a:gd name="adj2" fmla="val -67377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9" name="TextovéPole 28"/>
            <p:cNvSpPr txBox="1"/>
            <p:nvPr/>
          </p:nvSpPr>
          <p:spPr>
            <a:xfrm>
              <a:off x="6542144" y="3171397"/>
              <a:ext cx="1632852" cy="481435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„Při příchodu na informační centrum mě pracovnice pozdravila, avšak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oslovit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s </a:t>
              </a:r>
              <a:r>
                <a:rPr lang="cs-CZ" sz="800" i="1" kern="0" dirty="0">
                  <a:solidFill>
                    <a:schemeClr val="bg1"/>
                  </a:solidFill>
                  <a:latin typeface="Calibri "/>
                </a:rPr>
                <a:t>dotazem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 jsem ji musela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já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sama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i přesto že tam nebyl žádný zákazník. 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6300192" y="2942581"/>
            <a:ext cx="2660640" cy="514634"/>
            <a:chOff x="6538328" y="3115466"/>
            <a:chExt cx="1660233" cy="543410"/>
          </a:xfrm>
        </p:grpSpPr>
        <p:sp>
          <p:nvSpPr>
            <p:cNvPr id="31" name="Zaoblený obdélníkový bublinový popisek 30"/>
            <p:cNvSpPr/>
            <p:nvPr/>
          </p:nvSpPr>
          <p:spPr>
            <a:xfrm>
              <a:off x="6538328" y="3115466"/>
              <a:ext cx="1660233" cy="480620"/>
            </a:xfrm>
            <a:prstGeom prst="wedgeRoundRectCallout">
              <a:avLst>
                <a:gd name="adj1" fmla="val -69902"/>
                <a:gd name="adj2" fmla="val -29411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2" name="TextovéPole 31"/>
            <p:cNvSpPr txBox="1"/>
            <p:nvPr/>
          </p:nvSpPr>
          <p:spPr>
            <a:xfrm>
              <a:off x="6542144" y="3171397"/>
              <a:ext cx="1632852" cy="487479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„Po mém vstupu na TIC zde </a:t>
              </a:r>
              <a:r>
                <a:rPr lang="cs-CZ" sz="800" b="1" i="1" kern="0" dirty="0">
                  <a:solidFill>
                    <a:srgbClr val="ED6737"/>
                  </a:solidFill>
                  <a:latin typeface="Calibri "/>
                </a:rPr>
                <a:t>nebyl přítomný žádný pracovník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, pracovník přišel později z venku.“</a:t>
              </a:r>
              <a:endParaRPr kumimoji="0" lang="cs-CZ" sz="800" b="1" i="1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33" name="Skupina 32"/>
          <p:cNvGrpSpPr/>
          <p:nvPr/>
        </p:nvGrpSpPr>
        <p:grpSpPr>
          <a:xfrm>
            <a:off x="6084168" y="2436176"/>
            <a:ext cx="2876665" cy="423161"/>
            <a:chOff x="6465601" y="3123220"/>
            <a:chExt cx="1798892" cy="447179"/>
          </a:xfrm>
        </p:grpSpPr>
        <p:sp>
          <p:nvSpPr>
            <p:cNvPr id="34" name="Zaoblený obdélníkový bublinový popisek 33"/>
            <p:cNvSpPr/>
            <p:nvPr/>
          </p:nvSpPr>
          <p:spPr>
            <a:xfrm>
              <a:off x="6520006" y="3123220"/>
              <a:ext cx="1704991" cy="447179"/>
            </a:xfrm>
            <a:prstGeom prst="wedgeRoundRectCallout">
              <a:avLst>
                <a:gd name="adj1" fmla="val -66172"/>
                <a:gd name="adj2" fmla="val 33234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5" name="TextovéPole 34"/>
            <p:cNvSpPr txBox="1"/>
            <p:nvPr/>
          </p:nvSpPr>
          <p:spPr>
            <a:xfrm>
              <a:off x="6465601" y="3150572"/>
              <a:ext cx="1798892" cy="357769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Okamžitě po příchodu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se mě pracovnice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s úsměvem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ujala a snažila se mi maximálně pomoci.</a:t>
              </a:r>
              <a:r>
                <a:rPr kumimoji="0" lang="cs-CZ" sz="8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"/>
                </a:rPr>
                <a:t>“</a:t>
              </a:r>
            </a:p>
          </p:txBody>
        </p:sp>
      </p:grpSp>
      <p:grpSp>
        <p:nvGrpSpPr>
          <p:cNvPr id="36" name="Skupina 35"/>
          <p:cNvGrpSpPr/>
          <p:nvPr/>
        </p:nvGrpSpPr>
        <p:grpSpPr>
          <a:xfrm>
            <a:off x="6109900" y="3505286"/>
            <a:ext cx="2661646" cy="413968"/>
            <a:chOff x="6485366" y="3088114"/>
            <a:chExt cx="1779127" cy="925947"/>
          </a:xfrm>
        </p:grpSpPr>
        <p:sp>
          <p:nvSpPr>
            <p:cNvPr id="37" name="Zaoblený obdélníkový bublinový popisek 36"/>
            <p:cNvSpPr/>
            <p:nvPr/>
          </p:nvSpPr>
          <p:spPr>
            <a:xfrm>
              <a:off x="6505114" y="3088114"/>
              <a:ext cx="1739631" cy="925947"/>
            </a:xfrm>
            <a:prstGeom prst="wedgeRoundRectCallout">
              <a:avLst>
                <a:gd name="adj1" fmla="val -66445"/>
                <a:gd name="adj2" fmla="val -50436"/>
                <a:gd name="adj3" fmla="val 16667"/>
              </a:avLst>
            </a:prstGeom>
            <a:solidFill>
              <a:srgbClr val="26262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8" name="TextovéPole 37"/>
            <p:cNvSpPr txBox="1"/>
            <p:nvPr/>
          </p:nvSpPr>
          <p:spPr>
            <a:xfrm>
              <a:off x="6485366" y="3150573"/>
              <a:ext cx="1779127" cy="757264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„Při vstupu mě pracovník hned zaregistroval,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usmál se 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a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udržoval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 se mnou </a:t>
              </a:r>
              <a:r>
                <a:rPr lang="cs-CZ" sz="800" b="1" i="1" kern="0" dirty="0">
                  <a:solidFill>
                    <a:srgbClr val="00B050"/>
                  </a:solidFill>
                  <a:latin typeface="Calibri "/>
                </a:rPr>
                <a:t>oční kontakt</a:t>
              </a:r>
              <a:r>
                <a:rPr lang="cs-CZ" sz="800" i="1" kern="0" dirty="0">
                  <a:solidFill>
                    <a:srgbClr val="FFFFFF"/>
                  </a:solidFill>
                  <a:latin typeface="Calibri "/>
                </a:rPr>
                <a:t>. “</a:t>
              </a:r>
              <a:endParaRPr kumimoji="0" lang="cs-CZ" sz="8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"/>
              </a:endParaRPr>
            </a:p>
          </p:txBody>
        </p:sp>
      </p:grpSp>
      <p:grpSp>
        <p:nvGrpSpPr>
          <p:cNvPr id="39" name="Skupina 38"/>
          <p:cNvGrpSpPr/>
          <p:nvPr/>
        </p:nvGrpSpPr>
        <p:grpSpPr>
          <a:xfrm>
            <a:off x="477386" y="3699729"/>
            <a:ext cx="2130380" cy="739967"/>
            <a:chOff x="6431596" y="3869425"/>
            <a:chExt cx="2520280" cy="776957"/>
          </a:xfrm>
        </p:grpSpPr>
        <p:sp>
          <p:nvSpPr>
            <p:cNvPr id="40" name="Obdélník 39"/>
            <p:cNvSpPr/>
            <p:nvPr/>
          </p:nvSpPr>
          <p:spPr>
            <a:xfrm>
              <a:off x="6431596" y="3869425"/>
              <a:ext cx="2520280" cy="776957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41" name="TextovéPole 40"/>
            <p:cNvSpPr txBox="1"/>
            <p:nvPr/>
          </p:nvSpPr>
          <p:spPr>
            <a:xfrm>
              <a:off x="6447848" y="3923013"/>
              <a:ext cx="2504028" cy="56553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Exteriér a okolí TIC jsou čisté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3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Prostory v okolí TIC nezhodnotili jako čisté a upravené </a:t>
              </a:r>
              <a:r>
                <a:rPr lang="cs-CZ" sz="800" i="1" dirty="0" err="1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shoppeři</a:t>
              </a: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v méně než 1 % případů </a:t>
              </a:r>
            </a:p>
          </p:txBody>
        </p:sp>
      </p:grpSp>
      <p:grpSp>
        <p:nvGrpSpPr>
          <p:cNvPr id="42" name="Skupina 41"/>
          <p:cNvGrpSpPr/>
          <p:nvPr/>
        </p:nvGrpSpPr>
        <p:grpSpPr>
          <a:xfrm>
            <a:off x="2477981" y="1957209"/>
            <a:ext cx="2104247" cy="1271014"/>
            <a:chOff x="6367317" y="3858725"/>
            <a:chExt cx="2574979" cy="1831421"/>
          </a:xfrm>
        </p:grpSpPr>
        <p:sp>
          <p:nvSpPr>
            <p:cNvPr id="43" name="Obdélník 42"/>
            <p:cNvSpPr/>
            <p:nvPr/>
          </p:nvSpPr>
          <p:spPr>
            <a:xfrm>
              <a:off x="6384197" y="3858725"/>
              <a:ext cx="2536531" cy="1831421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44" name="TextovéPole 43"/>
            <p:cNvSpPr txBox="1"/>
            <p:nvPr/>
          </p:nvSpPr>
          <p:spPr>
            <a:xfrm>
              <a:off x="6367317" y="3886674"/>
              <a:ext cx="2574979" cy="168522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První dojem dosáhl silnějšího výsledku oproti minulému měření, stále je ale co zlepšovat</a:t>
              </a:r>
              <a:r>
                <a:rPr lang="cs-CZ" sz="3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„Jen“ 8 z 10 </a:t>
              </a:r>
              <a:r>
                <a:rPr lang="cs-CZ" sz="800" i="1" dirty="0" err="1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shopperů</a:t>
              </a: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rozhodně souhlasilo, že se cítili na TIC vítáni. Hlavními důvody nespokojenosti byly nepřítomnost pracovníka po vstupu do TIC, absence přivítaní pozdravem i úsměvem či nízká aktivita pracovníků.</a:t>
              </a:r>
            </a:p>
          </p:txBody>
        </p:sp>
      </p:grpSp>
      <p:grpSp>
        <p:nvGrpSpPr>
          <p:cNvPr id="45" name="Skupina 44"/>
          <p:cNvGrpSpPr/>
          <p:nvPr/>
        </p:nvGrpSpPr>
        <p:grpSpPr>
          <a:xfrm>
            <a:off x="432728" y="1957028"/>
            <a:ext cx="1994672" cy="793386"/>
            <a:chOff x="6431596" y="3869425"/>
            <a:chExt cx="2520280" cy="1068482"/>
          </a:xfrm>
        </p:grpSpPr>
        <p:sp>
          <p:nvSpPr>
            <p:cNvPr id="46" name="Obdélník 45"/>
            <p:cNvSpPr/>
            <p:nvPr/>
          </p:nvSpPr>
          <p:spPr>
            <a:xfrm>
              <a:off x="6431596" y="3869425"/>
              <a:ext cx="2520280" cy="1068482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47" name="TextovéPole 46"/>
            <p:cNvSpPr txBox="1"/>
            <p:nvPr/>
          </p:nvSpPr>
          <p:spPr>
            <a:xfrm>
              <a:off x="6589022" y="3923012"/>
              <a:ext cx="2221680" cy="9688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Obsloužení je okamžité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Pracovníci dodržují pořadí návštěvníků (99 %) a když už návštěvník přijde na řadu, je obsloužen do 1 minuty (94 %).</a:t>
              </a:r>
            </a:p>
          </p:txBody>
        </p:sp>
      </p:grpSp>
      <p:grpSp>
        <p:nvGrpSpPr>
          <p:cNvPr id="48" name="Skupina 47"/>
          <p:cNvGrpSpPr/>
          <p:nvPr/>
        </p:nvGrpSpPr>
        <p:grpSpPr>
          <a:xfrm>
            <a:off x="2698798" y="3427814"/>
            <a:ext cx="1751400" cy="987362"/>
            <a:chOff x="6400312" y="3940651"/>
            <a:chExt cx="2520280" cy="1091297"/>
          </a:xfrm>
        </p:grpSpPr>
        <p:sp>
          <p:nvSpPr>
            <p:cNvPr id="49" name="Obdélník 48"/>
            <p:cNvSpPr/>
            <p:nvPr/>
          </p:nvSpPr>
          <p:spPr>
            <a:xfrm>
              <a:off x="6400312" y="3940651"/>
              <a:ext cx="2520280" cy="1091297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50" name="TextovéPole 49"/>
            <p:cNvSpPr txBox="1"/>
            <p:nvPr/>
          </p:nvSpPr>
          <p:spPr>
            <a:xfrm>
              <a:off x="6450433" y="3976691"/>
              <a:ext cx="2433862" cy="100351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Pracovníci jsou k dispozici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3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Až na ojedinělé výjimky pracovníci nevedou osobní hovory (96 %) . V některých případech se však pracovníci nevěnují pouze zákazníkům (7 %).</a:t>
              </a:r>
            </a:p>
          </p:txBody>
        </p:sp>
      </p:grpSp>
      <p:grpSp>
        <p:nvGrpSpPr>
          <p:cNvPr id="51" name="Skupina 50"/>
          <p:cNvGrpSpPr/>
          <p:nvPr/>
        </p:nvGrpSpPr>
        <p:grpSpPr>
          <a:xfrm>
            <a:off x="641367" y="2816610"/>
            <a:ext cx="1660899" cy="744902"/>
            <a:chOff x="6431596" y="3869425"/>
            <a:chExt cx="2520280" cy="962703"/>
          </a:xfrm>
        </p:grpSpPr>
        <p:sp>
          <p:nvSpPr>
            <p:cNvPr id="52" name="Obdélník 51"/>
            <p:cNvSpPr/>
            <p:nvPr/>
          </p:nvSpPr>
          <p:spPr>
            <a:xfrm>
              <a:off x="6431596" y="3869425"/>
              <a:ext cx="2520280" cy="962703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 err="1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53" name="TextovéPole 52"/>
            <p:cNvSpPr txBox="1"/>
            <p:nvPr/>
          </p:nvSpPr>
          <p:spPr>
            <a:xfrm>
              <a:off x="6589022" y="3923013"/>
              <a:ext cx="2221681" cy="69747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Orientace v TIC je jednoduchá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3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 err="1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Shoppeři</a:t>
              </a: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měli výraznější výtky pouze v 1 % případů.</a:t>
              </a:r>
            </a:p>
          </p:txBody>
        </p:sp>
      </p:grpSp>
      <p:sp>
        <p:nvSpPr>
          <p:cNvPr id="81" name="TextovéPole 80"/>
          <p:cNvSpPr txBox="1"/>
          <p:nvPr/>
        </p:nvSpPr>
        <p:spPr>
          <a:xfrm>
            <a:off x="1332656" y="701668"/>
            <a:ext cx="719611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95</a:t>
            </a:r>
            <a:r>
              <a:rPr lang="cs-CZ" sz="16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cs-CZ" sz="1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kern="0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85" name="Skupina 84"/>
          <p:cNvGrpSpPr/>
          <p:nvPr/>
        </p:nvGrpSpPr>
        <p:grpSpPr>
          <a:xfrm>
            <a:off x="251520" y="1056418"/>
            <a:ext cx="8514859" cy="762392"/>
            <a:chOff x="276643" y="2094180"/>
            <a:chExt cx="8514859" cy="762392"/>
          </a:xfrm>
        </p:grpSpPr>
        <p:grpSp>
          <p:nvGrpSpPr>
            <p:cNvPr id="86" name="Skupina 85"/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106" name="Obdélník 38"/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FBB04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Nadpis 3"/>
              <p:cNvSpPr txBox="1">
                <a:spLocks/>
              </p:cNvSpPr>
              <p:nvPr/>
            </p:nvSpPr>
            <p:spPr>
              <a:xfrm>
                <a:off x="343045" y="3040802"/>
                <a:ext cx="1817686" cy="138499"/>
              </a:xfrm>
              <a:prstGeom prst="rect">
                <a:avLst/>
              </a:prstGeom>
              <a:solidFill>
                <a:srgbClr val="FBB040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262626"/>
                    </a:solidFill>
                    <a:latin typeface="Calibri"/>
                  </a:rPr>
                  <a:t>EXTERIÉR TIC A PRVNÍ DOJEM</a:t>
                </a:r>
              </a:p>
            </p:txBody>
          </p:sp>
        </p:grpSp>
        <p:grpSp>
          <p:nvGrpSpPr>
            <p:cNvPr id="90" name="Skupina 89"/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91" name="object 7"/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92" name="Hexagon 222"/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97" name="Freeform 66"/>
              <p:cNvSpPr>
                <a:spLocks noChangeAspect="1" noEditPoints="1"/>
              </p:cNvSpPr>
              <p:nvPr/>
            </p:nvSpPr>
            <p:spPr bwMode="auto">
              <a:xfrm>
                <a:off x="1147888" y="2229450"/>
                <a:ext cx="203638" cy="1872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159" y="0"/>
                  </a:cxn>
                  <a:cxn ang="0">
                    <a:pos x="318" y="159"/>
                  </a:cxn>
                  <a:cxn ang="0">
                    <a:pos x="0" y="159"/>
                  </a:cxn>
                  <a:cxn ang="0">
                    <a:pos x="285" y="173"/>
                  </a:cxn>
                  <a:cxn ang="0">
                    <a:pos x="285" y="292"/>
                  </a:cxn>
                  <a:cxn ang="0">
                    <a:pos x="34" y="292"/>
                  </a:cxn>
                  <a:cxn ang="0">
                    <a:pos x="34" y="173"/>
                  </a:cxn>
                  <a:cxn ang="0">
                    <a:pos x="60" y="173"/>
                  </a:cxn>
                  <a:cxn ang="0">
                    <a:pos x="60" y="267"/>
                  </a:cxn>
                  <a:cxn ang="0">
                    <a:pos x="259" y="267"/>
                  </a:cxn>
                  <a:cxn ang="0">
                    <a:pos x="259" y="173"/>
                  </a:cxn>
                  <a:cxn ang="0">
                    <a:pos x="285" y="173"/>
                  </a:cxn>
                  <a:cxn ang="0">
                    <a:pos x="109" y="9"/>
                  </a:cxn>
                  <a:cxn ang="0">
                    <a:pos x="109" y="33"/>
                  </a:cxn>
                  <a:cxn ang="0">
                    <a:pos x="60" y="82"/>
                  </a:cxn>
                  <a:cxn ang="0">
                    <a:pos x="60" y="9"/>
                  </a:cxn>
                  <a:cxn ang="0">
                    <a:pos x="109" y="9"/>
                  </a:cxn>
                  <a:cxn ang="0">
                    <a:pos x="115" y="173"/>
                  </a:cxn>
                  <a:cxn ang="0">
                    <a:pos x="204" y="173"/>
                  </a:cxn>
                  <a:cxn ang="0">
                    <a:pos x="204" y="239"/>
                  </a:cxn>
                  <a:cxn ang="0">
                    <a:pos x="115" y="239"/>
                  </a:cxn>
                  <a:cxn ang="0">
                    <a:pos x="115" y="173"/>
                  </a:cxn>
                </a:cxnLst>
                <a:rect l="0" t="0" r="r" b="b"/>
                <a:pathLst>
                  <a:path w="318" h="292">
                    <a:moveTo>
                      <a:pt x="0" y="159"/>
                    </a:moveTo>
                    <a:cubicBezTo>
                      <a:pt x="159" y="0"/>
                      <a:pt x="159" y="0"/>
                      <a:pt x="159" y="0"/>
                    </a:cubicBezTo>
                    <a:cubicBezTo>
                      <a:pt x="318" y="159"/>
                      <a:pt x="318" y="159"/>
                      <a:pt x="318" y="159"/>
                    </a:cubicBezTo>
                    <a:cubicBezTo>
                      <a:pt x="212" y="159"/>
                      <a:pt x="106" y="159"/>
                      <a:pt x="0" y="159"/>
                    </a:cubicBezTo>
                    <a:close/>
                    <a:moveTo>
                      <a:pt x="285" y="173"/>
                    </a:moveTo>
                    <a:cubicBezTo>
                      <a:pt x="285" y="292"/>
                      <a:pt x="285" y="292"/>
                      <a:pt x="285" y="292"/>
                    </a:cubicBezTo>
                    <a:cubicBezTo>
                      <a:pt x="34" y="292"/>
                      <a:pt x="34" y="292"/>
                      <a:pt x="34" y="292"/>
                    </a:cubicBezTo>
                    <a:cubicBezTo>
                      <a:pt x="34" y="173"/>
                      <a:pt x="34" y="173"/>
                      <a:pt x="34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60" y="267"/>
                      <a:pt x="60" y="267"/>
                      <a:pt x="60" y="267"/>
                    </a:cubicBezTo>
                    <a:cubicBezTo>
                      <a:pt x="259" y="267"/>
                      <a:pt x="259" y="267"/>
                      <a:pt x="259" y="267"/>
                    </a:cubicBezTo>
                    <a:cubicBezTo>
                      <a:pt x="259" y="173"/>
                      <a:pt x="259" y="173"/>
                      <a:pt x="259" y="173"/>
                    </a:cubicBezTo>
                    <a:cubicBezTo>
                      <a:pt x="285" y="173"/>
                      <a:pt x="285" y="173"/>
                      <a:pt x="285" y="173"/>
                    </a:cubicBezTo>
                    <a:close/>
                    <a:moveTo>
                      <a:pt x="109" y="9"/>
                    </a:moveTo>
                    <a:cubicBezTo>
                      <a:pt x="109" y="33"/>
                      <a:pt x="109" y="33"/>
                      <a:pt x="109" y="33"/>
                    </a:cubicBezTo>
                    <a:cubicBezTo>
                      <a:pt x="60" y="82"/>
                      <a:pt x="60" y="82"/>
                      <a:pt x="60" y="82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109" y="9"/>
                      <a:pt x="109" y="9"/>
                      <a:pt x="109" y="9"/>
                    </a:cubicBezTo>
                    <a:close/>
                    <a:moveTo>
                      <a:pt x="115" y="173"/>
                    </a:moveTo>
                    <a:cubicBezTo>
                      <a:pt x="204" y="173"/>
                      <a:pt x="204" y="173"/>
                      <a:pt x="204" y="173"/>
                    </a:cubicBezTo>
                    <a:cubicBezTo>
                      <a:pt x="204" y="239"/>
                      <a:pt x="204" y="239"/>
                      <a:pt x="204" y="239"/>
                    </a:cubicBezTo>
                    <a:cubicBezTo>
                      <a:pt x="115" y="239"/>
                      <a:pt x="115" y="239"/>
                      <a:pt x="115" y="239"/>
                    </a:cubicBezTo>
                    <a:cubicBezTo>
                      <a:pt x="115" y="173"/>
                      <a:pt x="115" y="173"/>
                      <a:pt x="115" y="1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3055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FA7B33C-2957-4FED-A986-F7D0C74A1F7C}" type="slidenum">
              <a:rPr lang="cs-CZ" smtClean="0">
                <a:solidFill>
                  <a:srgbClr val="003C78"/>
                </a:solidFill>
              </a:rPr>
              <a:pPr defTabSz="685800">
                <a:defRPr/>
              </a:pPr>
              <a:t>9</a:t>
            </a:fld>
            <a:endParaRPr lang="cs-CZ" dirty="0">
              <a:solidFill>
                <a:srgbClr val="003C78"/>
              </a:solidFill>
            </a:endParaRPr>
          </a:p>
        </p:txBody>
      </p:sp>
      <p:sp>
        <p:nvSpPr>
          <p:cNvPr id="63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400" dirty="0"/>
              <a:t>Pracovníci působí jako profesionálové, často jim však chybí aktivita</a:t>
            </a:r>
          </a:p>
        </p:txBody>
      </p:sp>
      <p:sp>
        <p:nvSpPr>
          <p:cNvPr id="64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sz="1800" dirty="0"/>
              <a:t>PRACOVNÍK TIC</a:t>
            </a:r>
          </a:p>
        </p:txBody>
      </p:sp>
      <p:graphicFrame>
        <p:nvGraphicFramePr>
          <p:cNvPr id="86" name="Chart 1"/>
          <p:cNvGraphicFramePr/>
          <p:nvPr>
            <p:extLst>
              <p:ext uri="{D42A27DB-BD31-4B8C-83A1-F6EECF244321}">
                <p14:modId xmlns:p14="http://schemas.microsoft.com/office/powerpoint/2010/main" val="2814831374"/>
              </p:ext>
            </p:extLst>
          </p:nvPr>
        </p:nvGraphicFramePr>
        <p:xfrm>
          <a:off x="220553" y="1748228"/>
          <a:ext cx="8654596" cy="3055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" name="Skupina 48"/>
          <p:cNvGrpSpPr/>
          <p:nvPr/>
        </p:nvGrpSpPr>
        <p:grpSpPr>
          <a:xfrm>
            <a:off x="3379222" y="4498722"/>
            <a:ext cx="2337255" cy="253063"/>
            <a:chOff x="2002876" y="2302353"/>
            <a:chExt cx="2337255" cy="253063"/>
          </a:xfrm>
        </p:grpSpPr>
        <p:sp>
          <p:nvSpPr>
            <p:cNvPr id="50" name="TextovéPole 49"/>
            <p:cNvSpPr txBox="1"/>
            <p:nvPr/>
          </p:nvSpPr>
          <p:spPr>
            <a:xfrm>
              <a:off x="2139855" y="2309195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51" name="Obdélník 50"/>
            <p:cNvSpPr/>
            <p:nvPr/>
          </p:nvSpPr>
          <p:spPr>
            <a:xfrm>
              <a:off x="2002876" y="2386734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2" name="Obdélník 51"/>
            <p:cNvSpPr/>
            <p:nvPr/>
          </p:nvSpPr>
          <p:spPr>
            <a:xfrm>
              <a:off x="2673684" y="2386734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3" name="Obdélník 52"/>
            <p:cNvSpPr/>
            <p:nvPr/>
          </p:nvSpPr>
          <p:spPr>
            <a:xfrm>
              <a:off x="3684378" y="2388142"/>
              <a:ext cx="177055" cy="81080"/>
            </a:xfrm>
            <a:prstGeom prst="rect">
              <a:avLst/>
            </a:prstGeom>
            <a:solidFill>
              <a:srgbClr val="ED6737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4" name="TextovéPole 53"/>
            <p:cNvSpPr txBox="1"/>
            <p:nvPr/>
          </p:nvSpPr>
          <p:spPr>
            <a:xfrm>
              <a:off x="3810819" y="2302353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55" name="TextovéPole 54"/>
            <p:cNvSpPr txBox="1"/>
            <p:nvPr/>
          </p:nvSpPr>
          <p:spPr>
            <a:xfrm>
              <a:off x="2818453" y="2302353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000" dirty="0">
                  <a:solidFill>
                    <a:srgbClr val="404040"/>
                  </a:solidFill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sp>
        <p:nvSpPr>
          <p:cNvPr id="41" name="Freeform 66">
            <a:extLst>
              <a:ext uri="{FF2B5EF4-FFF2-40B4-BE49-F238E27FC236}">
                <a16:creationId xmlns:a16="http://schemas.microsoft.com/office/drawing/2014/main" xmlns="" id="{5ED6E772-85A8-48C1-B792-D25F00C1A28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76293" y="1168370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2" name="Freeform 143">
            <a:extLst>
              <a:ext uri="{FF2B5EF4-FFF2-40B4-BE49-F238E27FC236}">
                <a16:creationId xmlns:a16="http://schemas.microsoft.com/office/drawing/2014/main" xmlns="" id="{D7C24408-7A6D-47EB-9669-4DFE55FF671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68427" y="1107171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xmlns="" id="{11DF3902-182D-4C68-B3BC-026A4F2C001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35551" y="1134379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xmlns="" id="{D9EAA641-C678-46DE-9C02-11E1A2D89A93}"/>
              </a:ext>
            </a:extLst>
          </p:cNvPr>
          <p:cNvGrpSpPr/>
          <p:nvPr/>
        </p:nvGrpSpPr>
        <p:grpSpPr>
          <a:xfrm>
            <a:off x="251520" y="1056418"/>
            <a:ext cx="8514859" cy="762392"/>
            <a:chOff x="276643" y="2094180"/>
            <a:chExt cx="8514859" cy="762392"/>
          </a:xfrm>
        </p:grpSpPr>
        <p:grpSp>
          <p:nvGrpSpPr>
            <p:cNvPr id="45" name="Skupina 44">
              <a:extLst>
                <a:ext uri="{FF2B5EF4-FFF2-40B4-BE49-F238E27FC236}">
                  <a16:creationId xmlns:a16="http://schemas.microsoft.com/office/drawing/2014/main" xmlns="" id="{EB77D1DD-CB28-43B1-B641-7A26751791E2}"/>
                </a:ext>
              </a:extLst>
            </p:cNvPr>
            <p:cNvGrpSpPr/>
            <p:nvPr/>
          </p:nvGrpSpPr>
          <p:grpSpPr>
            <a:xfrm>
              <a:off x="276643" y="2635435"/>
              <a:ext cx="1947600" cy="221137"/>
              <a:chOff x="297260" y="2995711"/>
              <a:chExt cx="1947600" cy="221137"/>
            </a:xfrm>
          </p:grpSpPr>
          <p:sp>
            <p:nvSpPr>
              <p:cNvPr id="57" name="Obdélník 38">
                <a:extLst>
                  <a:ext uri="{FF2B5EF4-FFF2-40B4-BE49-F238E27FC236}">
                    <a16:creationId xmlns:a16="http://schemas.microsoft.com/office/drawing/2014/main" xmlns="" id="{256A8CC5-3455-4E91-A56E-A7D699EBAE97}"/>
                  </a:ext>
                </a:extLst>
              </p:cNvPr>
              <p:cNvSpPr/>
              <p:nvPr/>
            </p:nvSpPr>
            <p:spPr>
              <a:xfrm>
                <a:off x="297260" y="2995711"/>
                <a:ext cx="1947600" cy="221137"/>
              </a:xfrm>
              <a:prstGeom prst="rect">
                <a:avLst/>
              </a:prstGeom>
              <a:solidFill>
                <a:srgbClr val="FBB04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Nadpis 3">
                <a:extLst>
                  <a:ext uri="{FF2B5EF4-FFF2-40B4-BE49-F238E27FC236}">
                    <a16:creationId xmlns:a16="http://schemas.microsoft.com/office/drawing/2014/main" xmlns="" id="{0FCCCF33-8C72-49A7-AE30-ACB56110CA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045" y="3040802"/>
                <a:ext cx="1817686" cy="138499"/>
              </a:xfrm>
              <a:prstGeom prst="rect">
                <a:avLst/>
              </a:prstGeom>
              <a:solidFill>
                <a:srgbClr val="FBB040"/>
              </a:solidFill>
            </p:spPr>
            <p:txBody>
              <a:bodyPr vert="horz"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600"/>
                  </a:spcAft>
                  <a:defRPr/>
                </a:pPr>
                <a:r>
                  <a:rPr lang="cs-CZ" sz="900" b="1" dirty="0">
                    <a:solidFill>
                      <a:srgbClr val="262626"/>
                    </a:solidFill>
                    <a:latin typeface="Calibri"/>
                  </a:rPr>
                  <a:t>PRACOVNÍK TIC</a:t>
                </a:r>
              </a:p>
            </p:txBody>
          </p:sp>
        </p:grpSp>
        <p:grpSp>
          <p:nvGrpSpPr>
            <p:cNvPr id="46" name="Skupina 45">
              <a:extLst>
                <a:ext uri="{FF2B5EF4-FFF2-40B4-BE49-F238E27FC236}">
                  <a16:creationId xmlns:a16="http://schemas.microsoft.com/office/drawing/2014/main" xmlns="" id="{E0135D59-8692-45B3-A22F-8F41D599FF98}"/>
                </a:ext>
              </a:extLst>
            </p:cNvPr>
            <p:cNvGrpSpPr/>
            <p:nvPr/>
          </p:nvGrpSpPr>
          <p:grpSpPr>
            <a:xfrm>
              <a:off x="297260" y="2094180"/>
              <a:ext cx="8494242" cy="431879"/>
              <a:chOff x="297260" y="2094180"/>
              <a:chExt cx="8494242" cy="431879"/>
            </a:xfrm>
          </p:grpSpPr>
          <p:sp>
            <p:nvSpPr>
              <p:cNvPr id="47" name="object 7">
                <a:extLst>
                  <a:ext uri="{FF2B5EF4-FFF2-40B4-BE49-F238E27FC236}">
                    <a16:creationId xmlns:a16="http://schemas.microsoft.com/office/drawing/2014/main" xmlns="" id="{94F31176-1BF2-445F-9285-5D7F9C869E3C}"/>
                  </a:ext>
                </a:extLst>
              </p:cNvPr>
              <p:cNvSpPr/>
              <p:nvPr/>
            </p:nvSpPr>
            <p:spPr>
              <a:xfrm flipV="1">
                <a:off x="297260" y="2094180"/>
                <a:ext cx="8494242" cy="248284"/>
              </a:xfrm>
              <a:custGeom>
                <a:avLst/>
                <a:gdLst/>
                <a:ahLst/>
                <a:cxnLst/>
                <a:rect l="l" t="t" r="r" b="b"/>
                <a:pathLst>
                  <a:path w="9561830">
                    <a:moveTo>
                      <a:pt x="0" y="0"/>
                    </a:moveTo>
                    <a:lnTo>
                      <a:pt x="9561766" y="0"/>
                    </a:lnTo>
                  </a:path>
                </a:pathLst>
              </a:custGeom>
              <a:ln w="25400">
                <a:solidFill>
                  <a:srgbClr val="1C1C1C">
                    <a:lumMod val="90000"/>
                    <a:lumOff val="10000"/>
                  </a:srgbClr>
                </a:solidFill>
              </a:ln>
            </p:spPr>
            <p:txBody>
              <a:bodyPr wrap="square" lIns="0" tIns="0" rIns="0" bIns="0" rtlCol="0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700">
                  <a:solidFill>
                    <a:srgbClr val="404040"/>
                  </a:solidFill>
                  <a:latin typeface="Calibri"/>
                </a:endParaRPr>
              </a:p>
            </p:txBody>
          </p:sp>
          <p:sp>
            <p:nvSpPr>
              <p:cNvPr id="48" name="Hexagon 222">
                <a:extLst>
                  <a:ext uri="{FF2B5EF4-FFF2-40B4-BE49-F238E27FC236}">
                    <a16:creationId xmlns:a16="http://schemas.microsoft.com/office/drawing/2014/main" xmlns="" id="{EEA3F163-665A-40E2-96DF-A9836A3D6A94}"/>
                  </a:ext>
                </a:extLst>
              </p:cNvPr>
              <p:cNvSpPr/>
              <p:nvPr/>
            </p:nvSpPr>
            <p:spPr>
              <a:xfrm>
                <a:off x="1034344" y="2132793"/>
                <a:ext cx="431666" cy="393266"/>
              </a:xfrm>
              <a:prstGeom prst="hexagon">
                <a:avLst/>
              </a:prstGeom>
              <a:solidFill>
                <a:srgbClr val="008BCA"/>
              </a:solidFill>
              <a:ln w="35560" cap="flat" cmpd="sng" algn="ctr">
                <a:solidFill>
                  <a:srgbClr val="1C1C1C">
                    <a:lumMod val="90000"/>
                    <a:lumOff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7934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358696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2038044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717392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3396740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4076088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4755435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5434783" algn="l" defTabSz="1358696" rtl="0" eaLnBrk="1" latinLnBrk="0" hangingPunct="1">
                  <a:defRPr sz="26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5889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5000" b="1" dirty="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</p:grpSp>
      <p:sp>
        <p:nvSpPr>
          <p:cNvPr id="59" name="TextovéPole 58">
            <a:extLst>
              <a:ext uri="{FF2B5EF4-FFF2-40B4-BE49-F238E27FC236}">
                <a16:creationId xmlns:a16="http://schemas.microsoft.com/office/drawing/2014/main" xmlns="" id="{676989D5-FEE4-45C0-B7C9-715F628341E8}"/>
              </a:ext>
            </a:extLst>
          </p:cNvPr>
          <p:cNvSpPr txBox="1"/>
          <p:nvPr/>
        </p:nvSpPr>
        <p:spPr>
          <a:xfrm>
            <a:off x="1460991" y="695138"/>
            <a:ext cx="734745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87</a:t>
            </a:r>
            <a:r>
              <a:rPr lang="cs-CZ" sz="16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cs-CZ" sz="1400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%</a:t>
            </a:r>
            <a:endParaRPr lang="cs-CZ" b="1" kern="0" dirty="0">
              <a:solidFill>
                <a:srgbClr val="00B05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0" name="Freeform 143">
            <a:extLst>
              <a:ext uri="{FF2B5EF4-FFF2-40B4-BE49-F238E27FC236}">
                <a16:creationId xmlns:a16="http://schemas.microsoft.com/office/drawing/2014/main" xmlns="" id="{909C64C2-E57F-4FE7-9626-C7CD893BB9D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43968" y="1163868"/>
            <a:ext cx="127710" cy="249526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5080669"/>
      </p:ext>
    </p:extLst>
  </p:cSld>
  <p:clrMapOvr>
    <a:masterClrMapping/>
  </p:clrMapOvr>
</p:sld>
</file>

<file path=ppt/theme/theme1.xml><?xml version="1.0" encoding="utf-8"?>
<a:theme xmlns:a="http://schemas.openxmlformats.org/drawingml/2006/main" name="Czech Tourism - prezentace potx">
  <a:themeElements>
    <a:clrScheme name="Czech Tourism">
      <a:dk1>
        <a:srgbClr val="003C78"/>
      </a:dk1>
      <a:lt1>
        <a:sysClr val="window" lastClr="FFFFFF"/>
      </a:lt1>
      <a:dk2>
        <a:srgbClr val="E6001E"/>
      </a:dk2>
      <a:lt2>
        <a:srgbClr val="E7F4FA"/>
      </a:lt2>
      <a:accent1>
        <a:srgbClr val="F7B2BB"/>
      </a:accent1>
      <a:accent2>
        <a:srgbClr val="E7F4FA"/>
      </a:accent2>
      <a:accent3>
        <a:srgbClr val="B9DDF1"/>
      </a:accent3>
      <a:accent4>
        <a:srgbClr val="FCE5E8"/>
      </a:accent4>
      <a:accent5>
        <a:srgbClr val="178FCF"/>
      </a:accent5>
      <a:accent6>
        <a:srgbClr val="F7B2BB"/>
      </a:accent6>
      <a:hlink>
        <a:srgbClr val="003C78"/>
      </a:hlink>
      <a:folHlink>
        <a:srgbClr val="178FCF"/>
      </a:folHlink>
    </a:clrScheme>
    <a:fontScheme name="Czech Touris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A3F73"/>
        </a:solidFill>
        <a:ln>
          <a:noFill/>
        </a:ln>
      </a:spPr>
      <a:bodyPr rtlCol="0" anchor="ctr"/>
      <a:lstStyle>
        <a:defPPr algn="ctr">
          <a:defRPr sz="20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2"/>
          </a:solidFill>
          <a:headEnd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0000" tIns="54000" rIns="90000" bIns="90000" rtlCol="0">
        <a:noAutofit/>
      </a:bodyPr>
      <a:lstStyle>
        <a:defPPr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lastní 2">
    <a:dk1>
      <a:srgbClr val="003399"/>
    </a:dk1>
    <a:lt1>
      <a:srgbClr val="FFFFFF"/>
    </a:lt1>
    <a:dk2>
      <a:srgbClr val="000000"/>
    </a:dk2>
    <a:lt2>
      <a:srgbClr val="BABABA"/>
    </a:lt2>
    <a:accent1>
      <a:srgbClr val="008BCA"/>
    </a:accent1>
    <a:accent2>
      <a:srgbClr val="FBB040"/>
    </a:accent2>
    <a:accent3>
      <a:srgbClr val="ED6737"/>
    </a:accent3>
    <a:accent4>
      <a:srgbClr val="A1C46B"/>
    </a:accent4>
    <a:accent5>
      <a:srgbClr val="008E94"/>
    </a:accent5>
    <a:accent6>
      <a:srgbClr val="281051"/>
    </a:accent6>
    <a:hlink>
      <a:srgbClr val="FFFFFF"/>
    </a:hlink>
    <a:folHlink>
      <a:srgbClr val="BFBFBF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21516</TotalTime>
  <Words>2241</Words>
  <Application>Microsoft Office PowerPoint</Application>
  <PresentationFormat>Předvádění na obrazovce (16:9)</PresentationFormat>
  <Paragraphs>403</Paragraphs>
  <Slides>24</Slides>
  <Notes>1</Notes>
  <HiddenSlides>7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Czech Tourism - prezentace potx</vt:lpstr>
      <vt:lpstr>Mystery Shopping TIC 2018</vt:lpstr>
      <vt:lpstr>Prezentace aplikace PowerPoint</vt:lpstr>
      <vt:lpstr>CELKOVÉ VÝSLEDKy </vt:lpstr>
      <vt:lpstr>Prezentace aplikace PowerPoint</vt:lpstr>
      <vt:lpstr>Prezentace aplikace PowerPoint</vt:lpstr>
      <vt:lpstr>DROBNOHLED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Miroslav Paška - Ipsos</dc:creator>
  <cp:lastModifiedBy>Jan Matouš</cp:lastModifiedBy>
  <cp:revision>2127</cp:revision>
  <cp:lastPrinted>2016-07-14T09:20:19Z</cp:lastPrinted>
  <dcterms:created xsi:type="dcterms:W3CDTF">2012-02-21T08:44:35Z</dcterms:created>
  <dcterms:modified xsi:type="dcterms:W3CDTF">2018-11-12T16:01:34Z</dcterms:modified>
</cp:coreProperties>
</file>